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4.xml" ContentType="application/vnd.openxmlformats-officedocument.wordprocessingml.header+xml"/>
  <Override PartName="/word/footer3.xml" ContentType="application/vnd.openxmlformats-officedocument.wordprocessingml.footer+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2.xml" ContentType="application/vnd.openxmlformats-officedocument.themeOverrid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3.xml" ContentType="application/vnd.openxmlformats-officedocument.themeOverrid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theme/themeOverride4.xml" ContentType="application/vnd.openxmlformats-officedocument.themeOverrid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0" w:type="auto"/>
        <w:tblLook w:val="04A0" w:firstRow="1" w:lastRow="0" w:firstColumn="1" w:lastColumn="0" w:noHBand="0" w:noVBand="1"/>
      </w:tblPr>
      <w:tblGrid>
        <w:gridCol w:w="9007"/>
      </w:tblGrid>
      <w:tr w:rsidR="00EC7A73" w:rsidRPr="006E5643" w14:paraId="657E743B" w14:textId="77777777" w:rsidTr="6DD7A645">
        <w:trPr>
          <w:cantSplit/>
          <w:trHeight w:hRule="exact" w:val="2268"/>
        </w:trPr>
        <w:tc>
          <w:tcPr>
            <w:tcW w:w="9001" w:type="dxa"/>
          </w:tcPr>
          <w:p w14:paraId="25666D5E" w14:textId="747D8320" w:rsidR="00EC7A73" w:rsidRPr="006E5643" w:rsidRDefault="00EC7A73" w:rsidP="005747CC"/>
        </w:tc>
      </w:tr>
      <w:tr w:rsidR="00EC7A73" w:rsidRPr="006E5643" w14:paraId="44E350CE" w14:textId="77777777" w:rsidTr="6DD7A645">
        <w:trPr>
          <w:cantSplit/>
          <w:trHeight w:hRule="exact" w:val="1134"/>
        </w:trPr>
        <w:tc>
          <w:tcPr>
            <w:tcW w:w="9001" w:type="dxa"/>
          </w:tcPr>
          <w:p w14:paraId="3F3DE768" w14:textId="11F1120C" w:rsidR="00EC7A73" w:rsidRPr="006E5643" w:rsidRDefault="00000000" w:rsidP="006E5643">
            <w:pPr>
              <w:pStyle w:val="Title"/>
            </w:pPr>
            <w:fldSimple w:instr="DOCPROPERTY  Title \* MERGEFORMAT">
              <w:r w:rsidR="008B75E7">
                <w:t xml:space="preserve">Evaluation of </w:t>
              </w:r>
              <w:r w:rsidR="00257761">
                <w:t xml:space="preserve">the </w:t>
              </w:r>
              <w:r w:rsidR="008B75E7">
                <w:t>Certificate in Internal Workplace Mediation Training</w:t>
              </w:r>
            </w:fldSimple>
          </w:p>
        </w:tc>
      </w:tr>
      <w:tr w:rsidR="00EC7A73" w:rsidRPr="006E5643" w14:paraId="0FD6E70A" w14:textId="77777777" w:rsidTr="6DD7A645">
        <w:trPr>
          <w:cantSplit/>
          <w:trHeight w:hRule="exact" w:val="283"/>
        </w:trPr>
        <w:tc>
          <w:tcPr>
            <w:tcW w:w="9001" w:type="dxa"/>
          </w:tcPr>
          <w:p w14:paraId="5F9FC860" w14:textId="77777777" w:rsidR="00EC7A73" w:rsidRPr="006E5643" w:rsidRDefault="00EC7A73" w:rsidP="005747CC"/>
        </w:tc>
      </w:tr>
      <w:tr w:rsidR="00EC7A73" w:rsidRPr="006E5643" w14:paraId="7E790E2A" w14:textId="77777777" w:rsidTr="6DD7A645">
        <w:trPr>
          <w:cantSplit/>
          <w:trHeight w:hRule="exact" w:val="794"/>
        </w:trPr>
        <w:tc>
          <w:tcPr>
            <w:tcW w:w="9001" w:type="dxa"/>
          </w:tcPr>
          <w:p w14:paraId="426A2E25" w14:textId="77777777" w:rsidR="00EC7A73" w:rsidRPr="006E5643" w:rsidRDefault="00F37E75" w:rsidP="00D75AEB">
            <w:pPr>
              <w:pStyle w:val="Client"/>
            </w:pPr>
            <w:r>
              <w:fldChar w:fldCharType="begin"/>
            </w:r>
            <w:r>
              <w:instrText xml:space="preserve"> DOCPROPERTY  </w:instrText>
            </w:r>
            <w:r w:rsidR="00D75AEB">
              <w:instrText>Client</w:instrText>
            </w:r>
            <w:r>
              <w:instrText xml:space="preserve"> \* MERGEFORMAT </w:instrText>
            </w:r>
            <w:r>
              <w:fldChar w:fldCharType="separate"/>
            </w:r>
            <w:r w:rsidR="008B75E7">
              <w:t>Acas</w:t>
            </w:r>
            <w:r>
              <w:fldChar w:fldCharType="end"/>
            </w:r>
          </w:p>
        </w:tc>
      </w:tr>
      <w:tr w:rsidR="00EC7A73" w:rsidRPr="006E5643" w14:paraId="6CA4BD9D" w14:textId="77777777" w:rsidTr="6DD7A645">
        <w:trPr>
          <w:cantSplit/>
          <w:trHeight w:hRule="exact" w:val="283"/>
        </w:trPr>
        <w:tc>
          <w:tcPr>
            <w:tcW w:w="9001" w:type="dxa"/>
          </w:tcPr>
          <w:p w14:paraId="05216177" w14:textId="77777777" w:rsidR="00EC7A73" w:rsidRPr="006E5643" w:rsidRDefault="00EC7A73" w:rsidP="005747CC"/>
        </w:tc>
      </w:tr>
      <w:tr w:rsidR="00EC7A73" w:rsidRPr="006E5643" w14:paraId="4E80BCF2" w14:textId="77777777" w:rsidTr="6DD7A645">
        <w:trPr>
          <w:cantSplit/>
          <w:trHeight w:hRule="exact" w:val="567"/>
        </w:trPr>
        <w:tc>
          <w:tcPr>
            <w:tcW w:w="9001" w:type="dxa"/>
          </w:tcPr>
          <w:p w14:paraId="070B1066" w14:textId="07E8DCC5" w:rsidR="00EC7A73" w:rsidRPr="006E5643" w:rsidRDefault="00000000" w:rsidP="00FA6807">
            <w:pPr>
              <w:pStyle w:val="Date"/>
            </w:pPr>
            <w:fldSimple w:instr="DOCPROPERTY  Date  \* MERGEFORMAT">
              <w:r w:rsidR="00821795">
                <w:t>3</w:t>
              </w:r>
              <w:r w:rsidR="00EE5AA0">
                <w:t>0</w:t>
              </w:r>
              <w:r w:rsidR="00821795">
                <w:t xml:space="preserve"> </w:t>
              </w:r>
              <w:r w:rsidR="00043010">
                <w:t>August</w:t>
              </w:r>
              <w:r w:rsidR="00821795">
                <w:t xml:space="preserve"> 2023</w:t>
              </w:r>
            </w:fldSimple>
          </w:p>
        </w:tc>
      </w:tr>
      <w:tr w:rsidR="00EC7A73" w:rsidRPr="006E5643" w14:paraId="38378266" w14:textId="77777777" w:rsidTr="6DD7A645">
        <w:trPr>
          <w:cantSplit/>
          <w:trHeight w:hRule="exact" w:val="8131"/>
        </w:trPr>
        <w:tc>
          <w:tcPr>
            <w:tcW w:w="9001" w:type="dxa"/>
          </w:tcPr>
          <w:p w14:paraId="3BDD69FA" w14:textId="77777777" w:rsidR="00EC7A73" w:rsidRPr="006E5643" w:rsidRDefault="008B75E7" w:rsidP="005747CC">
            <w:bookmarkStart w:id="0" w:name="coverpageimage"/>
            <w:r>
              <w:rPr>
                <w:noProof/>
              </w:rPr>
              <w:drawing>
                <wp:inline distT="0" distB="0" distL="0" distR="0" wp14:anchorId="13170A09" wp14:editId="54C99442">
                  <wp:extent cx="5719445" cy="3811270"/>
                  <wp:effectExtent l="0" t="0" r="0" b="0"/>
                  <wp:docPr id="579697934" name="Picture 57969793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9697934" name="Picture 579697934">
                            <a:extLst>
                              <a:ext uri="{C183D7F6-B498-43B3-948B-1728B52AA6E4}">
                                <adec:decorative xmlns:adec="http://schemas.microsoft.com/office/drawing/2017/decorative" val="1"/>
                              </a:ext>
                            </a:extLst>
                          </pic:cNvPr>
                          <pic:cNvPicPr/>
                        </pic:nvPicPr>
                        <pic:blipFill>
                          <a:blip r:embed="rId13" cstate="print">
                            <a:extLst>
                              <a:ext uri="{28A0092B-C50C-407E-A947-70E740481C1C}">
                                <a14:useLocalDpi xmlns:a14="http://schemas.microsoft.com/office/drawing/2010/main" val="0"/>
                              </a:ext>
                            </a:extLst>
                          </a:blip>
                          <a:srcRect t="13" b="13"/>
                          <a:stretch>
                            <a:fillRect/>
                          </a:stretch>
                        </pic:blipFill>
                        <pic:spPr>
                          <a:xfrm>
                            <a:off x="0" y="0"/>
                            <a:ext cx="5719445" cy="3811270"/>
                          </a:xfrm>
                          <a:prstGeom prst="round2DiagRect">
                            <a:avLst/>
                          </a:prstGeom>
                          <a:solidFill>
                            <a:schemeClr val="accent1"/>
                          </a:solidFill>
                        </pic:spPr>
                      </pic:pic>
                    </a:graphicData>
                  </a:graphic>
                </wp:inline>
              </w:drawing>
            </w:r>
          </w:p>
        </w:tc>
      </w:tr>
      <w:bookmarkEnd w:id="0"/>
    </w:tbl>
    <w:p w14:paraId="44925015" w14:textId="77777777" w:rsidR="00EC7A73" w:rsidRPr="00ED49DC" w:rsidRDefault="00EC7A73" w:rsidP="00EC7A73">
      <w:pPr>
        <w:rPr>
          <w:sz w:val="2"/>
          <w:szCs w:val="2"/>
        </w:rPr>
        <w:sectPr w:rsidR="00EC7A73" w:rsidRPr="00ED49DC" w:rsidSect="002C45F5">
          <w:headerReference w:type="default" r:id="rId14"/>
          <w:headerReference w:type="first" r:id="rId15"/>
          <w:footnotePr>
            <w:numRestart w:val="eachSect"/>
          </w:footnotePr>
          <w:pgSz w:w="11899" w:h="16838" w:code="9"/>
          <w:pgMar w:top="1758" w:right="1191" w:bottom="454" w:left="1701" w:header="1134" w:footer="454" w:gutter="0"/>
          <w:cols w:space="708"/>
        </w:sectPr>
      </w:pPr>
    </w:p>
    <w:p w14:paraId="3C1704FB" w14:textId="77777777" w:rsidR="00EC7A73" w:rsidRPr="00BD6C4C" w:rsidRDefault="28E59E7B" w:rsidP="00BD6C4C">
      <w:pPr>
        <w:pStyle w:val="Contentsheader"/>
      </w:pPr>
      <w:r>
        <w:lastRenderedPageBreak/>
        <w:t>Contents</w:t>
      </w:r>
    </w:p>
    <w:p w14:paraId="37EA6B1A" w14:textId="51719498" w:rsidR="00B7090F" w:rsidRDefault="008B75E7" w:rsidP="6DD7A645">
      <w:pPr>
        <w:pStyle w:val="TOC1"/>
        <w:rPr>
          <w:rFonts w:asciiTheme="minorHAnsi" w:eastAsiaTheme="minorEastAsia" w:hAnsiTheme="minorHAnsi"/>
          <w:color w:val="auto"/>
          <w:kern w:val="2"/>
          <w:sz w:val="22"/>
          <w:szCs w:val="22"/>
          <w:lang w:eastAsia="en-GB"/>
          <w14:ligatures w14:val="standardContextual"/>
        </w:rPr>
      </w:pPr>
      <w:r w:rsidRPr="6DD7A645">
        <w:fldChar w:fldCharType="begin"/>
      </w:r>
      <w:r>
        <w:instrText xml:space="preserve"> TOC \h \o "1-2" </w:instrText>
      </w:r>
      <w:r w:rsidRPr="6DD7A645">
        <w:fldChar w:fldCharType="separate"/>
      </w:r>
      <w:hyperlink w:anchor="_Toc144280094">
        <w:r w:rsidR="10CCBCAF" w:rsidRPr="6DD7A645">
          <w:rPr>
            <w:rStyle w:val="Hyperlink"/>
            <w:noProof/>
          </w:rPr>
          <w:t>Summary</w:t>
        </w:r>
        <w:r>
          <w:tab/>
        </w:r>
        <w:r>
          <w:fldChar w:fldCharType="begin"/>
        </w:r>
        <w:r>
          <w:instrText xml:space="preserve"> PAGEREF _Toc144280094 \h </w:instrText>
        </w:r>
        <w:r>
          <w:fldChar w:fldCharType="separate"/>
        </w:r>
        <w:r w:rsidR="484DB027">
          <w:t>3</w:t>
        </w:r>
        <w:r>
          <w:fldChar w:fldCharType="end"/>
        </w:r>
      </w:hyperlink>
    </w:p>
    <w:p w14:paraId="371BA7BA" w14:textId="659C64EE" w:rsidR="00B7090F" w:rsidRDefault="00000000">
      <w:pPr>
        <w:pStyle w:val="TOC2"/>
        <w:rPr>
          <w:rFonts w:asciiTheme="minorHAnsi" w:eastAsiaTheme="minorEastAsia" w:hAnsiTheme="minorHAnsi"/>
          <w:kern w:val="2"/>
          <w:sz w:val="22"/>
          <w:szCs w:val="22"/>
          <w:lang w:eastAsia="en-GB"/>
          <w14:ligatures w14:val="standardContextual"/>
        </w:rPr>
      </w:pPr>
      <w:hyperlink w:anchor="_Toc144280095" w:history="1">
        <w:r w:rsidR="00B7090F" w:rsidRPr="00E03CFC">
          <w:rPr>
            <w:rStyle w:val="Hyperlink"/>
            <w:noProof/>
          </w:rPr>
          <w:t>Evaluation Aims</w:t>
        </w:r>
        <w:r w:rsidR="00B7090F">
          <w:tab/>
        </w:r>
        <w:r w:rsidR="00B7090F">
          <w:fldChar w:fldCharType="begin"/>
        </w:r>
        <w:r w:rsidR="00B7090F">
          <w:instrText xml:space="preserve"> PAGEREF _Toc144280095 \h </w:instrText>
        </w:r>
        <w:r w:rsidR="00B7090F">
          <w:fldChar w:fldCharType="separate"/>
        </w:r>
        <w:r w:rsidR="008635D0">
          <w:t>3</w:t>
        </w:r>
        <w:r w:rsidR="00B7090F">
          <w:fldChar w:fldCharType="end"/>
        </w:r>
      </w:hyperlink>
    </w:p>
    <w:p w14:paraId="3AFE57E6" w14:textId="0BAF13F7" w:rsidR="00B7090F" w:rsidRDefault="00000000">
      <w:pPr>
        <w:pStyle w:val="TOC2"/>
        <w:rPr>
          <w:rFonts w:asciiTheme="minorHAnsi" w:eastAsiaTheme="minorEastAsia" w:hAnsiTheme="minorHAnsi"/>
          <w:kern w:val="2"/>
          <w:sz w:val="22"/>
          <w:szCs w:val="22"/>
          <w:lang w:eastAsia="en-GB"/>
          <w14:ligatures w14:val="standardContextual"/>
        </w:rPr>
      </w:pPr>
      <w:hyperlink w:anchor="_Toc144280096" w:history="1">
        <w:r w:rsidR="00B7090F" w:rsidRPr="00E03CFC">
          <w:rPr>
            <w:rStyle w:val="Hyperlink"/>
            <w:noProof/>
          </w:rPr>
          <w:t>Key Findings</w:t>
        </w:r>
        <w:r w:rsidR="00B7090F">
          <w:tab/>
        </w:r>
        <w:r w:rsidR="00B7090F">
          <w:fldChar w:fldCharType="begin"/>
        </w:r>
        <w:r w:rsidR="00B7090F">
          <w:instrText xml:space="preserve"> PAGEREF _Toc144280096 \h </w:instrText>
        </w:r>
        <w:r w:rsidR="00B7090F">
          <w:fldChar w:fldCharType="separate"/>
        </w:r>
        <w:r w:rsidR="008635D0">
          <w:t>3</w:t>
        </w:r>
        <w:r w:rsidR="00B7090F">
          <w:fldChar w:fldCharType="end"/>
        </w:r>
      </w:hyperlink>
    </w:p>
    <w:p w14:paraId="4A7ED76A" w14:textId="75E55EC7" w:rsidR="00B7090F" w:rsidRDefault="00000000">
      <w:pPr>
        <w:pStyle w:val="TOC1"/>
        <w:rPr>
          <w:rFonts w:asciiTheme="minorHAnsi" w:eastAsiaTheme="minorEastAsia" w:hAnsiTheme="minorHAnsi"/>
          <w:color w:val="auto"/>
          <w:kern w:val="2"/>
          <w:sz w:val="22"/>
          <w:szCs w:val="22"/>
          <w:lang w:eastAsia="en-GB"/>
          <w14:ligatures w14:val="standardContextual"/>
        </w:rPr>
      </w:pPr>
      <w:hyperlink w:anchor="_Toc144280097" w:history="1">
        <w:r w:rsidR="00B7090F" w:rsidRPr="00E03CFC">
          <w:rPr>
            <w:rStyle w:val="Hyperlink"/>
            <w:noProof/>
          </w:rPr>
          <w:t>1</w:t>
        </w:r>
        <w:r w:rsidR="00B7090F">
          <w:rPr>
            <w:rFonts w:asciiTheme="minorHAnsi" w:eastAsiaTheme="minorEastAsia" w:hAnsiTheme="minorHAnsi"/>
            <w:color w:val="auto"/>
            <w:kern w:val="2"/>
            <w:sz w:val="22"/>
            <w:szCs w:val="22"/>
            <w:lang w:eastAsia="en-GB"/>
            <w14:ligatures w14:val="standardContextual"/>
          </w:rPr>
          <w:tab/>
        </w:r>
        <w:r w:rsidR="00B7090F" w:rsidRPr="00E03CFC">
          <w:rPr>
            <w:rStyle w:val="Hyperlink"/>
            <w:noProof/>
          </w:rPr>
          <w:t>Introduction</w:t>
        </w:r>
        <w:r w:rsidR="00B7090F">
          <w:tab/>
        </w:r>
        <w:r w:rsidR="00B7090F">
          <w:fldChar w:fldCharType="begin"/>
        </w:r>
        <w:r w:rsidR="00B7090F">
          <w:instrText xml:space="preserve"> PAGEREF _Toc144280097 \h </w:instrText>
        </w:r>
        <w:r w:rsidR="00B7090F">
          <w:fldChar w:fldCharType="separate"/>
        </w:r>
        <w:r w:rsidR="008635D0">
          <w:t>7</w:t>
        </w:r>
        <w:r w:rsidR="00B7090F">
          <w:fldChar w:fldCharType="end"/>
        </w:r>
      </w:hyperlink>
    </w:p>
    <w:p w14:paraId="7F1AD492" w14:textId="5F28C85E" w:rsidR="00B7090F" w:rsidRDefault="00000000">
      <w:pPr>
        <w:pStyle w:val="TOC2"/>
        <w:rPr>
          <w:rFonts w:asciiTheme="minorHAnsi" w:eastAsiaTheme="minorEastAsia" w:hAnsiTheme="minorHAnsi"/>
          <w:kern w:val="2"/>
          <w:sz w:val="22"/>
          <w:szCs w:val="22"/>
          <w:lang w:eastAsia="en-GB"/>
          <w14:ligatures w14:val="standardContextual"/>
        </w:rPr>
      </w:pPr>
      <w:hyperlink w:anchor="_Toc144280098" w:history="1">
        <w:r w:rsidR="00B7090F" w:rsidRPr="00E03CFC">
          <w:rPr>
            <w:rStyle w:val="Hyperlink"/>
            <w:noProof/>
          </w:rPr>
          <w:t>Research aims and objectives</w:t>
        </w:r>
        <w:r w:rsidR="00B7090F">
          <w:tab/>
        </w:r>
        <w:r w:rsidR="00B7090F">
          <w:fldChar w:fldCharType="begin"/>
        </w:r>
        <w:r w:rsidR="00B7090F">
          <w:instrText xml:space="preserve"> PAGEREF _Toc144280098 \h </w:instrText>
        </w:r>
        <w:r w:rsidR="00B7090F">
          <w:fldChar w:fldCharType="separate"/>
        </w:r>
        <w:r w:rsidR="008635D0">
          <w:t>8</w:t>
        </w:r>
        <w:r w:rsidR="00B7090F">
          <w:fldChar w:fldCharType="end"/>
        </w:r>
      </w:hyperlink>
    </w:p>
    <w:p w14:paraId="4359E7CA" w14:textId="7EFD0CC0" w:rsidR="00B7090F" w:rsidRDefault="00000000">
      <w:pPr>
        <w:pStyle w:val="TOC2"/>
        <w:rPr>
          <w:rFonts w:asciiTheme="minorHAnsi" w:eastAsiaTheme="minorEastAsia" w:hAnsiTheme="minorHAnsi"/>
          <w:kern w:val="2"/>
          <w:sz w:val="22"/>
          <w:szCs w:val="22"/>
          <w:lang w:eastAsia="en-GB"/>
          <w14:ligatures w14:val="standardContextual"/>
        </w:rPr>
      </w:pPr>
      <w:hyperlink w:anchor="_Toc144280099" w:history="1">
        <w:r w:rsidR="00B7090F" w:rsidRPr="00E03CFC">
          <w:rPr>
            <w:rStyle w:val="Hyperlink"/>
            <w:noProof/>
          </w:rPr>
          <w:t>Report structure and conventions</w:t>
        </w:r>
        <w:r w:rsidR="00B7090F">
          <w:tab/>
        </w:r>
        <w:r w:rsidR="00B7090F">
          <w:fldChar w:fldCharType="begin"/>
        </w:r>
        <w:r w:rsidR="00B7090F">
          <w:instrText xml:space="preserve"> PAGEREF _Toc144280099 \h </w:instrText>
        </w:r>
        <w:r w:rsidR="00B7090F">
          <w:fldChar w:fldCharType="separate"/>
        </w:r>
        <w:r w:rsidR="008635D0">
          <w:t>9</w:t>
        </w:r>
        <w:r w:rsidR="00B7090F">
          <w:fldChar w:fldCharType="end"/>
        </w:r>
      </w:hyperlink>
    </w:p>
    <w:p w14:paraId="6B1E08DF" w14:textId="2623AB07" w:rsidR="00B7090F" w:rsidRDefault="00000000">
      <w:pPr>
        <w:pStyle w:val="TOC2"/>
        <w:rPr>
          <w:rFonts w:asciiTheme="minorHAnsi" w:eastAsiaTheme="minorEastAsia" w:hAnsiTheme="minorHAnsi"/>
          <w:kern w:val="2"/>
          <w:sz w:val="22"/>
          <w:szCs w:val="22"/>
          <w:lang w:eastAsia="en-GB"/>
          <w14:ligatures w14:val="standardContextual"/>
        </w:rPr>
      </w:pPr>
      <w:hyperlink w:anchor="_Toc144280100" w:history="1">
        <w:r w:rsidR="00B7090F" w:rsidRPr="00E03CFC">
          <w:rPr>
            <w:rStyle w:val="Hyperlink"/>
            <w:noProof/>
          </w:rPr>
          <w:t>Profile of survey respondents and case study organisations</w:t>
        </w:r>
        <w:r w:rsidR="00B7090F">
          <w:tab/>
        </w:r>
        <w:r w:rsidR="00B7090F">
          <w:fldChar w:fldCharType="begin"/>
        </w:r>
        <w:r w:rsidR="00B7090F">
          <w:instrText xml:space="preserve"> PAGEREF _Toc144280100 \h </w:instrText>
        </w:r>
        <w:r w:rsidR="00B7090F">
          <w:fldChar w:fldCharType="separate"/>
        </w:r>
        <w:r w:rsidR="008635D0">
          <w:t>10</w:t>
        </w:r>
        <w:r w:rsidR="00B7090F">
          <w:fldChar w:fldCharType="end"/>
        </w:r>
      </w:hyperlink>
    </w:p>
    <w:p w14:paraId="7A4740B4" w14:textId="5A9DBD02" w:rsidR="00B7090F" w:rsidRDefault="00000000">
      <w:pPr>
        <w:pStyle w:val="TOC1"/>
        <w:rPr>
          <w:rFonts w:asciiTheme="minorHAnsi" w:eastAsiaTheme="minorEastAsia" w:hAnsiTheme="minorHAnsi"/>
          <w:color w:val="auto"/>
          <w:kern w:val="2"/>
          <w:sz w:val="22"/>
          <w:szCs w:val="22"/>
          <w:lang w:eastAsia="en-GB"/>
          <w14:ligatures w14:val="standardContextual"/>
        </w:rPr>
      </w:pPr>
      <w:hyperlink w:anchor="_Toc144280101" w:history="1">
        <w:r w:rsidR="00B7090F" w:rsidRPr="00E03CFC">
          <w:rPr>
            <w:rStyle w:val="Hyperlink"/>
            <w:noProof/>
          </w:rPr>
          <w:t>2</w:t>
        </w:r>
        <w:r w:rsidR="00B7090F">
          <w:rPr>
            <w:rFonts w:asciiTheme="minorHAnsi" w:eastAsiaTheme="minorEastAsia" w:hAnsiTheme="minorHAnsi"/>
            <w:color w:val="auto"/>
            <w:kern w:val="2"/>
            <w:sz w:val="22"/>
            <w:szCs w:val="22"/>
            <w:lang w:eastAsia="en-GB"/>
            <w14:ligatures w14:val="standardContextual"/>
          </w:rPr>
          <w:tab/>
        </w:r>
        <w:r w:rsidR="00B7090F" w:rsidRPr="00E03CFC">
          <w:rPr>
            <w:rStyle w:val="Hyperlink"/>
            <w:noProof/>
          </w:rPr>
          <w:t>Perceptions of the training</w:t>
        </w:r>
        <w:r w:rsidR="00B7090F">
          <w:tab/>
        </w:r>
        <w:r w:rsidR="00B7090F">
          <w:fldChar w:fldCharType="begin"/>
        </w:r>
        <w:r w:rsidR="00B7090F">
          <w:instrText xml:space="preserve"> PAGEREF _Toc144280101 \h </w:instrText>
        </w:r>
        <w:r w:rsidR="00B7090F">
          <w:fldChar w:fldCharType="separate"/>
        </w:r>
        <w:r w:rsidR="008635D0">
          <w:t>12</w:t>
        </w:r>
        <w:r w:rsidR="00B7090F">
          <w:fldChar w:fldCharType="end"/>
        </w:r>
      </w:hyperlink>
    </w:p>
    <w:p w14:paraId="1A8A3699" w14:textId="7F62E5AE" w:rsidR="00B7090F" w:rsidRDefault="00000000">
      <w:pPr>
        <w:pStyle w:val="TOC2"/>
        <w:rPr>
          <w:rFonts w:asciiTheme="minorHAnsi" w:eastAsiaTheme="minorEastAsia" w:hAnsiTheme="minorHAnsi"/>
          <w:kern w:val="2"/>
          <w:sz w:val="22"/>
          <w:szCs w:val="22"/>
          <w:lang w:eastAsia="en-GB"/>
          <w14:ligatures w14:val="standardContextual"/>
        </w:rPr>
      </w:pPr>
      <w:hyperlink w:anchor="_Toc144280102" w:history="1">
        <w:r w:rsidR="00B7090F" w:rsidRPr="00E03CFC">
          <w:rPr>
            <w:rStyle w:val="Hyperlink"/>
            <w:noProof/>
          </w:rPr>
          <w:t>Motivations for attending the training</w:t>
        </w:r>
        <w:r w:rsidR="00B7090F">
          <w:tab/>
        </w:r>
        <w:r w:rsidR="00B7090F">
          <w:fldChar w:fldCharType="begin"/>
        </w:r>
        <w:r w:rsidR="00B7090F">
          <w:instrText xml:space="preserve"> PAGEREF _Toc144280102 \h </w:instrText>
        </w:r>
        <w:r w:rsidR="00B7090F">
          <w:fldChar w:fldCharType="separate"/>
        </w:r>
        <w:r w:rsidR="008635D0">
          <w:t>12</w:t>
        </w:r>
        <w:r w:rsidR="00B7090F">
          <w:fldChar w:fldCharType="end"/>
        </w:r>
      </w:hyperlink>
    </w:p>
    <w:p w14:paraId="435D5324" w14:textId="294D1772" w:rsidR="00B7090F" w:rsidRDefault="00000000">
      <w:pPr>
        <w:pStyle w:val="TOC2"/>
        <w:rPr>
          <w:rFonts w:asciiTheme="minorHAnsi" w:eastAsiaTheme="minorEastAsia" w:hAnsiTheme="minorHAnsi"/>
          <w:kern w:val="2"/>
          <w:sz w:val="22"/>
          <w:szCs w:val="22"/>
          <w:lang w:eastAsia="en-GB"/>
          <w14:ligatures w14:val="standardContextual"/>
        </w:rPr>
      </w:pPr>
      <w:hyperlink w:anchor="_Toc144280103" w:history="1">
        <w:r w:rsidR="00B7090F" w:rsidRPr="00E03CFC">
          <w:rPr>
            <w:rStyle w:val="Hyperlink"/>
            <w:noProof/>
          </w:rPr>
          <w:t>Perceptions of the training</w:t>
        </w:r>
        <w:r w:rsidR="00B7090F">
          <w:tab/>
        </w:r>
        <w:r w:rsidR="00B7090F">
          <w:fldChar w:fldCharType="begin"/>
        </w:r>
        <w:r w:rsidR="00B7090F">
          <w:instrText xml:space="preserve"> PAGEREF _Toc144280103 \h </w:instrText>
        </w:r>
        <w:r w:rsidR="00B7090F">
          <w:fldChar w:fldCharType="separate"/>
        </w:r>
        <w:r w:rsidR="008635D0">
          <w:t>15</w:t>
        </w:r>
        <w:r w:rsidR="00B7090F">
          <w:fldChar w:fldCharType="end"/>
        </w:r>
      </w:hyperlink>
    </w:p>
    <w:p w14:paraId="6E4B5176" w14:textId="626085EB" w:rsidR="00B7090F" w:rsidRDefault="00000000">
      <w:pPr>
        <w:pStyle w:val="TOC2"/>
        <w:rPr>
          <w:rFonts w:asciiTheme="minorHAnsi" w:eastAsiaTheme="minorEastAsia" w:hAnsiTheme="minorHAnsi"/>
          <w:kern w:val="2"/>
          <w:sz w:val="22"/>
          <w:szCs w:val="22"/>
          <w:lang w:eastAsia="en-GB"/>
          <w14:ligatures w14:val="standardContextual"/>
        </w:rPr>
      </w:pPr>
      <w:hyperlink w:anchor="_Toc144280104" w:history="1">
        <w:r w:rsidR="00B7090F" w:rsidRPr="00E03CFC">
          <w:rPr>
            <w:rStyle w:val="Hyperlink"/>
            <w:noProof/>
          </w:rPr>
          <w:t>Gaining accreditation</w:t>
        </w:r>
        <w:r w:rsidR="00B7090F">
          <w:tab/>
        </w:r>
        <w:r w:rsidR="00B7090F">
          <w:fldChar w:fldCharType="begin"/>
        </w:r>
        <w:r w:rsidR="00B7090F">
          <w:instrText xml:space="preserve"> PAGEREF _Toc144280104 \h </w:instrText>
        </w:r>
        <w:r w:rsidR="00B7090F">
          <w:fldChar w:fldCharType="separate"/>
        </w:r>
        <w:r w:rsidR="008635D0">
          <w:t>21</w:t>
        </w:r>
        <w:r w:rsidR="00B7090F">
          <w:fldChar w:fldCharType="end"/>
        </w:r>
      </w:hyperlink>
    </w:p>
    <w:p w14:paraId="5A80FD59" w14:textId="5D1DF458" w:rsidR="00B7090F" w:rsidRDefault="00000000">
      <w:pPr>
        <w:pStyle w:val="TOC2"/>
        <w:rPr>
          <w:rFonts w:asciiTheme="minorHAnsi" w:eastAsiaTheme="minorEastAsia" w:hAnsiTheme="minorHAnsi"/>
          <w:kern w:val="2"/>
          <w:sz w:val="22"/>
          <w:szCs w:val="22"/>
          <w:lang w:eastAsia="en-GB"/>
          <w14:ligatures w14:val="standardContextual"/>
        </w:rPr>
      </w:pPr>
      <w:hyperlink w:anchor="_Toc144280105" w:history="1">
        <w:r w:rsidR="00B7090F" w:rsidRPr="00E03CFC">
          <w:rPr>
            <w:rStyle w:val="Hyperlink"/>
            <w:noProof/>
          </w:rPr>
          <w:t>Recommendations for improvement</w:t>
        </w:r>
        <w:r w:rsidR="00B7090F">
          <w:tab/>
        </w:r>
        <w:r w:rsidR="00B7090F">
          <w:fldChar w:fldCharType="begin"/>
        </w:r>
        <w:r w:rsidR="00B7090F">
          <w:instrText xml:space="preserve"> PAGEREF _Toc144280105 \h </w:instrText>
        </w:r>
        <w:r w:rsidR="00B7090F">
          <w:fldChar w:fldCharType="separate"/>
        </w:r>
        <w:r w:rsidR="008635D0">
          <w:t>26</w:t>
        </w:r>
        <w:r w:rsidR="00B7090F">
          <w:fldChar w:fldCharType="end"/>
        </w:r>
      </w:hyperlink>
    </w:p>
    <w:p w14:paraId="21842550" w14:textId="16971043" w:rsidR="00B7090F" w:rsidRDefault="00000000">
      <w:pPr>
        <w:pStyle w:val="TOC1"/>
        <w:rPr>
          <w:rFonts w:asciiTheme="minorHAnsi" w:eastAsiaTheme="minorEastAsia" w:hAnsiTheme="minorHAnsi"/>
          <w:color w:val="auto"/>
          <w:kern w:val="2"/>
          <w:sz w:val="22"/>
          <w:szCs w:val="22"/>
          <w:lang w:eastAsia="en-GB"/>
          <w14:ligatures w14:val="standardContextual"/>
        </w:rPr>
      </w:pPr>
      <w:hyperlink w:anchor="_Toc144280106" w:history="1">
        <w:r w:rsidR="00B7090F" w:rsidRPr="00E03CFC">
          <w:rPr>
            <w:rStyle w:val="Hyperlink"/>
            <w:noProof/>
          </w:rPr>
          <w:t>3</w:t>
        </w:r>
        <w:r w:rsidR="00B7090F">
          <w:rPr>
            <w:rFonts w:asciiTheme="minorHAnsi" w:eastAsiaTheme="minorEastAsia" w:hAnsiTheme="minorHAnsi"/>
            <w:color w:val="auto"/>
            <w:kern w:val="2"/>
            <w:sz w:val="22"/>
            <w:szCs w:val="22"/>
            <w:lang w:eastAsia="en-GB"/>
            <w14:ligatures w14:val="standardContextual"/>
          </w:rPr>
          <w:tab/>
        </w:r>
        <w:r w:rsidR="00B7090F" w:rsidRPr="00E03CFC">
          <w:rPr>
            <w:rStyle w:val="Hyperlink"/>
            <w:noProof/>
          </w:rPr>
          <w:t xml:space="preserve">Impact of the training </w:t>
        </w:r>
        <w:r w:rsidR="00B7090F">
          <w:tab/>
        </w:r>
        <w:r w:rsidR="00B7090F">
          <w:fldChar w:fldCharType="begin"/>
        </w:r>
        <w:r w:rsidR="00B7090F">
          <w:instrText xml:space="preserve"> PAGEREF _Toc144280106 \h </w:instrText>
        </w:r>
        <w:r w:rsidR="00B7090F">
          <w:fldChar w:fldCharType="separate"/>
        </w:r>
        <w:r w:rsidR="008635D0">
          <w:t>27</w:t>
        </w:r>
        <w:r w:rsidR="00B7090F">
          <w:fldChar w:fldCharType="end"/>
        </w:r>
      </w:hyperlink>
    </w:p>
    <w:p w14:paraId="659829B4" w14:textId="07B1680A" w:rsidR="00B7090F" w:rsidRDefault="00000000">
      <w:pPr>
        <w:pStyle w:val="TOC2"/>
        <w:rPr>
          <w:rFonts w:asciiTheme="minorHAnsi" w:eastAsiaTheme="minorEastAsia" w:hAnsiTheme="minorHAnsi"/>
          <w:kern w:val="2"/>
          <w:sz w:val="22"/>
          <w:szCs w:val="22"/>
          <w:lang w:eastAsia="en-GB"/>
          <w14:ligatures w14:val="standardContextual"/>
        </w:rPr>
      </w:pPr>
      <w:hyperlink w:anchor="_Toc144280107" w:history="1">
        <w:r w:rsidR="00B7090F" w:rsidRPr="00E03CFC">
          <w:rPr>
            <w:rStyle w:val="Hyperlink"/>
            <w:noProof/>
          </w:rPr>
          <w:t>Impact of the training on delegates</w:t>
        </w:r>
        <w:r w:rsidR="00B7090F">
          <w:tab/>
        </w:r>
        <w:r w:rsidR="00B7090F">
          <w:fldChar w:fldCharType="begin"/>
        </w:r>
        <w:r w:rsidR="00B7090F">
          <w:instrText xml:space="preserve"> PAGEREF _Toc144280107 \h </w:instrText>
        </w:r>
        <w:r w:rsidR="00B7090F">
          <w:fldChar w:fldCharType="separate"/>
        </w:r>
        <w:r w:rsidR="008635D0">
          <w:t>27</w:t>
        </w:r>
        <w:r w:rsidR="00B7090F">
          <w:fldChar w:fldCharType="end"/>
        </w:r>
      </w:hyperlink>
    </w:p>
    <w:p w14:paraId="1984CEB6" w14:textId="265718ED" w:rsidR="00B7090F" w:rsidRDefault="00000000">
      <w:pPr>
        <w:pStyle w:val="TOC2"/>
        <w:rPr>
          <w:rFonts w:asciiTheme="minorHAnsi" w:eastAsiaTheme="minorEastAsia" w:hAnsiTheme="minorHAnsi"/>
          <w:kern w:val="2"/>
          <w:sz w:val="22"/>
          <w:szCs w:val="22"/>
          <w:lang w:eastAsia="en-GB"/>
          <w14:ligatures w14:val="standardContextual"/>
        </w:rPr>
      </w:pPr>
      <w:hyperlink w:anchor="_Toc144280108" w:history="1">
        <w:r w:rsidR="00B7090F" w:rsidRPr="00E03CFC">
          <w:rPr>
            <w:rStyle w:val="Hyperlink"/>
            <w:noProof/>
          </w:rPr>
          <w:t>Impact of the training on the organisation</w:t>
        </w:r>
        <w:r w:rsidR="00B7090F">
          <w:tab/>
        </w:r>
        <w:r w:rsidR="00B7090F">
          <w:fldChar w:fldCharType="begin"/>
        </w:r>
        <w:r w:rsidR="00B7090F">
          <w:instrText xml:space="preserve"> PAGEREF _Toc144280108 \h </w:instrText>
        </w:r>
        <w:r w:rsidR="00B7090F">
          <w:fldChar w:fldCharType="separate"/>
        </w:r>
        <w:r w:rsidR="008635D0">
          <w:t>41</w:t>
        </w:r>
        <w:r w:rsidR="00B7090F">
          <w:fldChar w:fldCharType="end"/>
        </w:r>
      </w:hyperlink>
    </w:p>
    <w:p w14:paraId="16FADA4F" w14:textId="7321499D" w:rsidR="00B7090F" w:rsidRDefault="00000000">
      <w:pPr>
        <w:pStyle w:val="TOC2"/>
        <w:rPr>
          <w:rFonts w:asciiTheme="minorHAnsi" w:eastAsiaTheme="minorEastAsia" w:hAnsiTheme="minorHAnsi"/>
          <w:kern w:val="2"/>
          <w:sz w:val="22"/>
          <w:szCs w:val="22"/>
          <w:lang w:eastAsia="en-GB"/>
          <w14:ligatures w14:val="standardContextual"/>
        </w:rPr>
      </w:pPr>
      <w:hyperlink w:anchor="_Toc144280109" w:history="1">
        <w:r w:rsidR="00B7090F" w:rsidRPr="00E03CFC">
          <w:rPr>
            <w:rStyle w:val="Hyperlink"/>
            <w:noProof/>
          </w:rPr>
          <w:t>Long-term impacts</w:t>
        </w:r>
        <w:r w:rsidR="00B7090F">
          <w:tab/>
        </w:r>
        <w:r w:rsidR="00B7090F">
          <w:fldChar w:fldCharType="begin"/>
        </w:r>
        <w:r w:rsidR="00B7090F">
          <w:instrText xml:space="preserve"> PAGEREF _Toc144280109 \h </w:instrText>
        </w:r>
        <w:r w:rsidR="00B7090F">
          <w:fldChar w:fldCharType="separate"/>
        </w:r>
        <w:r w:rsidR="008635D0">
          <w:t>47</w:t>
        </w:r>
        <w:r w:rsidR="00B7090F">
          <w:fldChar w:fldCharType="end"/>
        </w:r>
      </w:hyperlink>
    </w:p>
    <w:p w14:paraId="3095D966" w14:textId="52219545" w:rsidR="00B7090F" w:rsidRDefault="00000000">
      <w:pPr>
        <w:pStyle w:val="TOC1"/>
        <w:rPr>
          <w:rFonts w:asciiTheme="minorHAnsi" w:eastAsiaTheme="minorEastAsia" w:hAnsiTheme="minorHAnsi"/>
          <w:color w:val="auto"/>
          <w:kern w:val="2"/>
          <w:sz w:val="22"/>
          <w:szCs w:val="22"/>
          <w:lang w:eastAsia="en-GB"/>
          <w14:ligatures w14:val="standardContextual"/>
        </w:rPr>
      </w:pPr>
      <w:hyperlink w:anchor="_Toc144280110" w:history="1">
        <w:r w:rsidR="00B7090F" w:rsidRPr="00E03CFC">
          <w:rPr>
            <w:rStyle w:val="Hyperlink"/>
            <w:noProof/>
          </w:rPr>
          <w:t>4</w:t>
        </w:r>
        <w:r w:rsidR="00B7090F">
          <w:rPr>
            <w:rFonts w:asciiTheme="minorHAnsi" w:eastAsiaTheme="minorEastAsia" w:hAnsiTheme="minorHAnsi"/>
            <w:color w:val="auto"/>
            <w:kern w:val="2"/>
            <w:sz w:val="22"/>
            <w:szCs w:val="22"/>
            <w:lang w:eastAsia="en-GB"/>
            <w14:ligatures w14:val="standardContextual"/>
          </w:rPr>
          <w:tab/>
        </w:r>
        <w:r w:rsidR="00B7090F" w:rsidRPr="00E03CFC">
          <w:rPr>
            <w:rStyle w:val="Hyperlink"/>
            <w:noProof/>
          </w:rPr>
          <w:t>Barriers and facilitators of mediation</w:t>
        </w:r>
        <w:r w:rsidR="00B7090F">
          <w:tab/>
        </w:r>
        <w:r w:rsidR="00B7090F">
          <w:fldChar w:fldCharType="begin"/>
        </w:r>
        <w:r w:rsidR="00B7090F">
          <w:instrText xml:space="preserve"> PAGEREF _Toc144280110 \h </w:instrText>
        </w:r>
        <w:r w:rsidR="00B7090F">
          <w:fldChar w:fldCharType="separate"/>
        </w:r>
        <w:r w:rsidR="008635D0">
          <w:t>50</w:t>
        </w:r>
        <w:r w:rsidR="00B7090F">
          <w:fldChar w:fldCharType="end"/>
        </w:r>
      </w:hyperlink>
    </w:p>
    <w:p w14:paraId="7FC1E994" w14:textId="55E46569" w:rsidR="00B7090F" w:rsidRDefault="00000000">
      <w:pPr>
        <w:pStyle w:val="TOC2"/>
        <w:rPr>
          <w:rFonts w:asciiTheme="minorHAnsi" w:eastAsiaTheme="minorEastAsia" w:hAnsiTheme="minorHAnsi"/>
          <w:kern w:val="2"/>
          <w:sz w:val="22"/>
          <w:szCs w:val="22"/>
          <w:lang w:eastAsia="en-GB"/>
          <w14:ligatures w14:val="standardContextual"/>
        </w:rPr>
      </w:pPr>
      <w:hyperlink w:anchor="_Toc144280111" w:history="1">
        <w:r w:rsidR="00B7090F" w:rsidRPr="00E03CFC">
          <w:rPr>
            <w:rStyle w:val="Hyperlink"/>
            <w:noProof/>
          </w:rPr>
          <w:t>Barriers of mediation</w:t>
        </w:r>
        <w:r w:rsidR="00B7090F">
          <w:tab/>
        </w:r>
        <w:r w:rsidR="00B7090F">
          <w:fldChar w:fldCharType="begin"/>
        </w:r>
        <w:r w:rsidR="00B7090F">
          <w:instrText xml:space="preserve"> PAGEREF _Toc144280111 \h </w:instrText>
        </w:r>
        <w:r w:rsidR="00B7090F">
          <w:fldChar w:fldCharType="separate"/>
        </w:r>
        <w:r w:rsidR="008635D0">
          <w:t>50</w:t>
        </w:r>
        <w:r w:rsidR="00B7090F">
          <w:fldChar w:fldCharType="end"/>
        </w:r>
      </w:hyperlink>
    </w:p>
    <w:p w14:paraId="4D2AD690" w14:textId="1CC50127" w:rsidR="00B7090F" w:rsidRDefault="00000000">
      <w:pPr>
        <w:pStyle w:val="TOC2"/>
        <w:rPr>
          <w:rFonts w:asciiTheme="minorHAnsi" w:eastAsiaTheme="minorEastAsia" w:hAnsiTheme="minorHAnsi"/>
          <w:kern w:val="2"/>
          <w:sz w:val="22"/>
          <w:szCs w:val="22"/>
          <w:lang w:eastAsia="en-GB"/>
          <w14:ligatures w14:val="standardContextual"/>
        </w:rPr>
      </w:pPr>
      <w:hyperlink w:anchor="_Toc144280112" w:history="1">
        <w:r w:rsidR="00B7090F" w:rsidRPr="00E03CFC">
          <w:rPr>
            <w:rStyle w:val="Hyperlink"/>
            <w:noProof/>
          </w:rPr>
          <w:t>Facilitators of mediation</w:t>
        </w:r>
        <w:r w:rsidR="00B7090F">
          <w:tab/>
        </w:r>
        <w:r w:rsidR="00B7090F">
          <w:fldChar w:fldCharType="begin"/>
        </w:r>
        <w:r w:rsidR="00B7090F">
          <w:instrText xml:space="preserve"> PAGEREF _Toc144280112 \h </w:instrText>
        </w:r>
        <w:r w:rsidR="00B7090F">
          <w:fldChar w:fldCharType="separate"/>
        </w:r>
        <w:r w:rsidR="008635D0">
          <w:t>53</w:t>
        </w:r>
        <w:r w:rsidR="00B7090F">
          <w:fldChar w:fldCharType="end"/>
        </w:r>
      </w:hyperlink>
    </w:p>
    <w:p w14:paraId="7F763FA1" w14:textId="7A7B81C3" w:rsidR="00B7090F" w:rsidRDefault="00000000">
      <w:pPr>
        <w:pStyle w:val="TOC1"/>
        <w:rPr>
          <w:rFonts w:asciiTheme="minorHAnsi" w:eastAsiaTheme="minorEastAsia" w:hAnsiTheme="minorHAnsi"/>
          <w:color w:val="auto"/>
          <w:kern w:val="2"/>
          <w:sz w:val="22"/>
          <w:szCs w:val="22"/>
          <w:lang w:eastAsia="en-GB"/>
          <w14:ligatures w14:val="standardContextual"/>
        </w:rPr>
      </w:pPr>
      <w:hyperlink w:anchor="_Toc144280113" w:history="1">
        <w:r w:rsidR="00B7090F" w:rsidRPr="00E03CFC">
          <w:rPr>
            <w:rStyle w:val="Hyperlink"/>
            <w:noProof/>
          </w:rPr>
          <w:t>5</w:t>
        </w:r>
        <w:r w:rsidR="00B7090F">
          <w:rPr>
            <w:rFonts w:asciiTheme="minorHAnsi" w:eastAsiaTheme="minorEastAsia" w:hAnsiTheme="minorHAnsi"/>
            <w:color w:val="auto"/>
            <w:kern w:val="2"/>
            <w:sz w:val="22"/>
            <w:szCs w:val="22"/>
            <w:lang w:eastAsia="en-GB"/>
            <w14:ligatures w14:val="standardContextual"/>
          </w:rPr>
          <w:tab/>
        </w:r>
        <w:r w:rsidR="00B7090F" w:rsidRPr="00E03CFC">
          <w:rPr>
            <w:rStyle w:val="Hyperlink"/>
            <w:noProof/>
          </w:rPr>
          <w:t>Conclusions and Recommendations</w:t>
        </w:r>
        <w:r w:rsidR="00B7090F">
          <w:tab/>
        </w:r>
        <w:r w:rsidR="00B7090F">
          <w:fldChar w:fldCharType="begin"/>
        </w:r>
        <w:r w:rsidR="00B7090F">
          <w:instrText xml:space="preserve"> PAGEREF _Toc144280113 \h </w:instrText>
        </w:r>
        <w:r w:rsidR="00B7090F">
          <w:fldChar w:fldCharType="separate"/>
        </w:r>
        <w:r w:rsidR="008635D0">
          <w:t>59</w:t>
        </w:r>
        <w:r w:rsidR="00B7090F">
          <w:fldChar w:fldCharType="end"/>
        </w:r>
      </w:hyperlink>
    </w:p>
    <w:p w14:paraId="76740436" w14:textId="5701EAE1" w:rsidR="00B7090F" w:rsidRDefault="00000000">
      <w:pPr>
        <w:pStyle w:val="TOC2"/>
        <w:rPr>
          <w:rFonts w:asciiTheme="minorHAnsi" w:eastAsiaTheme="minorEastAsia" w:hAnsiTheme="minorHAnsi"/>
          <w:kern w:val="2"/>
          <w:sz w:val="22"/>
          <w:szCs w:val="22"/>
          <w:lang w:eastAsia="en-GB"/>
          <w14:ligatures w14:val="standardContextual"/>
        </w:rPr>
      </w:pPr>
      <w:hyperlink w:anchor="_Toc144280114" w:history="1">
        <w:r w:rsidR="00B7090F" w:rsidRPr="00E03CFC">
          <w:rPr>
            <w:rStyle w:val="Hyperlink"/>
            <w:noProof/>
          </w:rPr>
          <w:t xml:space="preserve">Recommendations </w:t>
        </w:r>
        <w:r w:rsidR="00B7090F">
          <w:tab/>
        </w:r>
        <w:r w:rsidR="00B7090F">
          <w:fldChar w:fldCharType="begin"/>
        </w:r>
        <w:r w:rsidR="00B7090F">
          <w:instrText xml:space="preserve"> PAGEREF _Toc144280114 \h </w:instrText>
        </w:r>
        <w:r w:rsidR="00B7090F">
          <w:fldChar w:fldCharType="separate"/>
        </w:r>
        <w:r w:rsidR="008635D0">
          <w:t>63</w:t>
        </w:r>
        <w:r w:rsidR="00B7090F">
          <w:fldChar w:fldCharType="end"/>
        </w:r>
      </w:hyperlink>
    </w:p>
    <w:p w14:paraId="5BD28E37" w14:textId="35B0DC9C" w:rsidR="00B7090F" w:rsidRDefault="00000000">
      <w:pPr>
        <w:pStyle w:val="TOC1"/>
        <w:rPr>
          <w:rFonts w:asciiTheme="minorHAnsi" w:eastAsiaTheme="minorEastAsia" w:hAnsiTheme="minorHAnsi"/>
          <w:color w:val="auto"/>
          <w:kern w:val="2"/>
          <w:sz w:val="22"/>
          <w:szCs w:val="22"/>
          <w:lang w:eastAsia="en-GB"/>
          <w14:ligatures w14:val="standardContextual"/>
        </w:rPr>
      </w:pPr>
      <w:hyperlink w:anchor="_Toc144280115" w:history="1">
        <w:r w:rsidR="00B7090F" w:rsidRPr="00E03CFC">
          <w:rPr>
            <w:rStyle w:val="Hyperlink"/>
            <w:noProof/>
          </w:rPr>
          <w:t>6</w:t>
        </w:r>
        <w:r w:rsidR="00B7090F">
          <w:rPr>
            <w:rFonts w:asciiTheme="minorHAnsi" w:eastAsiaTheme="minorEastAsia" w:hAnsiTheme="minorHAnsi"/>
            <w:color w:val="auto"/>
            <w:kern w:val="2"/>
            <w:sz w:val="22"/>
            <w:szCs w:val="22"/>
            <w:lang w:eastAsia="en-GB"/>
            <w14:ligatures w14:val="standardContextual"/>
          </w:rPr>
          <w:tab/>
        </w:r>
        <w:r w:rsidR="00B7090F" w:rsidRPr="00E03CFC">
          <w:rPr>
            <w:rStyle w:val="Hyperlink"/>
            <w:noProof/>
          </w:rPr>
          <w:t>Technical Appendices</w:t>
        </w:r>
        <w:r w:rsidR="00B7090F">
          <w:tab/>
        </w:r>
        <w:r w:rsidR="00B7090F">
          <w:fldChar w:fldCharType="begin"/>
        </w:r>
        <w:r w:rsidR="00B7090F">
          <w:instrText xml:space="preserve"> PAGEREF _Toc144280115 \h </w:instrText>
        </w:r>
        <w:r w:rsidR="00B7090F">
          <w:fldChar w:fldCharType="separate"/>
        </w:r>
        <w:r w:rsidR="008635D0">
          <w:t>69</w:t>
        </w:r>
        <w:r w:rsidR="00B7090F">
          <w:fldChar w:fldCharType="end"/>
        </w:r>
      </w:hyperlink>
    </w:p>
    <w:p w14:paraId="37A6C4E6" w14:textId="35314CA5" w:rsidR="00B7090F" w:rsidRDefault="00000000">
      <w:pPr>
        <w:pStyle w:val="TOC2"/>
        <w:rPr>
          <w:rFonts w:asciiTheme="minorHAnsi" w:eastAsiaTheme="minorEastAsia" w:hAnsiTheme="minorHAnsi"/>
          <w:kern w:val="2"/>
          <w:sz w:val="22"/>
          <w:szCs w:val="22"/>
          <w:lang w:eastAsia="en-GB"/>
          <w14:ligatures w14:val="standardContextual"/>
        </w:rPr>
      </w:pPr>
      <w:hyperlink w:anchor="_Toc144280116" w:history="1">
        <w:r w:rsidR="00B7090F" w:rsidRPr="00E03CFC">
          <w:rPr>
            <w:rStyle w:val="Hyperlink"/>
            <w:noProof/>
          </w:rPr>
          <w:t>Appendix 1: Methodology and participants</w:t>
        </w:r>
        <w:r w:rsidR="00B7090F">
          <w:tab/>
        </w:r>
        <w:r w:rsidR="00B7090F">
          <w:fldChar w:fldCharType="begin"/>
        </w:r>
        <w:r w:rsidR="00B7090F">
          <w:instrText xml:space="preserve"> PAGEREF _Toc144280116 \h </w:instrText>
        </w:r>
        <w:r w:rsidR="00B7090F">
          <w:fldChar w:fldCharType="separate"/>
        </w:r>
        <w:r w:rsidR="008635D0">
          <w:t>69</w:t>
        </w:r>
        <w:r w:rsidR="00B7090F">
          <w:fldChar w:fldCharType="end"/>
        </w:r>
      </w:hyperlink>
    </w:p>
    <w:p w14:paraId="13DC7B22" w14:textId="653DC250" w:rsidR="00B7090F" w:rsidRDefault="00000000">
      <w:pPr>
        <w:pStyle w:val="TOC2"/>
        <w:rPr>
          <w:rFonts w:asciiTheme="minorHAnsi" w:eastAsiaTheme="minorEastAsia" w:hAnsiTheme="minorHAnsi"/>
          <w:kern w:val="2"/>
          <w:sz w:val="22"/>
          <w:szCs w:val="22"/>
          <w:lang w:eastAsia="en-GB"/>
          <w14:ligatures w14:val="standardContextual"/>
        </w:rPr>
      </w:pPr>
      <w:hyperlink w:anchor="_Toc144280117" w:history="1">
        <w:r w:rsidR="00B7090F" w:rsidRPr="00E03CFC">
          <w:rPr>
            <w:rStyle w:val="Hyperlink"/>
            <w:noProof/>
          </w:rPr>
          <w:t>Appendix 2: Research materials</w:t>
        </w:r>
        <w:r w:rsidR="00B7090F">
          <w:tab/>
        </w:r>
        <w:r w:rsidR="00B7090F">
          <w:fldChar w:fldCharType="begin"/>
        </w:r>
        <w:r w:rsidR="00B7090F">
          <w:instrText xml:space="preserve"> PAGEREF _Toc144280117 \h </w:instrText>
        </w:r>
        <w:r w:rsidR="00B7090F">
          <w:fldChar w:fldCharType="separate"/>
        </w:r>
        <w:r w:rsidR="008635D0">
          <w:t>77</w:t>
        </w:r>
        <w:r w:rsidR="00B7090F">
          <w:fldChar w:fldCharType="end"/>
        </w:r>
      </w:hyperlink>
    </w:p>
    <w:p w14:paraId="0C6C7716" w14:textId="7AC6D083" w:rsidR="00B7090F" w:rsidRDefault="00000000">
      <w:pPr>
        <w:pStyle w:val="TOC2"/>
        <w:rPr>
          <w:rFonts w:asciiTheme="minorHAnsi" w:eastAsiaTheme="minorEastAsia" w:hAnsiTheme="minorHAnsi"/>
          <w:kern w:val="2"/>
          <w:sz w:val="22"/>
          <w:szCs w:val="22"/>
          <w:lang w:eastAsia="en-GB"/>
          <w14:ligatures w14:val="standardContextual"/>
        </w:rPr>
      </w:pPr>
      <w:hyperlink w:anchor="_Toc144280118" w:history="1">
        <w:r w:rsidR="00B7090F" w:rsidRPr="00E03CFC">
          <w:rPr>
            <w:rStyle w:val="Hyperlink"/>
            <w:noProof/>
          </w:rPr>
          <w:t>Appendix 3: Organisational case studies</w:t>
        </w:r>
        <w:r w:rsidR="00B7090F">
          <w:tab/>
        </w:r>
        <w:r w:rsidR="00B7090F">
          <w:fldChar w:fldCharType="begin"/>
        </w:r>
        <w:r w:rsidR="00B7090F">
          <w:instrText xml:space="preserve"> PAGEREF _Toc144280118 \h </w:instrText>
        </w:r>
        <w:r w:rsidR="00B7090F">
          <w:fldChar w:fldCharType="separate"/>
        </w:r>
        <w:r w:rsidR="008635D0">
          <w:t>103</w:t>
        </w:r>
        <w:r w:rsidR="00B7090F">
          <w:fldChar w:fldCharType="end"/>
        </w:r>
      </w:hyperlink>
    </w:p>
    <w:p w14:paraId="5A26D25F" w14:textId="38212F28" w:rsidR="00EC7A73" w:rsidRDefault="008B75E7" w:rsidP="00FA6807">
      <w:pPr>
        <w:tabs>
          <w:tab w:val="right" w:pos="7513"/>
        </w:tabs>
        <w:ind w:left="567" w:right="814"/>
        <w:rPr>
          <w:noProof/>
        </w:rPr>
      </w:pPr>
      <w:r w:rsidRPr="6DD7A645">
        <w:rPr>
          <w:noProof/>
        </w:rPr>
        <w:fldChar w:fldCharType="end"/>
      </w:r>
    </w:p>
    <w:p w14:paraId="1E616167" w14:textId="77777777" w:rsidR="00607001" w:rsidRDefault="00607001" w:rsidP="00650E99">
      <w:pPr>
        <w:tabs>
          <w:tab w:val="right" w:pos="7513"/>
        </w:tabs>
        <w:ind w:left="567" w:right="814"/>
        <w:rPr>
          <w:noProof/>
        </w:rPr>
      </w:pPr>
    </w:p>
    <w:p w14:paraId="18E26C8F" w14:textId="77777777" w:rsidR="00E759A6" w:rsidRDefault="00E759A6" w:rsidP="00650E99">
      <w:pPr>
        <w:tabs>
          <w:tab w:val="right" w:pos="7513"/>
        </w:tabs>
        <w:ind w:left="567" w:right="814"/>
        <w:rPr>
          <w:noProof/>
        </w:rPr>
      </w:pPr>
    </w:p>
    <w:p w14:paraId="416B7002" w14:textId="13BE55C4" w:rsidR="00EC7A73" w:rsidRDefault="00EC7A73" w:rsidP="00650E99">
      <w:pPr>
        <w:tabs>
          <w:tab w:val="right" w:pos="7513"/>
        </w:tabs>
        <w:ind w:left="567" w:right="814"/>
        <w:rPr>
          <w:noProof/>
        </w:rPr>
      </w:pPr>
      <w:bookmarkStart w:id="1" w:name="FigrsTbl"/>
      <w:r>
        <w:rPr>
          <w:noProof/>
        </w:rPr>
        <w:t xml:space="preserve">    </w:t>
      </w:r>
      <w:bookmarkEnd w:id="1"/>
    </w:p>
    <w:p w14:paraId="51B4D032" w14:textId="77777777" w:rsidR="00EC7A73" w:rsidRDefault="00EC7A73" w:rsidP="00650E99">
      <w:pPr>
        <w:tabs>
          <w:tab w:val="right" w:pos="7513"/>
        </w:tabs>
        <w:ind w:left="567" w:right="814"/>
        <w:rPr>
          <w:noProof/>
        </w:rPr>
      </w:pPr>
    </w:p>
    <w:p w14:paraId="20A3F558" w14:textId="47AF4C3B" w:rsidR="00EC7A73" w:rsidRDefault="00EC7A73" w:rsidP="00650E99">
      <w:pPr>
        <w:tabs>
          <w:tab w:val="right" w:pos="7513"/>
        </w:tabs>
        <w:ind w:left="567" w:right="814"/>
        <w:rPr>
          <w:noProof/>
        </w:rPr>
      </w:pPr>
      <w:bookmarkStart w:id="2" w:name="ChartsTbl"/>
      <w:r>
        <w:rPr>
          <w:noProof/>
        </w:rPr>
        <w:t xml:space="preserve">    </w:t>
      </w:r>
      <w:bookmarkEnd w:id="2"/>
    </w:p>
    <w:p w14:paraId="4D07E904" w14:textId="77777777" w:rsidR="00EF0000" w:rsidRDefault="00EF0000" w:rsidP="00FA6807">
      <w:pPr>
        <w:tabs>
          <w:tab w:val="right" w:pos="7513"/>
        </w:tabs>
        <w:ind w:left="567" w:right="814"/>
        <w:rPr>
          <w:noProof/>
        </w:rPr>
      </w:pPr>
    </w:p>
    <w:p w14:paraId="43831332" w14:textId="77777777" w:rsidR="00EF0000" w:rsidRDefault="00EF0000" w:rsidP="00FA6807">
      <w:pPr>
        <w:tabs>
          <w:tab w:val="right" w:pos="7513"/>
        </w:tabs>
        <w:ind w:left="567" w:right="814"/>
        <w:rPr>
          <w:noProof/>
        </w:rPr>
      </w:pPr>
    </w:p>
    <w:p w14:paraId="16844FB7" w14:textId="77777777" w:rsidR="00650E99" w:rsidRDefault="00650E99">
      <w:pPr>
        <w:spacing w:after="200" w:line="276" w:lineRule="auto"/>
        <w:sectPr w:rsidR="00650E99" w:rsidSect="002C45F5">
          <w:headerReference w:type="default" r:id="rId16"/>
          <w:footerReference w:type="default" r:id="rId17"/>
          <w:footerReference w:type="first" r:id="rId18"/>
          <w:footnotePr>
            <w:numRestart w:val="eachSect"/>
          </w:footnotePr>
          <w:pgSz w:w="11899" w:h="16838" w:code="9"/>
          <w:pgMar w:top="2268" w:right="1191" w:bottom="2381" w:left="1701" w:header="567" w:footer="567" w:gutter="0"/>
          <w:cols w:space="708"/>
        </w:sectPr>
      </w:pPr>
    </w:p>
    <w:p w14:paraId="71481BD5" w14:textId="470B487D" w:rsidR="00EC7A73" w:rsidRDefault="00ED1736" w:rsidP="000436FB">
      <w:pPr>
        <w:pStyle w:val="Heading1"/>
        <w:numPr>
          <w:ilvl w:val="0"/>
          <w:numId w:val="0"/>
        </w:numPr>
        <w:ind w:left="510" w:hanging="510"/>
      </w:pPr>
      <w:bookmarkStart w:id="3" w:name="_Toc144280094"/>
      <w:r>
        <w:lastRenderedPageBreak/>
        <w:t>Summary</w:t>
      </w:r>
      <w:bookmarkEnd w:id="3"/>
    </w:p>
    <w:p w14:paraId="02C6AC6B" w14:textId="3E7B6447" w:rsidR="00021051" w:rsidRDefault="0027133A" w:rsidP="005F448A">
      <w:pPr>
        <w:pStyle w:val="BodyText"/>
      </w:pPr>
      <w:r w:rsidRPr="0027133A">
        <w:t xml:space="preserve">Acas (the Advisory, Conciliation and Arbitration Service) supports and improves workplace relations between employers and employees. To achieve this, it provides a range of services offering practical advice and expert support, </w:t>
      </w:r>
      <w:r w:rsidR="00A52778" w:rsidRPr="0027133A">
        <w:t>preventing,</w:t>
      </w:r>
      <w:r w:rsidRPr="0027133A">
        <w:t xml:space="preserve"> and resolving workplace disputes. In addition to its dispute resolution services, Acas provides a range of products to prevent disputes from escalating further. One such product is its</w:t>
      </w:r>
      <w:r w:rsidR="001F0E9E">
        <w:t xml:space="preserve"> Certificate for Internal Workplace Mediation </w:t>
      </w:r>
      <w:r>
        <w:t xml:space="preserve">which </w:t>
      </w:r>
      <w:r w:rsidR="007E1312">
        <w:t xml:space="preserve">equips delegates </w:t>
      </w:r>
      <w:r w:rsidR="001F0E9E" w:rsidRPr="003E376F">
        <w:t xml:space="preserve">to prevent and resolve workplace problems before they </w:t>
      </w:r>
      <w:r w:rsidR="00CA1794">
        <w:t>escalate to formal processes</w:t>
      </w:r>
      <w:r w:rsidR="001F0E9E">
        <w:t xml:space="preserve">. The course </w:t>
      </w:r>
      <w:r w:rsidR="00CA1794">
        <w:t>is delivered over</w:t>
      </w:r>
      <w:r w:rsidR="001F0E9E">
        <w:t xml:space="preserve"> </w:t>
      </w:r>
      <w:r w:rsidR="00821795">
        <w:t>five</w:t>
      </w:r>
      <w:r w:rsidR="001F0E9E" w:rsidRPr="00433984">
        <w:t xml:space="preserve"> days</w:t>
      </w:r>
      <w:r w:rsidR="00CA1794">
        <w:t xml:space="preserve"> (either in one week or in two blocks),</w:t>
      </w:r>
      <w:r w:rsidR="001F0E9E" w:rsidRPr="00433984">
        <w:t xml:space="preserve"> </w:t>
      </w:r>
      <w:r w:rsidR="001F0E9E">
        <w:t xml:space="preserve">and is </w:t>
      </w:r>
      <w:r w:rsidR="00DC23FD">
        <w:t xml:space="preserve">delivered </w:t>
      </w:r>
      <w:r w:rsidR="001F0E9E">
        <w:t>face-to-face</w:t>
      </w:r>
      <w:r w:rsidR="00DC23FD">
        <w:t xml:space="preserve">, </w:t>
      </w:r>
      <w:r w:rsidR="001F0E9E">
        <w:t>online or through a hybrid</w:t>
      </w:r>
      <w:r w:rsidR="00DC23FD">
        <w:t xml:space="preserve"> option, and either</w:t>
      </w:r>
      <w:r w:rsidR="001F0E9E">
        <w:t xml:space="preserve"> through an open access route where </w:t>
      </w:r>
      <w:r w:rsidR="00CA1794">
        <w:t>individuals book themselves onto a course</w:t>
      </w:r>
      <w:r w:rsidR="001F0E9E">
        <w:t>, or</w:t>
      </w:r>
      <w:r w:rsidR="00DC23FD">
        <w:t xml:space="preserve"> a tailored workplace course. </w:t>
      </w:r>
      <w:r w:rsidR="001F0E9E">
        <w:t xml:space="preserve">The course focuses on five key areas of mediation: </w:t>
      </w:r>
      <w:r w:rsidR="002D4E20">
        <w:t>c</w:t>
      </w:r>
      <w:r w:rsidR="001F0E9E" w:rsidRPr="00B4756B">
        <w:t>auses of conflict</w:t>
      </w:r>
      <w:r w:rsidR="002D4E20">
        <w:t>, h</w:t>
      </w:r>
      <w:r w:rsidR="00CA1794" w:rsidRPr="00B4756B">
        <w:t>ow to i</w:t>
      </w:r>
      <w:r w:rsidR="001F0E9E" w:rsidRPr="00B4756B">
        <w:t xml:space="preserve">dentify issues before they </w:t>
      </w:r>
      <w:r w:rsidR="00CA1794" w:rsidRPr="00B4756B">
        <w:t>become bigger problems</w:t>
      </w:r>
      <w:r w:rsidR="002D4E20">
        <w:t>,</w:t>
      </w:r>
      <w:r w:rsidR="002D4E20" w:rsidRPr="00B4756B" w:rsidDel="002D4E20">
        <w:t xml:space="preserve"> </w:t>
      </w:r>
      <w:r w:rsidR="002D4E20">
        <w:t>w</w:t>
      </w:r>
      <w:r w:rsidR="001F0E9E" w:rsidRPr="00B4756B">
        <w:t>hen and how to take action</w:t>
      </w:r>
      <w:r w:rsidR="002D4E20">
        <w:t>, d</w:t>
      </w:r>
      <w:r w:rsidR="001F0E9E" w:rsidRPr="00B4756B">
        <w:t>ealing with difficult situations</w:t>
      </w:r>
      <w:r w:rsidR="002D4E20">
        <w:t>, and h</w:t>
      </w:r>
      <w:r w:rsidR="001F0E9E" w:rsidRPr="00B4756B">
        <w:t>ow to encourage engagement with mediation</w:t>
      </w:r>
      <w:r w:rsidR="00DC23FD">
        <w:t>.</w:t>
      </w:r>
    </w:p>
    <w:p w14:paraId="3ACDFD00" w14:textId="73376BAD" w:rsidR="00F054A7" w:rsidRDefault="00F054A7" w:rsidP="00485082">
      <w:pPr>
        <w:pStyle w:val="Heading2"/>
      </w:pPr>
      <w:bookmarkStart w:id="4" w:name="_Toc144280095"/>
      <w:r>
        <w:t>Evaluation Aims</w:t>
      </w:r>
      <w:bookmarkEnd w:id="4"/>
    </w:p>
    <w:p w14:paraId="0B503AEC" w14:textId="34F6A71A" w:rsidR="00DC23FD" w:rsidRDefault="00DC23FD" w:rsidP="00DC23FD">
      <w:pPr>
        <w:pStyle w:val="BodyText"/>
      </w:pPr>
      <w:r>
        <w:t xml:space="preserve">An evaluation of the training was undertaken using a </w:t>
      </w:r>
      <w:r w:rsidR="0011107E">
        <w:t>mixed methods</w:t>
      </w:r>
      <w:r>
        <w:t xml:space="preserve"> approach</w:t>
      </w:r>
      <w:r w:rsidR="00A50C18">
        <w:t xml:space="preserve"> whereby a</w:t>
      </w:r>
      <w:r w:rsidR="00A50C18" w:rsidRPr="00A50C18">
        <w:t xml:space="preserve"> survey of 339 delegates who took part in the training between July 2021 to June 2022 was undertaken and achieved 125 responses. This was followed by organisational case studies with four organisations (involving interviews with four delegates and three senior leaders).</w:t>
      </w:r>
      <w:r>
        <w:t xml:space="preserve"> The training was previously evaluated in 2014, and </w:t>
      </w:r>
      <w:r w:rsidR="00CA1794">
        <w:t xml:space="preserve">where possible, </w:t>
      </w:r>
      <w:r>
        <w:t xml:space="preserve">comparisons are made to demonstrate changes </w:t>
      </w:r>
      <w:r w:rsidR="00276E79">
        <w:t>over time</w:t>
      </w:r>
      <w:r>
        <w:t xml:space="preserve">. </w:t>
      </w:r>
    </w:p>
    <w:p w14:paraId="5FE0951D" w14:textId="4528A5C3" w:rsidR="00193274" w:rsidRDefault="00193274" w:rsidP="005F448A">
      <w:pPr>
        <w:pStyle w:val="BodyText"/>
      </w:pPr>
      <w:r>
        <w:t xml:space="preserve">The </w:t>
      </w:r>
      <w:r w:rsidR="007E1312">
        <w:t xml:space="preserve">primary </w:t>
      </w:r>
      <w:r>
        <w:t xml:space="preserve">objective of this evaluation </w:t>
      </w:r>
      <w:r w:rsidR="007E1312">
        <w:t>was to d</w:t>
      </w:r>
      <w:r w:rsidR="007E1312" w:rsidRPr="007E1312">
        <w:t>eliver reliable evidence on the impact of the CIWM training, exploring how delegates have used their skills to resolve workplace conflict more quickly and effectively</w:t>
      </w:r>
      <w:r w:rsidR="007E1312">
        <w:t>. This was achieved through</w:t>
      </w:r>
      <w:r w:rsidR="00F45356">
        <w:t xml:space="preserve"> e</w:t>
      </w:r>
      <w:r w:rsidRPr="00193274">
        <w:t>xplor</w:t>
      </w:r>
      <w:r w:rsidR="007E1312">
        <w:t>ing</w:t>
      </w:r>
      <w:r w:rsidR="00F45356">
        <w:t>:</w:t>
      </w:r>
      <w:r w:rsidRPr="00193274">
        <w:t xml:space="preserve"> delegates’ perception of the training </w:t>
      </w:r>
      <w:r w:rsidR="00F45356">
        <w:t>and</w:t>
      </w:r>
      <w:r w:rsidRPr="00193274">
        <w:t xml:space="preserve"> post-course support</w:t>
      </w:r>
      <w:r w:rsidR="00F45356">
        <w:t xml:space="preserve">, </w:t>
      </w:r>
      <w:r w:rsidR="00F45356" w:rsidRPr="00193274">
        <w:t>the extent to which it equips delegates with the skills needed</w:t>
      </w:r>
      <w:r w:rsidR="00F45356">
        <w:t>,</w:t>
      </w:r>
      <w:r w:rsidR="00F45356" w:rsidRPr="00F45356">
        <w:t xml:space="preserve"> </w:t>
      </w:r>
      <w:r w:rsidR="00F45356">
        <w:t>the</w:t>
      </w:r>
      <w:r w:rsidR="00F45356" w:rsidRPr="00193274">
        <w:t xml:space="preserve"> barriers and facilitators to successful mediation</w:t>
      </w:r>
      <w:r w:rsidR="00F45356">
        <w:t xml:space="preserve">, and the </w:t>
      </w:r>
      <w:r w:rsidR="00F45356" w:rsidRPr="00193274">
        <w:t xml:space="preserve">percentage of successful mediations </w:t>
      </w:r>
      <w:r w:rsidR="00F45356">
        <w:t xml:space="preserve">carried out </w:t>
      </w:r>
      <w:r w:rsidR="00F45356" w:rsidRPr="00193274">
        <w:t>by (accredited) mediators</w:t>
      </w:r>
      <w:r w:rsidR="00F45356">
        <w:t>.</w:t>
      </w:r>
    </w:p>
    <w:p w14:paraId="237A10A5" w14:textId="45C489A3" w:rsidR="00F678F1" w:rsidRDefault="00F054A7" w:rsidP="00F054A7">
      <w:pPr>
        <w:pStyle w:val="Heading2"/>
      </w:pPr>
      <w:bookmarkStart w:id="5" w:name="_Toc144280096"/>
      <w:r>
        <w:t xml:space="preserve">Key </w:t>
      </w:r>
      <w:r w:rsidR="00F678F1">
        <w:t>Finding</w:t>
      </w:r>
      <w:r>
        <w:t>s</w:t>
      </w:r>
      <w:bookmarkEnd w:id="5"/>
    </w:p>
    <w:p w14:paraId="0828FB12" w14:textId="77777777" w:rsidR="00312426" w:rsidRDefault="00312426" w:rsidP="00312426">
      <w:pPr>
        <w:pStyle w:val="Heading3"/>
      </w:pPr>
      <w:r>
        <w:t>Impacts of the training on delegates and organisations</w:t>
      </w:r>
    </w:p>
    <w:p w14:paraId="16A7E36B" w14:textId="196029B6" w:rsidR="003F3FC8" w:rsidRDefault="00312426" w:rsidP="00312426">
      <w:pPr>
        <w:pStyle w:val="BodyText"/>
      </w:pPr>
      <w:r>
        <w:t xml:space="preserve">The training equipped delegates with the necessary skills, tools, and confidence to undertake mediations. </w:t>
      </w:r>
      <w:r w:rsidR="00952A04">
        <w:t>The proportion of respondents who had undertaken medi</w:t>
      </w:r>
      <w:r w:rsidR="00A94BE5">
        <w:t>ations</w:t>
      </w:r>
      <w:r w:rsidR="00952A04">
        <w:t xml:space="preserve"> before and since the training is presented in </w:t>
      </w:r>
      <w:r w:rsidR="008E2A7B">
        <w:t xml:space="preserve">the </w:t>
      </w:r>
      <w:r w:rsidR="00CA3129">
        <w:t>figure below</w:t>
      </w:r>
      <w:r w:rsidR="00952A04">
        <w:t>. S</w:t>
      </w:r>
      <w:r>
        <w:t xml:space="preserve">lightly fewer mediations had been </w:t>
      </w:r>
      <w:r w:rsidR="00FC3E0B">
        <w:t xml:space="preserve">fully or </w:t>
      </w:r>
      <w:r w:rsidR="00F878E6">
        <w:t xml:space="preserve">partially </w:t>
      </w:r>
      <w:r>
        <w:t xml:space="preserve">resolved compared to before the </w:t>
      </w:r>
      <w:r w:rsidR="0011107E">
        <w:t>training,</w:t>
      </w:r>
      <w:r>
        <w:t xml:space="preserve"> </w:t>
      </w:r>
      <w:r w:rsidR="00F878E6">
        <w:t>but</w:t>
      </w:r>
      <w:r>
        <w:t xml:space="preserve"> a higher proportion of mediations were ongoing</w:t>
      </w:r>
      <w:r w:rsidR="003F3FC8">
        <w:t xml:space="preserve"> </w:t>
      </w:r>
      <w:r>
        <w:t xml:space="preserve">or had been withdrawn. </w:t>
      </w:r>
      <w:r w:rsidRPr="005558BE">
        <w:t xml:space="preserve"> </w:t>
      </w:r>
    </w:p>
    <w:p w14:paraId="259616C2" w14:textId="77777777" w:rsidR="00952A04" w:rsidRDefault="00952A04" w:rsidP="00312426">
      <w:pPr>
        <w:pStyle w:val="BodyText"/>
      </w:pPr>
    </w:p>
    <w:p w14:paraId="59325F31" w14:textId="77777777" w:rsidR="00952A04" w:rsidRDefault="00952A04" w:rsidP="00312426">
      <w:pPr>
        <w:pStyle w:val="BodyText"/>
      </w:pPr>
    </w:p>
    <w:p w14:paraId="4DACE854" w14:textId="77777777" w:rsidR="00952A04" w:rsidRDefault="00952A04" w:rsidP="00312426">
      <w:pPr>
        <w:pStyle w:val="BodyText"/>
      </w:pPr>
    </w:p>
    <w:p w14:paraId="0627607E" w14:textId="77777777" w:rsidR="00952A04" w:rsidRDefault="00952A04" w:rsidP="00312426">
      <w:pPr>
        <w:pStyle w:val="BodyText"/>
      </w:pPr>
    </w:p>
    <w:p w14:paraId="1B031E8B" w14:textId="77777777" w:rsidR="00952A04" w:rsidRDefault="00952A04" w:rsidP="00312426">
      <w:pPr>
        <w:pStyle w:val="BodyText"/>
      </w:pPr>
    </w:p>
    <w:p w14:paraId="0437F05B" w14:textId="0A97F37D" w:rsidR="00952A04" w:rsidRPr="00952A04" w:rsidRDefault="007F33E2" w:rsidP="00CA3129">
      <w:pPr>
        <w:pStyle w:val="Figurelabel"/>
        <w:numPr>
          <w:ilvl w:val="0"/>
          <w:numId w:val="0"/>
        </w:numPr>
        <w:ind w:left="142"/>
        <w:rPr>
          <w:bCs/>
        </w:rPr>
      </w:pPr>
      <w:r>
        <w:rPr>
          <w:bCs/>
        </w:rPr>
        <w:lastRenderedPageBreak/>
        <w:t>Delegates that facilitated mediations</w:t>
      </w:r>
      <w:r w:rsidR="00952A04" w:rsidRPr="00952A04">
        <w:rPr>
          <w:bCs/>
        </w:rPr>
        <w:t xml:space="preserve"> before and since the training by outcome </w:t>
      </w:r>
    </w:p>
    <w:p w14:paraId="315D38ED" w14:textId="77777777" w:rsidR="00C54C80" w:rsidRDefault="00C54C80" w:rsidP="00312426">
      <w:pPr>
        <w:pStyle w:val="BodyText"/>
      </w:pPr>
    </w:p>
    <w:p w14:paraId="1DC4987C" w14:textId="0AB87C65" w:rsidR="004921A3" w:rsidRDefault="00E14EE4" w:rsidP="00312426">
      <w:pPr>
        <w:pStyle w:val="BodyText"/>
      </w:pPr>
      <w:r>
        <w:rPr>
          <w:noProof/>
        </w:rPr>
        <w:drawing>
          <wp:inline distT="0" distB="0" distL="0" distR="0" wp14:anchorId="2D341D87" wp14:editId="286E4D79">
            <wp:extent cx="5486400" cy="3200400"/>
            <wp:effectExtent l="0" t="0" r="0" b="19050"/>
            <wp:docPr id="410084929" name="Diagram 1" descr="Image of percentages of delegates that facilitated mediations before and after the training, and their outcomes. Overall more delegates facilitated mediation after the training, but slightly fewer were fully or partially resolved."/>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9" r:lo="rId20" r:qs="rId21" r:cs="rId22"/>
              </a:graphicData>
            </a:graphic>
          </wp:inline>
        </w:drawing>
      </w:r>
    </w:p>
    <w:p w14:paraId="2734A31B" w14:textId="52EE5F23" w:rsidR="00312426" w:rsidRDefault="00312426" w:rsidP="00312426">
      <w:pPr>
        <w:pStyle w:val="BodyText"/>
      </w:pPr>
      <w:r>
        <w:t xml:space="preserve">Compared to the 2014 evaluation, the </w:t>
      </w:r>
      <w:r w:rsidR="006677AF">
        <w:t>proportion</w:t>
      </w:r>
      <w:r>
        <w:t xml:space="preserve"> of mediations resolved by accredited mediators since the training was slightly </w:t>
      </w:r>
      <w:r w:rsidR="00F45356">
        <w:t xml:space="preserve">lower </w:t>
      </w:r>
      <w:r>
        <w:t xml:space="preserve">(61% </w:t>
      </w:r>
      <w:r w:rsidR="00CA3129">
        <w:t xml:space="preserve">in 2023 </w:t>
      </w:r>
      <w:r>
        <w:t xml:space="preserve">and 68% in 2014), however the topics of mediation were more diverse and arguably may be more complex: pay and conditions, physical working conditions, and discrimination compared to disputes primarily focused on relations with superiors in 2014. </w:t>
      </w:r>
      <w:r w:rsidR="00C13BEF">
        <w:t>Disputes such as these should be dealt with via grievance processes rather than individual mediation, which may contribute to the number of mediations being deemed as not resolved.</w:t>
      </w:r>
    </w:p>
    <w:p w14:paraId="29620ACF" w14:textId="410D6C8B" w:rsidR="00312426" w:rsidRDefault="00312426" w:rsidP="00312426">
      <w:pPr>
        <w:pStyle w:val="BodyText"/>
      </w:pPr>
      <w:r>
        <w:t xml:space="preserve">Delegates </w:t>
      </w:r>
      <w:r w:rsidR="00F45356">
        <w:t xml:space="preserve">identified </w:t>
      </w:r>
      <w:r>
        <w:t>various ways that the skills they had developed through the training had been useful in their wider role such as effective listening in their day-to-day role and conversations, being more assertive in challenging situations</w:t>
      </w:r>
      <w:r w:rsidR="00CA3129">
        <w:t xml:space="preserve"> with colleagues</w:t>
      </w:r>
      <w:r>
        <w:t>, being more consistently objective and feeling more assured when undertaking mediations because of an increase in confidence.</w:t>
      </w:r>
    </w:p>
    <w:p w14:paraId="314560C8" w14:textId="50D3CEC0" w:rsidR="00312426" w:rsidRDefault="00312426" w:rsidP="00AA6AA5">
      <w:pPr>
        <w:pStyle w:val="BodyText"/>
      </w:pPr>
      <w:r>
        <w:t>Delegates reported feeling validated from attending the training and gaining the accreditation (where gained), as this was perceived as adding additional credibility to their expertise. As such</w:t>
      </w:r>
      <w:r w:rsidRPr="00AA6AA5">
        <w:t xml:space="preserve">, </w:t>
      </w:r>
      <w:r w:rsidR="00AA6AA5">
        <w:t>t</w:t>
      </w:r>
      <w:r w:rsidR="00AA6AA5" w:rsidRPr="00485082">
        <w:rPr>
          <w:rStyle w:val="cf01"/>
          <w:rFonts w:ascii="Arial" w:hAnsi="Arial" w:cs="Arial"/>
          <w:sz w:val="20"/>
          <w:szCs w:val="20"/>
        </w:rPr>
        <w:t>he fact that almost twice as many delegates had participated in mediation since the training could be attributed to this</w:t>
      </w:r>
      <w:r w:rsidRPr="00485082">
        <w:rPr>
          <w:rFonts w:cs="Arial"/>
          <w:sz w:val="22"/>
          <w:szCs w:val="20"/>
        </w:rPr>
        <w:t>.</w:t>
      </w:r>
    </w:p>
    <w:p w14:paraId="34F11BE0" w14:textId="5BEAD741" w:rsidR="00AA6AA5" w:rsidRDefault="00312426" w:rsidP="00312426">
      <w:pPr>
        <w:pStyle w:val="BodyText"/>
      </w:pPr>
      <w:r>
        <w:t>Most delegates said that the training had some positive impact on their organisation, most commonly because</w:t>
      </w:r>
      <w:r w:rsidR="001937A4">
        <w:t xml:space="preserve"> of</w:t>
      </w:r>
      <w:r w:rsidR="00AA6AA5">
        <w:t>:</w:t>
      </w:r>
    </w:p>
    <w:p w14:paraId="4341D207" w14:textId="75F86BA6" w:rsidR="001937A4" w:rsidRDefault="00F45356" w:rsidP="0034209F">
      <w:pPr>
        <w:pStyle w:val="ListBullet"/>
      </w:pPr>
      <w:r>
        <w:t>I</w:t>
      </w:r>
      <w:r w:rsidR="00312426">
        <w:t>ncreased capacity to offer mediation</w:t>
      </w:r>
      <w:r w:rsidR="00CA3129">
        <w:t xml:space="preserve"> due to having more people in the organisation capable of conducting mediations</w:t>
      </w:r>
      <w:r w:rsidR="001937A4">
        <w:t>;</w:t>
      </w:r>
    </w:p>
    <w:p w14:paraId="3946E31A" w14:textId="6BCA5BF0" w:rsidR="001937A4" w:rsidRDefault="001937A4" w:rsidP="0034209F">
      <w:pPr>
        <w:pStyle w:val="ListBullet"/>
      </w:pPr>
      <w:r w:rsidRPr="00E27076">
        <w:t>I</w:t>
      </w:r>
      <w:r w:rsidR="00312426" w:rsidRPr="00E27076">
        <w:t>mprovements</w:t>
      </w:r>
      <w:r w:rsidR="00312426">
        <w:t xml:space="preserve"> in terms of awareness and confidence in</w:t>
      </w:r>
      <w:r w:rsidR="00CA3129">
        <w:t xml:space="preserve"> conducting</w:t>
      </w:r>
      <w:r w:rsidR="00312426">
        <w:t xml:space="preserve"> mediation (especially among</w:t>
      </w:r>
      <w:r w:rsidR="00E27076">
        <w:t xml:space="preserve"> </w:t>
      </w:r>
      <w:r w:rsidR="00312426">
        <w:t>managers and senior leaders)</w:t>
      </w:r>
      <w:r>
        <w:t>;</w:t>
      </w:r>
      <w:r w:rsidR="00312426">
        <w:t xml:space="preserve"> and</w:t>
      </w:r>
      <w:r>
        <w:t>,</w:t>
      </w:r>
    </w:p>
    <w:p w14:paraId="4D9EB5FB" w14:textId="025ABFE7" w:rsidR="00312426" w:rsidRDefault="001937A4" w:rsidP="00485082">
      <w:pPr>
        <w:pStyle w:val="ListBullet"/>
      </w:pPr>
      <w:r>
        <w:t>I</w:t>
      </w:r>
      <w:r w:rsidR="00312426">
        <w:t xml:space="preserve">ntegration of mediation into </w:t>
      </w:r>
      <w:r w:rsidR="00E33A81">
        <w:t xml:space="preserve">organisation </w:t>
      </w:r>
      <w:r w:rsidR="00312426">
        <w:t xml:space="preserve">processes and policy. </w:t>
      </w:r>
    </w:p>
    <w:p w14:paraId="5CB82DCB" w14:textId="216E6EFF" w:rsidR="00312426" w:rsidRDefault="00312426" w:rsidP="00312426">
      <w:pPr>
        <w:pStyle w:val="BodyText"/>
      </w:pPr>
      <w:r>
        <w:lastRenderedPageBreak/>
        <w:t xml:space="preserve">Those who said it had had no impact generally </w:t>
      </w:r>
      <w:r w:rsidR="00AA2340">
        <w:t xml:space="preserve">said this was because they </w:t>
      </w:r>
      <w:r>
        <w:t xml:space="preserve">had not had the opportunity to use their skills because there had not been a need for mediation, </w:t>
      </w:r>
      <w:r w:rsidR="009A0D32">
        <w:t xml:space="preserve">or </w:t>
      </w:r>
      <w:r>
        <w:t>they had not had capacity to assist in mediations, or due to a change in role.</w:t>
      </w:r>
    </w:p>
    <w:p w14:paraId="600D129C" w14:textId="549DCFF3" w:rsidR="00F054A7" w:rsidRPr="00F054A7" w:rsidRDefault="00F054A7" w:rsidP="00485082">
      <w:pPr>
        <w:pStyle w:val="Heading3"/>
      </w:pPr>
      <w:r>
        <w:t>Reasons for attending the training and perceptions of the course</w:t>
      </w:r>
    </w:p>
    <w:p w14:paraId="0FAC5ADE" w14:textId="48AD85FF" w:rsidR="003E3920" w:rsidRDefault="001C1C4F" w:rsidP="0059728A">
      <w:pPr>
        <w:pStyle w:val="BodyText"/>
      </w:pPr>
      <w:r>
        <w:t xml:space="preserve">The majority of delegates reported attending </w:t>
      </w:r>
      <w:r w:rsidR="0001304E">
        <w:t xml:space="preserve">the training to build on their existing skills or because of an organisational need for mediators in the workplace. Prior to having trained </w:t>
      </w:r>
      <w:r w:rsidR="0059728A">
        <w:t>mediators,</w:t>
      </w:r>
      <w:r w:rsidR="0001304E">
        <w:t xml:space="preserve"> the processes used by organisations to resolve disputes were perceived as less efficient and effective.</w:t>
      </w:r>
    </w:p>
    <w:p w14:paraId="42C2747A" w14:textId="366C479B" w:rsidR="00021051" w:rsidRDefault="00DC23FD" w:rsidP="00021051">
      <w:pPr>
        <w:pStyle w:val="BodyText"/>
      </w:pPr>
      <w:r>
        <w:t>The results showed that delegates were overwhelmingly satisfied with the training</w:t>
      </w:r>
      <w:r w:rsidR="00255F33">
        <w:t xml:space="preserve"> and would recommend it to other people, </w:t>
      </w:r>
      <w:r w:rsidR="005717BD">
        <w:t xml:space="preserve">which was consistent with </w:t>
      </w:r>
      <w:r w:rsidR="00255F33">
        <w:t xml:space="preserve">the 2014 evaluation. Specifically, delegates </w:t>
      </w:r>
      <w:r w:rsidR="00CA3129">
        <w:t>reported</w:t>
      </w:r>
      <w:r w:rsidR="00255F33">
        <w:t xml:space="preserve"> that:</w:t>
      </w:r>
    </w:p>
    <w:p w14:paraId="579B65D6" w14:textId="67611C73" w:rsidR="00255F33" w:rsidRDefault="00255F33" w:rsidP="0034209F">
      <w:pPr>
        <w:pStyle w:val="ListBullet"/>
      </w:pPr>
      <w:r>
        <w:t>The training materials were up-to-date and covered the relevant topics</w:t>
      </w:r>
      <w:r w:rsidR="009F7A2B">
        <w:t>.</w:t>
      </w:r>
      <w:r>
        <w:t xml:space="preserve"> </w:t>
      </w:r>
      <w:r w:rsidR="009F7A2B">
        <w:t xml:space="preserve">Delegates </w:t>
      </w:r>
      <w:r>
        <w:t xml:space="preserve">continued to refer to materials following the training to refresh their skills and prepare for undertaking mediations. </w:t>
      </w:r>
    </w:p>
    <w:p w14:paraId="6EC68614" w14:textId="3DD3B098" w:rsidR="00255F33" w:rsidRDefault="00255F33" w:rsidP="0034209F">
      <w:pPr>
        <w:pStyle w:val="ListBullet"/>
      </w:pPr>
      <w:r>
        <w:t xml:space="preserve">Tutors who delivered the course were perceived as knowledgeable, </w:t>
      </w:r>
      <w:r w:rsidR="00DE3A27">
        <w:t>professional,</w:t>
      </w:r>
      <w:r>
        <w:t xml:space="preserve"> and </w:t>
      </w:r>
      <w:r w:rsidRPr="003A532B">
        <w:t>supportive</w:t>
      </w:r>
      <w:r>
        <w:t>, and delegates appreciated when they shared their own experiences of mediation as it reassured them about their own concerns or prior experiences.</w:t>
      </w:r>
    </w:p>
    <w:p w14:paraId="2CDED0B6" w14:textId="4481DEC4" w:rsidR="00255F33" w:rsidRDefault="00255F33" w:rsidP="0034209F">
      <w:pPr>
        <w:pStyle w:val="ListBullet"/>
      </w:pPr>
      <w:r>
        <w:t xml:space="preserve">Delegates were satisfied with the structure of the course and the activities including the </w:t>
      </w:r>
      <w:r w:rsidRPr="00F90440">
        <w:t>small group work</w:t>
      </w:r>
      <w:r>
        <w:t>,</w:t>
      </w:r>
      <w:r w:rsidRPr="00F90440">
        <w:t xml:space="preserve"> reflection time</w:t>
      </w:r>
      <w:r>
        <w:t xml:space="preserve">, and </w:t>
      </w:r>
      <w:r w:rsidRPr="00F90440">
        <w:t>role play</w:t>
      </w:r>
      <w:r>
        <w:t>.</w:t>
      </w:r>
    </w:p>
    <w:p w14:paraId="5075570A" w14:textId="448E877F" w:rsidR="00255F33" w:rsidRDefault="00255F33" w:rsidP="0034209F">
      <w:pPr>
        <w:pStyle w:val="ListBullet"/>
      </w:pPr>
      <w:r>
        <w:t xml:space="preserve">Although the post-course </w:t>
      </w:r>
      <w:r w:rsidR="008754B4">
        <w:t>question and answers</w:t>
      </w:r>
      <w:r w:rsidR="00DF1084">
        <w:rPr>
          <w:rStyle w:val="FootnoteReference"/>
        </w:rPr>
        <w:footnoteReference w:id="2"/>
      </w:r>
      <w:r w:rsidR="008754B4">
        <w:t xml:space="preserve"> </w:t>
      </w:r>
      <w:r w:rsidR="00821795">
        <w:t xml:space="preserve">(QA) </w:t>
      </w:r>
      <w:r w:rsidR="008754B4">
        <w:t xml:space="preserve">were </w:t>
      </w:r>
      <w:r>
        <w:t xml:space="preserve">perceived as difficult and more support would have been appreciated, the accreditation was important to delegates. It was evident that achieving accreditation </w:t>
      </w:r>
      <w:r w:rsidR="003E3920">
        <w:t xml:space="preserve">gave delegates confidence and credibility to carry out mediations. </w:t>
      </w:r>
    </w:p>
    <w:p w14:paraId="5D07BF11" w14:textId="380ED6FF" w:rsidR="00F054A7" w:rsidRDefault="00F054A7" w:rsidP="00485082">
      <w:pPr>
        <w:pStyle w:val="Heading3"/>
      </w:pPr>
      <w:r>
        <w:t>Barriers and facilitators of mediation</w:t>
      </w:r>
    </w:p>
    <w:p w14:paraId="6C89B6D1" w14:textId="265A2E75" w:rsidR="00CC23E6" w:rsidRDefault="00DE3A27" w:rsidP="00506BC3">
      <w:pPr>
        <w:pStyle w:val="BodyText"/>
      </w:pPr>
      <w:r>
        <w:t>Several</w:t>
      </w:r>
      <w:r w:rsidR="00CC23E6">
        <w:t xml:space="preserve"> barriers and facilitators of mediation were identified</w:t>
      </w:r>
      <w:r w:rsidR="00611E21">
        <w:t xml:space="preserve">. </w:t>
      </w:r>
      <w:r w:rsidR="003E50B3" w:rsidRPr="003E50B3">
        <w:t>Facilitators reported were commonly actions taken to overcome the barriers that existed</w:t>
      </w:r>
      <w:r w:rsidR="003E50B3">
        <w:t>.</w:t>
      </w:r>
    </w:p>
    <w:p w14:paraId="40DE0A79" w14:textId="0EB73C3D" w:rsidR="00680597" w:rsidRDefault="003E50B3" w:rsidP="0034209F">
      <w:pPr>
        <w:pStyle w:val="ListBullet"/>
      </w:pPr>
      <w:r w:rsidRPr="003E50B3">
        <w:t>Time pressures commonly limited participation because of the open-ended nature of mediation. This was mitigated by senior management support and having a pool of mediators within the organisation.</w:t>
      </w:r>
      <w:r>
        <w:t xml:space="preserve"> </w:t>
      </w:r>
      <w:r w:rsidR="00680597">
        <w:t>L</w:t>
      </w:r>
      <w:r w:rsidR="00CC23E6">
        <w:t xml:space="preserve">ow engagement with mediation among the parties involved </w:t>
      </w:r>
      <w:r w:rsidR="00680597">
        <w:t>prevented successful mediation outcomes.</w:t>
      </w:r>
      <w:r w:rsidR="00CC23E6">
        <w:t xml:space="preserve"> </w:t>
      </w:r>
      <w:r w:rsidR="00F3265D">
        <w:t>Issues with engagement were commonly based on lack of understanding of mediation, concerns about the process, or the dispute not being appropriate for mediation (</w:t>
      </w:r>
      <w:r w:rsidR="0059728A">
        <w:t>i.e.,</w:t>
      </w:r>
      <w:r w:rsidR="00F3265D">
        <w:t xml:space="preserve"> it had progressed too far).</w:t>
      </w:r>
      <w:r w:rsidR="006B5661">
        <w:t xml:space="preserve"> Delegates reported taking action to increase awareness of mediation by </w:t>
      </w:r>
      <w:r w:rsidR="00323BF0">
        <w:t xml:space="preserve">including it in policies and communications relating to other workplace practices and issues. </w:t>
      </w:r>
    </w:p>
    <w:p w14:paraId="74D3E97E" w14:textId="179A4CD3" w:rsidR="00CC23E6" w:rsidRDefault="00680597" w:rsidP="0034209F">
      <w:pPr>
        <w:pStyle w:val="ListBullet"/>
      </w:pPr>
      <w:r>
        <w:t>L</w:t>
      </w:r>
      <w:r w:rsidR="00CC23E6">
        <w:t xml:space="preserve">ack of awareness or understanding of mediation </w:t>
      </w:r>
      <w:r>
        <w:t>had an</w:t>
      </w:r>
      <w:r w:rsidR="00CC23E6">
        <w:t xml:space="preserve"> impact on perceptions and uptake of mediation.</w:t>
      </w:r>
      <w:r w:rsidR="00323BF0">
        <w:t xml:space="preserve"> Delegates reported that where there was senior-leader support for mediation, </w:t>
      </w:r>
      <w:r w:rsidR="00323BF0">
        <w:lastRenderedPageBreak/>
        <w:t xml:space="preserve">this helped promote it as a tool within the organisation, raising awareness of it among managers and employees. </w:t>
      </w:r>
    </w:p>
    <w:p w14:paraId="545E3A94" w14:textId="041E0CFB" w:rsidR="006B5661" w:rsidRPr="00815441" w:rsidRDefault="00323BF0" w:rsidP="0034209F">
      <w:pPr>
        <w:pStyle w:val="ListBullet"/>
      </w:pPr>
      <w:r>
        <w:t>The accreditation provided by Acas facilitated mediations as it gave delegates the confidence and credibility to carry out mediations. It also increased the confidence in the tool among senior leaders, managers, and the parties involved who recognised they were qualified to use it.</w:t>
      </w:r>
    </w:p>
    <w:p w14:paraId="6815CC52" w14:textId="4FEF7A13" w:rsidR="006B5661" w:rsidRDefault="00323BF0" w:rsidP="0034209F">
      <w:pPr>
        <w:pStyle w:val="ListBullet"/>
      </w:pPr>
      <w:r>
        <w:t>The tools and skills gained from the course such as the framework and use of active listening were useful for facilitating successful mediations and helped to create a safe space for employees to raise their concerns.</w:t>
      </w:r>
    </w:p>
    <w:p w14:paraId="7D61D967" w14:textId="685615B7" w:rsidR="00323BF0" w:rsidRDefault="00323BF0" w:rsidP="0034209F">
      <w:pPr>
        <w:pStyle w:val="ListBullet"/>
      </w:pPr>
      <w:r>
        <w:t>Delegates also identified that they benefited from the opportunity to debrief following a mediation (within the constraints of confidentiality). This was more common in organisation with multiple mediators where they were able to encourage one another, whilst also learning from their experiences.</w:t>
      </w:r>
    </w:p>
    <w:p w14:paraId="750CF75E" w14:textId="4248DAB6" w:rsidR="00F054A7" w:rsidRDefault="00F054A7" w:rsidP="00485082">
      <w:pPr>
        <w:pStyle w:val="Heading3"/>
      </w:pPr>
      <w:r>
        <w:t>Long term impacts of the training</w:t>
      </w:r>
    </w:p>
    <w:p w14:paraId="3A376833" w14:textId="667E2C40" w:rsidR="00506BC3" w:rsidRDefault="00A70B7A" w:rsidP="00255F33">
      <w:pPr>
        <w:pStyle w:val="BodyText"/>
      </w:pPr>
      <w:r>
        <w:t xml:space="preserve">In the long term, delegates and senior leaders </w:t>
      </w:r>
      <w:r w:rsidR="00CA3129">
        <w:t>hoped</w:t>
      </w:r>
      <w:r>
        <w:t xml:space="preserve"> to see fewer formal grievances and more conflicts resolved effectively and efficiently</w:t>
      </w:r>
      <w:r w:rsidR="009C3171">
        <w:t xml:space="preserve"> because they thought the training would improve their organisations capacity to resolve disputes using mediation.</w:t>
      </w:r>
      <w:r w:rsidR="00CA3129">
        <w:t xml:space="preserve"> They felt that this would happen </w:t>
      </w:r>
      <w:r>
        <w:t xml:space="preserve">if mediation could be embedded in the culture of dispute resolution </w:t>
      </w:r>
      <w:r w:rsidR="004D08AB">
        <w:t xml:space="preserve">thereby being </w:t>
      </w:r>
      <w:r>
        <w:t xml:space="preserve">used more widely and early on when an issue becomes </w:t>
      </w:r>
      <w:r w:rsidR="00A52778">
        <w:t>apparent and</w:t>
      </w:r>
      <w:r w:rsidR="004D08AB">
        <w:t xml:space="preserve"> </w:t>
      </w:r>
      <w:r w:rsidR="0010373C">
        <w:t>perceived</w:t>
      </w:r>
      <w:r w:rsidR="004D08AB">
        <w:t xml:space="preserve"> as common practice</w:t>
      </w:r>
      <w:r>
        <w:t>. Senior leaders</w:t>
      </w:r>
      <w:r w:rsidR="00CA1794">
        <w:t xml:space="preserve"> who were interviewed</w:t>
      </w:r>
      <w:r>
        <w:t xml:space="preserve"> also believed that </w:t>
      </w:r>
      <w:r w:rsidR="003E50B3">
        <w:t xml:space="preserve">using </w:t>
      </w:r>
      <w:r>
        <w:t>mediation would have a</w:t>
      </w:r>
      <w:r w:rsidR="009C3171">
        <w:t xml:space="preserve"> positive</w:t>
      </w:r>
      <w:r>
        <w:t xml:space="preserve"> impact on absence, productivity, and turnover in the long run</w:t>
      </w:r>
      <w:r w:rsidR="00537013">
        <w:t>,</w:t>
      </w:r>
      <w:r w:rsidR="00A21818">
        <w:t xml:space="preserve"> as they recognised the impact that disputes had on employee engagement </w:t>
      </w:r>
      <w:r w:rsidR="006F502F">
        <w:t>and disruption to their work.</w:t>
      </w:r>
      <w:r>
        <w:t xml:space="preserve"> </w:t>
      </w:r>
    </w:p>
    <w:p w14:paraId="433E1D6D" w14:textId="77777777" w:rsidR="005B1208" w:rsidRDefault="005B1208">
      <w:pPr>
        <w:rPr>
          <w:kern w:val="32"/>
          <w:sz w:val="36"/>
        </w:rPr>
      </w:pPr>
      <w:bookmarkStart w:id="6" w:name="_Toc144280097"/>
      <w:r>
        <w:br w:type="page"/>
      </w:r>
    </w:p>
    <w:p w14:paraId="723B547C" w14:textId="32B77632" w:rsidR="00EE01B1" w:rsidRDefault="00ED1736" w:rsidP="005B1208">
      <w:pPr>
        <w:pStyle w:val="Heading1"/>
        <w:numPr>
          <w:ilvl w:val="0"/>
          <w:numId w:val="53"/>
        </w:numPr>
      </w:pPr>
      <w:r>
        <w:lastRenderedPageBreak/>
        <w:t>Introduction</w:t>
      </w:r>
      <w:bookmarkEnd w:id="6"/>
      <w:r w:rsidR="000436FB">
        <w:t xml:space="preserve"> </w:t>
      </w:r>
    </w:p>
    <w:p w14:paraId="675531A9" w14:textId="42393129" w:rsidR="001B219F" w:rsidRDefault="006C6367" w:rsidP="00485082">
      <w:pPr>
        <w:pStyle w:val="BodyText"/>
      </w:pPr>
      <w:r w:rsidRPr="003E376F">
        <w:t xml:space="preserve">Acas </w:t>
      </w:r>
      <w:r>
        <w:t>aims to improve organisations and working life through better employment relationships and a range of services</w:t>
      </w:r>
      <w:r w:rsidR="00BA67FA">
        <w:t>,</w:t>
      </w:r>
      <w:r>
        <w:t xml:space="preserve"> </w:t>
      </w:r>
      <w:r w:rsidRPr="003E376F">
        <w:t>provid</w:t>
      </w:r>
      <w:r>
        <w:t>ing</w:t>
      </w:r>
      <w:r w:rsidRPr="003E376F">
        <w:t xml:space="preserve"> </w:t>
      </w:r>
      <w:r w:rsidR="009306FD">
        <w:t>fee-paying training as well as</w:t>
      </w:r>
      <w:r w:rsidR="009306FD" w:rsidRPr="003E376F">
        <w:t xml:space="preserve"> </w:t>
      </w:r>
      <w:r w:rsidRPr="003E376F">
        <w:t xml:space="preserve">free and impartial information and advice to employers and employees on all aspects of workplace relations and employment law. This includes a wide and expansive range of official guidance and training to employers and other stakeholders </w:t>
      </w:r>
      <w:r>
        <w:t>such as</w:t>
      </w:r>
      <w:r w:rsidRPr="003E376F">
        <w:t xml:space="preserve"> HR professionals, </w:t>
      </w:r>
      <w:r>
        <w:t>business owners</w:t>
      </w:r>
      <w:r w:rsidRPr="003E376F">
        <w:t>, managers, and employees.</w:t>
      </w:r>
      <w:r>
        <w:t xml:space="preserve"> </w:t>
      </w:r>
      <w:r w:rsidR="00044974">
        <w:t xml:space="preserve">Previous Acas research </w:t>
      </w:r>
      <w:r w:rsidR="000D51F7">
        <w:t xml:space="preserve">suggests that workplace conflict costs UK employers an estimated £28.5 billion each year, </w:t>
      </w:r>
      <w:r w:rsidR="00A720BB">
        <w:t xml:space="preserve">an average of just over £1,000 for every employee. </w:t>
      </w:r>
      <w:r w:rsidR="000B3269" w:rsidRPr="000B3269">
        <w:t>This estimate is based on the total cost to organisations in handling workplace conflict that includes informal, formal and legal processes as well as the cost of sickness absences and resignations.</w:t>
      </w:r>
      <w:r w:rsidR="0065278E">
        <w:rPr>
          <w:rStyle w:val="FootnoteReference"/>
        </w:rPr>
        <w:footnoteReference w:id="3"/>
      </w:r>
      <w:r w:rsidRPr="00AF120D">
        <w:t xml:space="preserve"> </w:t>
      </w:r>
      <w:r w:rsidR="00215B58">
        <w:t>N</w:t>
      </w:r>
      <w:r w:rsidR="001B219F" w:rsidRPr="001B219F">
        <w:t>early half a million employees resign each year as a result of conflict</w:t>
      </w:r>
      <w:r w:rsidR="00FA63EE">
        <w:rPr>
          <w:rStyle w:val="FootnoteReference"/>
        </w:rPr>
        <w:footnoteReference w:id="4"/>
      </w:r>
      <w:r w:rsidR="00FA63EE">
        <w:t>. Thus,</w:t>
      </w:r>
      <w:r w:rsidR="001B219F" w:rsidRPr="001B219F">
        <w:t xml:space="preserve"> handling disagreements and complaints early before employment relationships are damaged can help save businesses money.</w:t>
      </w:r>
    </w:p>
    <w:p w14:paraId="375F135D" w14:textId="0CDEA636" w:rsidR="006C6367" w:rsidRPr="00FB14B0" w:rsidRDefault="00BE53D8" w:rsidP="00CA64DF">
      <w:pPr>
        <w:pStyle w:val="BodyText"/>
        <w:rPr>
          <w:color w:val="FF0000"/>
        </w:rPr>
      </w:pPr>
      <w:r>
        <w:t xml:space="preserve">Acas </w:t>
      </w:r>
      <w:r w:rsidR="0026661C">
        <w:t xml:space="preserve">provides a range of services offering practical advice and expert support, </w:t>
      </w:r>
      <w:r w:rsidR="00A52778">
        <w:t>preventing and</w:t>
      </w:r>
      <w:r w:rsidR="0026661C">
        <w:t xml:space="preserve"> resolving workplace disputes. In addition to its dispute resolution services, Acas provides </w:t>
      </w:r>
      <w:r w:rsidR="00CA64DF">
        <w:t>various</w:t>
      </w:r>
      <w:r w:rsidR="0026661C">
        <w:t xml:space="preserve"> products</w:t>
      </w:r>
      <w:r w:rsidR="00771638">
        <w:t xml:space="preserve"> designed</w:t>
      </w:r>
      <w:r w:rsidR="0026661C">
        <w:t xml:space="preserve"> to prevent disputes from escalating further. </w:t>
      </w:r>
      <w:r w:rsidR="006C6367" w:rsidRPr="00433984">
        <w:t xml:space="preserve">Part of the suite of </w:t>
      </w:r>
      <w:r w:rsidR="00265EBE">
        <w:t>‘</w:t>
      </w:r>
      <w:r w:rsidR="006C6367" w:rsidRPr="00433984">
        <w:t>upstream</w:t>
      </w:r>
      <w:r w:rsidR="00265EBE">
        <w:t>’</w:t>
      </w:r>
      <w:r w:rsidR="006C6367" w:rsidRPr="00433984">
        <w:t xml:space="preserve"> interventions that Acas offers is the Certification in Internal Workplace Mediation (CIWM)</w:t>
      </w:r>
      <w:r w:rsidR="006C6367">
        <w:t xml:space="preserve"> which aims to equip people to carry out internal mediations and </w:t>
      </w:r>
      <w:r w:rsidR="00790F3A">
        <w:t xml:space="preserve">to </w:t>
      </w:r>
      <w:r w:rsidR="006C6367">
        <w:t xml:space="preserve">develop better conflict management and interpersonal skills for day-to-day relationship management. </w:t>
      </w:r>
      <w:r w:rsidR="006C6367" w:rsidRPr="00C84F0C">
        <w:t xml:space="preserve">Workplace mediation is a process where a neutral party </w:t>
      </w:r>
      <w:r w:rsidR="00CA1794">
        <w:t xml:space="preserve">(a ‘mediator’) </w:t>
      </w:r>
      <w:r w:rsidR="006C6367" w:rsidRPr="00C84F0C">
        <w:t>assists in resolving conflicts between employees or between employees and employers. It aims to promote open communication, understanding, and finding mutually beneficial solutions</w:t>
      </w:r>
      <w:r w:rsidR="006C6367" w:rsidRPr="000E4F37">
        <w:t>. I</w:t>
      </w:r>
      <w:r w:rsidR="006C6367" w:rsidRPr="0059728A">
        <w:t>nvestment in mediation can be worthwhile for employers, as it often leads to improved employee morale, increased productivity, reduced turnover, and potential avoidance of expensive litigation.</w:t>
      </w:r>
      <w:r w:rsidR="000E4F37">
        <w:rPr>
          <w:rStyle w:val="FootnoteReference"/>
        </w:rPr>
        <w:footnoteReference w:id="5"/>
      </w:r>
      <w:r w:rsidR="0048098D">
        <w:rPr>
          <w:rStyle w:val="FootnoteReference"/>
        </w:rPr>
        <w:footnoteReference w:id="6"/>
      </w:r>
    </w:p>
    <w:p w14:paraId="5576AE86" w14:textId="576688FB" w:rsidR="006C6367" w:rsidRDefault="006C6367" w:rsidP="412737C0">
      <w:pPr>
        <w:pStyle w:val="BodyText"/>
      </w:pPr>
      <w:r>
        <w:t xml:space="preserve">The CIWM training is a relatively intensive intervention </w:t>
      </w:r>
      <w:r w:rsidR="00CA1794">
        <w:t>delivered over</w:t>
      </w:r>
      <w:r>
        <w:t xml:space="preserve"> </w:t>
      </w:r>
      <w:r w:rsidR="00F36356">
        <w:t>five</w:t>
      </w:r>
      <w:r>
        <w:t xml:space="preserve"> days </w:t>
      </w:r>
      <w:r w:rsidR="00CA1794">
        <w:t xml:space="preserve">(either in a one week period or split into two blocks) </w:t>
      </w:r>
      <w:r>
        <w:t>of training delivered either face-to-face or</w:t>
      </w:r>
      <w:r w:rsidR="0048098D">
        <w:t xml:space="preserve">, since the Covid pandemic, </w:t>
      </w:r>
      <w:r>
        <w:t>online</w:t>
      </w:r>
      <w:r w:rsidR="0048098D">
        <w:t xml:space="preserve"> or </w:t>
      </w:r>
      <w:r w:rsidR="00480342">
        <w:t>a combination of both (hybrid)</w:t>
      </w:r>
      <w:r>
        <w:t xml:space="preserve">. Trainees can take part through an open access route where </w:t>
      </w:r>
      <w:r w:rsidR="00CA1794">
        <w:t>individuals book themselves onto a course</w:t>
      </w:r>
      <w:r>
        <w:t xml:space="preserve">, or organisations can arrange a tailored course to be delivered in-house. The course focuses on five key areas of mediation: </w:t>
      </w:r>
      <w:r w:rsidR="00CA64DF">
        <w:t xml:space="preserve">what </w:t>
      </w:r>
      <w:r>
        <w:t>causes conflict</w:t>
      </w:r>
      <w:r w:rsidR="00CA64DF">
        <w:t xml:space="preserve"> at work</w:t>
      </w:r>
      <w:r>
        <w:t>,</w:t>
      </w:r>
      <w:r w:rsidR="00CA64DF">
        <w:t xml:space="preserve"> how to</w:t>
      </w:r>
      <w:r>
        <w:t xml:space="preserve"> identify issues before they </w:t>
      </w:r>
      <w:r w:rsidR="000A2AA5">
        <w:t>become bigger problems</w:t>
      </w:r>
      <w:r>
        <w:t xml:space="preserve">, when and how to </w:t>
      </w:r>
      <w:r w:rsidR="000A2AA5">
        <w:t>take action</w:t>
      </w:r>
      <w:r>
        <w:t xml:space="preserve">, </w:t>
      </w:r>
      <w:r w:rsidR="000A2AA5">
        <w:t>what to do in</w:t>
      </w:r>
      <w:r>
        <w:t xml:space="preserve"> difficult situations, and how to encourage </w:t>
      </w:r>
      <w:r w:rsidR="000A2AA5">
        <w:t>people to take part in</w:t>
      </w:r>
      <w:r>
        <w:t xml:space="preserve"> mediation. </w:t>
      </w:r>
      <w:r w:rsidR="0002177C" w:rsidRPr="0002177C">
        <w:t>Delegates receive a certificate of attendance and those who successfully complete the post-course question and answers (QA) work will be awarded the Certificate in Internal Workplace Mediation. The CIWM is accredited by NCFE, a nationally recognised awarding organisation</w:t>
      </w:r>
      <w:r w:rsidR="0002177C">
        <w:t>, which</w:t>
      </w:r>
      <w:r w:rsidR="0002177C" w:rsidRPr="0002177C">
        <w:t xml:space="preserve"> means the course is checked and meets a consistent standard.</w:t>
      </w:r>
      <w:r w:rsidR="0002177C">
        <w:t xml:space="preserve"> </w:t>
      </w:r>
      <w:r w:rsidR="008678A0">
        <w:t>The work required to gain accreditation</w:t>
      </w:r>
      <w:r w:rsidR="002246B0">
        <w:t xml:space="preserve"> was</w:t>
      </w:r>
      <w:r w:rsidR="008678A0">
        <w:t xml:space="preserve"> changed </w:t>
      </w:r>
      <w:r w:rsidR="003E50B3">
        <w:t>because tutors felt the work was too onerous</w:t>
      </w:r>
      <w:r w:rsidR="002246B0">
        <w:t xml:space="preserve">. </w:t>
      </w:r>
      <w:r w:rsidR="56CD8105">
        <w:t xml:space="preserve">The post-course question and answers </w:t>
      </w:r>
      <w:r w:rsidR="008754B4">
        <w:t>differs</w:t>
      </w:r>
      <w:r w:rsidR="38734C5C">
        <w:t xml:space="preserve"> to</w:t>
      </w:r>
      <w:r w:rsidR="56CD8105">
        <w:t xml:space="preserve"> the portfolio work that </w:t>
      </w:r>
      <w:r w:rsidR="008754B4">
        <w:t xml:space="preserve">delegates previously </w:t>
      </w:r>
      <w:r w:rsidR="002B1727">
        <w:t>completed following</w:t>
      </w:r>
      <w:r w:rsidR="008754B4">
        <w:t xml:space="preserve"> the course</w:t>
      </w:r>
      <w:r w:rsidR="09F05ADD">
        <w:t xml:space="preserve">. </w:t>
      </w:r>
      <w:r w:rsidR="008754B4">
        <w:t xml:space="preserve">The question and answers approach asks </w:t>
      </w:r>
      <w:r w:rsidR="008754B4">
        <w:lastRenderedPageBreak/>
        <w:t xml:space="preserve">delegates </w:t>
      </w:r>
      <w:r w:rsidR="16CC4D21">
        <w:t>t</w:t>
      </w:r>
      <w:r w:rsidR="346AF1E7">
        <w:t>o think abo</w:t>
      </w:r>
      <w:r w:rsidR="66C6DC72">
        <w:t xml:space="preserve">ut how </w:t>
      </w:r>
      <w:r w:rsidR="0C3812D6">
        <w:t xml:space="preserve">they would address </w:t>
      </w:r>
      <w:r w:rsidR="5E9BA5B9">
        <w:t xml:space="preserve">certain </w:t>
      </w:r>
      <w:r w:rsidR="008A6C72">
        <w:t>situations</w:t>
      </w:r>
      <w:r w:rsidR="5E9BA5B9">
        <w:t xml:space="preserve"> </w:t>
      </w:r>
      <w:r w:rsidR="0C3812D6">
        <w:t xml:space="preserve">in an actual mediation, which is seen as a more practical </w:t>
      </w:r>
      <w:r w:rsidR="008754B4">
        <w:t>assessment of their skills.</w:t>
      </w:r>
      <w:r w:rsidR="56432221">
        <w:t xml:space="preserve"> </w:t>
      </w:r>
    </w:p>
    <w:p w14:paraId="5D712F63" w14:textId="61C221BF" w:rsidR="00552EA4" w:rsidRDefault="006C6367" w:rsidP="006C6367">
      <w:pPr>
        <w:pStyle w:val="BodyText"/>
      </w:pPr>
      <w:r>
        <w:t xml:space="preserve">To improve the effectiveness and efficiency of its services, Acas carries out regular reviews and evaluations. The CIWM training was previously evaluated in 2014, the results of which showed that the training received high satisfaction ratings, with participants valuing </w:t>
      </w:r>
      <w:r w:rsidR="00BD4CD3">
        <w:t xml:space="preserve">the </w:t>
      </w:r>
      <w:r>
        <w:t xml:space="preserve">skills </w:t>
      </w:r>
      <w:r w:rsidR="00BD4CD3">
        <w:t xml:space="preserve">acquired </w:t>
      </w:r>
      <w:r>
        <w:t>such as reframing</w:t>
      </w:r>
      <w:r w:rsidR="009967DA">
        <w:t xml:space="preserve"> (restating content with a neutral frame)</w:t>
      </w:r>
      <w:r>
        <w:t xml:space="preserve">, being impartial, and acknowledging different viewpoints. The CIWM accreditation process was well-received, and respondents reported increased confidence </w:t>
      </w:r>
      <w:r w:rsidR="004F6DCD">
        <w:t xml:space="preserve">in </w:t>
      </w:r>
      <w:r>
        <w:t xml:space="preserve">and a clearer framework for </w:t>
      </w:r>
      <w:r w:rsidR="0092289D">
        <w:t xml:space="preserve">carrying out </w:t>
      </w:r>
      <w:r>
        <w:t>mediation</w:t>
      </w:r>
      <w:r w:rsidR="0092289D">
        <w:t>s</w:t>
      </w:r>
      <w:r>
        <w:t xml:space="preserve">. The training had a positive impact on relations between managers and employees, and participants believed it contributed to improvements in mediation within their </w:t>
      </w:r>
      <w:r w:rsidR="0092289D">
        <w:t xml:space="preserve">organisations. </w:t>
      </w:r>
    </w:p>
    <w:p w14:paraId="45123F6B" w14:textId="55275242" w:rsidR="006C6367" w:rsidRDefault="6A2AF3B9" w:rsidP="006C6367">
      <w:pPr>
        <w:pStyle w:val="BodyText"/>
      </w:pPr>
      <w:r>
        <w:t xml:space="preserve">However, the process of gaining accreditation through the portfolio work was seen to be too time-consuming and </w:t>
      </w:r>
      <w:r w:rsidR="146B462A">
        <w:t xml:space="preserve">more work than expected. It was recommended that this process </w:t>
      </w:r>
      <w:r w:rsidR="00552EA4">
        <w:t xml:space="preserve">be </w:t>
      </w:r>
      <w:r w:rsidR="146B462A">
        <w:t xml:space="preserve">improved by potentially decreasing the amount of </w:t>
      </w:r>
      <w:r w:rsidR="00D751F6">
        <w:t xml:space="preserve">post-course </w:t>
      </w:r>
      <w:r w:rsidR="146B462A">
        <w:t xml:space="preserve">work necessary or offering </w:t>
      </w:r>
      <w:r w:rsidR="4CA994F7">
        <w:t xml:space="preserve">more post-course support. It was also recommended that Acas could </w:t>
      </w:r>
      <w:r w:rsidR="23E06F75">
        <w:t>work on promotion</w:t>
      </w:r>
      <w:r w:rsidR="005D0B55">
        <w:t>al</w:t>
      </w:r>
      <w:r w:rsidR="23E06F75">
        <w:t xml:space="preserve"> materials aimed </w:t>
      </w:r>
      <w:r w:rsidR="005D0B55">
        <w:t xml:space="preserve">at </w:t>
      </w:r>
      <w:r w:rsidR="23E06F75">
        <w:t>widen</w:t>
      </w:r>
      <w:r w:rsidR="005D0B55">
        <w:t>ing</w:t>
      </w:r>
      <w:r w:rsidR="23E06F75">
        <w:t xml:space="preserve"> the participation of non-</w:t>
      </w:r>
      <w:r w:rsidR="71078325">
        <w:t>HR professionals in the course as well as further raise the awareness of mediation and its purpose.</w:t>
      </w:r>
    </w:p>
    <w:p w14:paraId="27EEE793" w14:textId="2286CD4A" w:rsidR="002D66A2" w:rsidRDefault="002D66A2" w:rsidP="00485082">
      <w:pPr>
        <w:pStyle w:val="Heading2"/>
      </w:pPr>
      <w:bookmarkStart w:id="7" w:name="_Toc144280098"/>
      <w:r>
        <w:t>Research aims and objectives</w:t>
      </w:r>
      <w:bookmarkEnd w:id="7"/>
      <w:r>
        <w:t xml:space="preserve"> </w:t>
      </w:r>
    </w:p>
    <w:p w14:paraId="7B46D040" w14:textId="13A1E47F" w:rsidR="00C82EF3" w:rsidRDefault="00E611E1" w:rsidP="00B07108">
      <w:pPr>
        <w:pStyle w:val="BodyText"/>
      </w:pPr>
      <w:r>
        <w:t>In 2022</w:t>
      </w:r>
      <w:r w:rsidR="006C6367">
        <w:t xml:space="preserve">, Acas commissioned IFF Research to undertake an evaluation of the CIWM training to explore perceptions and </w:t>
      </w:r>
      <w:r w:rsidR="003E6577">
        <w:t xml:space="preserve">the </w:t>
      </w:r>
      <w:r w:rsidR="006C6367">
        <w:t xml:space="preserve">impact of the training on </w:t>
      </w:r>
      <w:r w:rsidR="003E6577">
        <w:t xml:space="preserve">delegates </w:t>
      </w:r>
      <w:r w:rsidR="006C6367">
        <w:t xml:space="preserve">and </w:t>
      </w:r>
      <w:r w:rsidR="00AF15AC">
        <w:t xml:space="preserve">the </w:t>
      </w:r>
      <w:r w:rsidR="006C6367">
        <w:t xml:space="preserve">organisations </w:t>
      </w:r>
      <w:r w:rsidR="003E6577">
        <w:t xml:space="preserve">they worked for </w:t>
      </w:r>
      <w:r w:rsidR="007B6BE0">
        <w:t xml:space="preserve">and make comparisons with the findings from </w:t>
      </w:r>
      <w:r w:rsidR="006C6367">
        <w:t xml:space="preserve">2014. </w:t>
      </w:r>
      <w:r w:rsidR="006C6367" w:rsidRPr="0058340D">
        <w:t xml:space="preserve">The </w:t>
      </w:r>
      <w:r w:rsidR="00636CFC">
        <w:t xml:space="preserve">overall aim of </w:t>
      </w:r>
      <w:r w:rsidR="006C6367">
        <w:t>the</w:t>
      </w:r>
      <w:r w:rsidR="006C6367" w:rsidRPr="0058340D">
        <w:t xml:space="preserve"> evaluation </w:t>
      </w:r>
      <w:r w:rsidR="006C6367">
        <w:t>was to d</w:t>
      </w:r>
      <w:r w:rsidR="006C6367" w:rsidRPr="003B5438">
        <w:t xml:space="preserve">eliver reliable evidence on the impact of the CIWM training, exploring </w:t>
      </w:r>
      <w:r w:rsidR="006812A8">
        <w:t xml:space="preserve">what delegates learned </w:t>
      </w:r>
      <w:r w:rsidR="00B07108">
        <w:t xml:space="preserve">and whether this enabled them </w:t>
      </w:r>
      <w:r w:rsidR="006C6367" w:rsidRPr="003B5438">
        <w:t>to resolve workplace conflict more quickly and effectively.</w:t>
      </w:r>
      <w:r w:rsidR="006C6367">
        <w:t xml:space="preserve"> </w:t>
      </w:r>
    </w:p>
    <w:p w14:paraId="6817C58F" w14:textId="4B9CE2AC" w:rsidR="006C6367" w:rsidRPr="0058340D" w:rsidRDefault="006C6367" w:rsidP="006C6367">
      <w:pPr>
        <w:pStyle w:val="BodyText"/>
      </w:pPr>
      <w:r>
        <w:t xml:space="preserve">This was achieved </w:t>
      </w:r>
      <w:r w:rsidR="00636CFC">
        <w:t>by meeting the following objectives</w:t>
      </w:r>
      <w:r>
        <w:t>:</w:t>
      </w:r>
    </w:p>
    <w:p w14:paraId="51B352FD" w14:textId="07A6C4BD" w:rsidR="006C6367" w:rsidRPr="00611D72" w:rsidRDefault="006C6367" w:rsidP="0034209F">
      <w:pPr>
        <w:pStyle w:val="ListBullet"/>
      </w:pPr>
      <w:r w:rsidRPr="00611D72">
        <w:t xml:space="preserve">Explore delegates’ perception of the training, including value for </w:t>
      </w:r>
      <w:r w:rsidR="0059728A" w:rsidRPr="00611D72">
        <w:t>money</w:t>
      </w:r>
      <w:r w:rsidR="007F6C8A">
        <w:t xml:space="preserve"> and mode of delivery</w:t>
      </w:r>
      <w:r w:rsidR="0059728A" w:rsidRPr="00611D72">
        <w:t>.</w:t>
      </w:r>
      <w:r w:rsidRPr="00611D72">
        <w:t xml:space="preserve"> </w:t>
      </w:r>
    </w:p>
    <w:p w14:paraId="6783A7D2" w14:textId="6553A684" w:rsidR="006C6367" w:rsidRPr="00611D72" w:rsidRDefault="006C6367" w:rsidP="0034209F">
      <w:pPr>
        <w:pStyle w:val="ListBullet"/>
      </w:pPr>
      <w:r w:rsidRPr="00611D72">
        <w:t xml:space="preserve">Explore the effectiveness of the training, the extent to which it equips delegates with the </w:t>
      </w:r>
      <w:r w:rsidR="007F6C8A">
        <w:t xml:space="preserve">soft and practical </w:t>
      </w:r>
      <w:r w:rsidRPr="00611D72">
        <w:t xml:space="preserve">skills needed to become effective workplace mediators, and its potential for resolving disputes more quickly and effectively. </w:t>
      </w:r>
    </w:p>
    <w:p w14:paraId="4C2CD489" w14:textId="77777777" w:rsidR="0071442A" w:rsidRDefault="0088006A" w:rsidP="0034209F">
      <w:pPr>
        <w:pStyle w:val="ListBullet"/>
      </w:pPr>
      <w:r w:rsidRPr="007F6C8A">
        <w:t xml:space="preserve">Understand </w:t>
      </w:r>
      <w:r w:rsidR="007F6C8A" w:rsidRPr="0018437A">
        <w:rPr>
          <w:rStyle w:val="cf01"/>
          <w:rFonts w:ascii="Arial" w:hAnsi="Arial" w:cstheme="minorBidi"/>
          <w:sz w:val="20"/>
          <w:szCs w:val="19"/>
        </w:rPr>
        <w:t xml:space="preserve">delegates experiences of gaining accreditation and </w:t>
      </w:r>
      <w:r w:rsidR="0018437A" w:rsidRPr="0018437A">
        <w:rPr>
          <w:rStyle w:val="cf01"/>
          <w:rFonts w:ascii="Arial" w:hAnsi="Arial" w:cstheme="minorBidi"/>
          <w:sz w:val="20"/>
          <w:szCs w:val="19"/>
        </w:rPr>
        <w:t>a</w:t>
      </w:r>
      <w:r w:rsidR="0018437A" w:rsidRPr="00611D72">
        <w:t xml:space="preserve">ssess perceptions of the quality of post-course support. </w:t>
      </w:r>
    </w:p>
    <w:p w14:paraId="4F9DE9D2" w14:textId="529C2B10" w:rsidR="0088006A" w:rsidRPr="0018437A" w:rsidRDefault="0018437A" w:rsidP="0034209F">
      <w:pPr>
        <w:pStyle w:val="ListBullet"/>
      </w:pPr>
      <w:r>
        <w:t xml:space="preserve">Understand </w:t>
      </w:r>
      <w:r w:rsidR="0088006A" w:rsidRPr="00611D72">
        <w:t xml:space="preserve">the percentage of successful mediations by (accredited) mediators trained by Acas one year after training was completed. </w:t>
      </w:r>
    </w:p>
    <w:p w14:paraId="40CA236B" w14:textId="77777777" w:rsidR="006C6367" w:rsidRPr="00611D72" w:rsidRDefault="006C6367" w:rsidP="0034209F">
      <w:pPr>
        <w:pStyle w:val="ListBullet"/>
      </w:pPr>
      <w:r w:rsidRPr="00611D72">
        <w:t xml:space="preserve">Examine barriers and facilitators to successful mediation in the workplace. </w:t>
      </w:r>
    </w:p>
    <w:p w14:paraId="25BD8A94" w14:textId="4783E803" w:rsidR="006C6367" w:rsidRPr="00611D72" w:rsidRDefault="0018437A" w:rsidP="0034209F">
      <w:pPr>
        <w:pStyle w:val="ListBullet"/>
      </w:pPr>
      <w:r w:rsidRPr="0018437A">
        <w:t>Understand the impacts of the training on the trainee</w:t>
      </w:r>
      <w:r>
        <w:t xml:space="preserve"> and e</w:t>
      </w:r>
      <w:r w:rsidR="006C6367" w:rsidRPr="00611D72">
        <w:t>xamine the wider effects of mediation training on their job/role</w:t>
      </w:r>
      <w:r w:rsidR="00CA1794">
        <w:t xml:space="preserve"> including their soft skills</w:t>
      </w:r>
      <w:r w:rsidR="006C6367" w:rsidRPr="00611D72">
        <w:t xml:space="preserve">, </w:t>
      </w:r>
      <w:r>
        <w:t>and the short- and long-term impacts on the organisation.</w:t>
      </w:r>
    </w:p>
    <w:p w14:paraId="0A8829CE" w14:textId="7A208F04" w:rsidR="00C96FF9" w:rsidRDefault="00C96FF9" w:rsidP="00BC38F6">
      <w:pPr>
        <w:pStyle w:val="BodyText"/>
      </w:pPr>
      <w:r>
        <w:t xml:space="preserve">In collaboration with Acas, a logic model was developed to </w:t>
      </w:r>
      <w:r w:rsidR="00672581">
        <w:t xml:space="preserve">clearly illustrate the effects of the training on the </w:t>
      </w:r>
      <w:r w:rsidR="004D16D4">
        <w:t>delegates</w:t>
      </w:r>
      <w:r w:rsidR="00952A04">
        <w:t xml:space="preserve"> (</w:t>
      </w:r>
      <w:r w:rsidR="00CA3129">
        <w:t xml:space="preserve">the model is presented in </w:t>
      </w:r>
      <w:r>
        <w:fldChar w:fldCharType="begin"/>
      </w:r>
      <w:r>
        <w:instrText xml:space="preserve"> REF _Ref140068938 \h </w:instrText>
      </w:r>
      <w:r>
        <w:fldChar w:fldCharType="separate"/>
      </w:r>
      <w:r w:rsidR="008635D0">
        <w:t>Appendix 1: Methodology and participants</w:t>
      </w:r>
      <w:r>
        <w:fldChar w:fldCharType="end"/>
      </w:r>
      <w:r w:rsidR="00952A04">
        <w:t>)</w:t>
      </w:r>
      <w:r w:rsidR="004D16D4">
        <w:t xml:space="preserve">. The model </w:t>
      </w:r>
      <w:r w:rsidR="00A4731F">
        <w:t>outlines the inputs and activities featured in the intervention (the training)</w:t>
      </w:r>
      <w:r w:rsidR="0050733F">
        <w:t xml:space="preserve"> and identifies</w:t>
      </w:r>
      <w:r w:rsidR="00921EA9">
        <w:t>—a priori—</w:t>
      </w:r>
      <w:r w:rsidR="0050733F">
        <w:t xml:space="preserve">the </w:t>
      </w:r>
      <w:r w:rsidR="0050733F">
        <w:lastRenderedPageBreak/>
        <w:t xml:space="preserve">short and long-term outcomes and impacts </w:t>
      </w:r>
      <w:r w:rsidR="00291DF4">
        <w:t>we expected to see</w:t>
      </w:r>
      <w:r w:rsidR="00BC38F6">
        <w:t xml:space="preserve">. It also shows which effects were evidenced by the evaluation. </w:t>
      </w:r>
      <w:r w:rsidR="00952A04">
        <w:t>Further details of t</w:t>
      </w:r>
      <w:r>
        <w:t xml:space="preserve">he logic model </w:t>
      </w:r>
      <w:r w:rsidR="00952A04">
        <w:t>development are</w:t>
      </w:r>
      <w:r>
        <w:t xml:space="preserve"> presented in </w:t>
      </w:r>
      <w:r>
        <w:fldChar w:fldCharType="begin"/>
      </w:r>
      <w:r>
        <w:instrText xml:space="preserve"> REF _Ref140744486 \h </w:instrText>
      </w:r>
      <w:r>
        <w:fldChar w:fldCharType="separate"/>
      </w:r>
      <w:r w:rsidR="008635D0">
        <w:t>Appendix 1: Methodology and participants</w:t>
      </w:r>
      <w:r>
        <w:fldChar w:fldCharType="end"/>
      </w:r>
      <w:r>
        <w:t>.</w:t>
      </w:r>
    </w:p>
    <w:p w14:paraId="41456679" w14:textId="07CD741D" w:rsidR="00052F75" w:rsidRDefault="00052F75" w:rsidP="00052F75">
      <w:pPr>
        <w:pStyle w:val="BodyText"/>
      </w:pPr>
      <w:r>
        <w:t>A survey of 339 delegates who took part in the training between J</w:t>
      </w:r>
      <w:r w:rsidRPr="00695B03">
        <w:t>uly 2021 to June 2022</w:t>
      </w:r>
      <w:r>
        <w:t xml:space="preserve"> was undertaken and achieved 125 responses (37% response rate). This was followed by organisational case studies with four organisations (involving interviews with four delegates and three senior leaders). Full details of the research approach are reported in </w:t>
      </w:r>
      <w:r>
        <w:fldChar w:fldCharType="begin"/>
      </w:r>
      <w:r>
        <w:instrText xml:space="preserve"> REF _Ref140068943 \h </w:instrText>
      </w:r>
      <w:r>
        <w:fldChar w:fldCharType="separate"/>
      </w:r>
      <w:r w:rsidR="008635D0">
        <w:t>Appendix 1: Methodology and participants</w:t>
      </w:r>
      <w:r>
        <w:fldChar w:fldCharType="end"/>
      </w:r>
      <w:r>
        <w:t>.</w:t>
      </w:r>
    </w:p>
    <w:p w14:paraId="6F37D724" w14:textId="77777777" w:rsidR="00052F75" w:rsidRDefault="00052F75" w:rsidP="00052F75">
      <w:pPr>
        <w:pStyle w:val="Heading2"/>
      </w:pPr>
      <w:bookmarkStart w:id="8" w:name="_Toc144280099"/>
      <w:r>
        <w:t>Report structure and conventions</w:t>
      </w:r>
      <w:bookmarkEnd w:id="8"/>
      <w:r>
        <w:t xml:space="preserve"> </w:t>
      </w:r>
    </w:p>
    <w:p w14:paraId="4C45696D" w14:textId="77777777" w:rsidR="00052F75" w:rsidRDefault="00052F75" w:rsidP="00052F75">
      <w:pPr>
        <w:pStyle w:val="BodyText"/>
      </w:pPr>
      <w:r>
        <w:t>This report presents the survey and case study findings. The report divides the findings into three parts:</w:t>
      </w:r>
    </w:p>
    <w:p w14:paraId="1DEA636D" w14:textId="77777777" w:rsidR="00052F75" w:rsidRDefault="00052F75" w:rsidP="00052F75">
      <w:pPr>
        <w:pStyle w:val="ListBullet"/>
      </w:pPr>
      <w:r w:rsidRPr="00294760">
        <w:t>Chapter 2</w:t>
      </w:r>
      <w:r>
        <w:t xml:space="preserve"> focuses on delegates perceptions of the training including the reasons for attending the training, expectations and experiences of the course and process for gaining accreditation, and any recommendations for improvement. </w:t>
      </w:r>
    </w:p>
    <w:p w14:paraId="43F5047F" w14:textId="77777777" w:rsidR="00052F75" w:rsidRDefault="00052F75" w:rsidP="00052F75">
      <w:pPr>
        <w:pStyle w:val="ListBullet"/>
      </w:pPr>
      <w:r w:rsidRPr="00294760">
        <w:t>Chapter 3</w:t>
      </w:r>
      <w:r>
        <w:rPr>
          <w:i/>
          <w:iCs/>
        </w:rPr>
        <w:t xml:space="preserve"> </w:t>
      </w:r>
      <w:r>
        <w:t>presents the findings related to the impact of the training on delegates and their organisation, as well as discussion of long-term impacts that were considered by interviewees.</w:t>
      </w:r>
    </w:p>
    <w:p w14:paraId="29BA42F2" w14:textId="77777777" w:rsidR="00052F75" w:rsidRDefault="00052F75" w:rsidP="00052F75">
      <w:pPr>
        <w:pStyle w:val="ListBullet"/>
      </w:pPr>
      <w:r w:rsidRPr="00294760">
        <w:t>Chapter 4</w:t>
      </w:r>
      <w:r>
        <w:rPr>
          <w:i/>
          <w:iCs/>
        </w:rPr>
        <w:t xml:space="preserve"> </w:t>
      </w:r>
      <w:r>
        <w:t xml:space="preserve">explores the barriers and facilitators of mediation that were reported by delegates and senior leaders. </w:t>
      </w:r>
    </w:p>
    <w:p w14:paraId="69A70A57" w14:textId="01510F08" w:rsidR="00052F75" w:rsidRDefault="00052F75" w:rsidP="00052F75">
      <w:pPr>
        <w:pStyle w:val="BodyText"/>
      </w:pPr>
      <w:r>
        <w:t xml:space="preserve">Delegates who responded to the survey are referred to as respondents throughout the report, whereas </w:t>
      </w:r>
      <w:r w:rsidR="00891914">
        <w:t>case study participants</w:t>
      </w:r>
      <w:r>
        <w:t xml:space="preserve"> are described as interviewees and differentiated as a delegate or senior leader. </w:t>
      </w:r>
    </w:p>
    <w:p w14:paraId="48448FEF" w14:textId="043A3EC3" w:rsidR="00052F75" w:rsidRDefault="00052F75" w:rsidP="00052F75">
      <w:pPr>
        <w:pStyle w:val="BodyText"/>
      </w:pPr>
      <w:r>
        <w:t xml:space="preserve">Significance testing was undertaken to explore differences within sub-groups and compared to the overall distribution or average. Differences were explored based on individuals’ role and organisation size, type of event and mode of delivery, previous mediation experience, completion of post-course QA and accreditation and demographics (gender, age, ethnicity, and health condition). Event type is distinguished by referring to the workplace course and open access course. Only </w:t>
      </w:r>
      <w:r w:rsidR="005E122C">
        <w:t xml:space="preserve">statistically significant </w:t>
      </w:r>
      <w:r>
        <w:t>differences have been commented on; significant differences were identified based on role, course type, and mode of delivery. Where possible, comparisons to the 2014 evaluation are made and recommendations for training delivery are presented based on the findings described.</w:t>
      </w:r>
    </w:p>
    <w:p w14:paraId="5B04C4B7" w14:textId="77777777" w:rsidR="00052F75" w:rsidRDefault="00052F75" w:rsidP="00BC38F6">
      <w:pPr>
        <w:pStyle w:val="BodyText"/>
        <w:sectPr w:rsidR="00052F75" w:rsidSect="008B75E7">
          <w:headerReference w:type="default" r:id="rId24"/>
          <w:footerReference w:type="default" r:id="rId25"/>
          <w:footnotePr>
            <w:numRestart w:val="eachSect"/>
          </w:footnotePr>
          <w:pgSz w:w="11899" w:h="16838" w:code="9"/>
          <w:pgMar w:top="1758" w:right="1191" w:bottom="1304" w:left="1701" w:header="567" w:footer="567" w:gutter="0"/>
          <w:cols w:space="454"/>
        </w:sectPr>
      </w:pPr>
    </w:p>
    <w:p w14:paraId="6AF8A970" w14:textId="2D82AD5D" w:rsidR="2FE285EA" w:rsidRDefault="2FE285EA" w:rsidP="004657DB">
      <w:pPr>
        <w:pStyle w:val="Heading2"/>
      </w:pPr>
      <w:bookmarkStart w:id="9" w:name="_Toc144280100"/>
      <w:r>
        <w:lastRenderedPageBreak/>
        <w:t xml:space="preserve">Profile of </w:t>
      </w:r>
      <w:r w:rsidR="00BA6996">
        <w:t>survey respondents</w:t>
      </w:r>
      <w:r w:rsidR="004657DB">
        <w:t xml:space="preserve"> and case study organisations</w:t>
      </w:r>
      <w:bookmarkEnd w:id="9"/>
    </w:p>
    <w:p w14:paraId="59D7211B" w14:textId="1ADECA41" w:rsidR="004657DB" w:rsidRPr="004657DB" w:rsidRDefault="004657DB" w:rsidP="00485082">
      <w:pPr>
        <w:pStyle w:val="Heading3"/>
      </w:pPr>
      <w:r>
        <w:t>Survey respondents</w:t>
      </w:r>
    </w:p>
    <w:p w14:paraId="2D84D4CA" w14:textId="511AAA5C" w:rsidR="3BD2DE5B" w:rsidRDefault="008754B4" w:rsidP="412737C0">
      <w:pPr>
        <w:pStyle w:val="BodyText"/>
      </w:pPr>
      <w:r>
        <w:t>The profile of survey respondents (N=125</w:t>
      </w:r>
      <w:r w:rsidR="00952A04">
        <w:t xml:space="preserve">) is presented in </w:t>
      </w:r>
      <w:r w:rsidR="00952A04">
        <w:fldChar w:fldCharType="begin"/>
      </w:r>
      <w:r w:rsidR="00952A04">
        <w:instrText xml:space="preserve"> REF _Ref143870184 \r \h </w:instrText>
      </w:r>
      <w:r w:rsidR="00952A04">
        <w:fldChar w:fldCharType="separate"/>
      </w:r>
      <w:r w:rsidR="008635D0">
        <w:t>Figure 1.1</w:t>
      </w:r>
      <w:r w:rsidR="00952A04">
        <w:fldChar w:fldCharType="end"/>
      </w:r>
      <w:r w:rsidR="00952A04">
        <w:t xml:space="preserve"> below</w:t>
      </w:r>
      <w:r w:rsidR="3BD2DE5B">
        <w:t>.</w:t>
      </w:r>
    </w:p>
    <w:p w14:paraId="14D4936A" w14:textId="2033C927" w:rsidR="00952A04" w:rsidRDefault="00952A04" w:rsidP="005F448A">
      <w:pPr>
        <w:pStyle w:val="Figurelabel"/>
      </w:pPr>
      <w:bookmarkStart w:id="10" w:name="_Ref143870184"/>
      <w:r>
        <w:t>Characteristics of survey respondents</w:t>
      </w:r>
      <w:bookmarkEnd w:id="10"/>
    </w:p>
    <w:p w14:paraId="1197566D" w14:textId="42C5A720" w:rsidR="00A50C18" w:rsidRDefault="00CA3129" w:rsidP="412737C0">
      <w:pPr>
        <w:pStyle w:val="BodyText"/>
      </w:pPr>
      <w:r>
        <w:rPr>
          <w:noProof/>
        </w:rPr>
        <w:drawing>
          <wp:inline distT="0" distB="0" distL="0" distR="0" wp14:anchorId="33A93BC9" wp14:editId="01EA4D65">
            <wp:extent cx="5486400" cy="3200400"/>
            <wp:effectExtent l="0" t="0" r="0" b="38100"/>
            <wp:docPr id="1225221685" name="Diagram 1225221685" descr="Image showing characteristics of survey respondents, as set out in the table below. "/>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6" r:lo="rId27" r:qs="rId28" r:cs="rId29"/>
              </a:graphicData>
            </a:graphic>
          </wp:inline>
        </w:drawing>
      </w:r>
    </w:p>
    <w:p w14:paraId="28AF595E" w14:textId="36B2BA5B" w:rsidR="00F027EE" w:rsidRDefault="00403BF6" w:rsidP="00294760">
      <w:pPr>
        <w:pStyle w:val="Chartlabel"/>
        <w:numPr>
          <w:ilvl w:val="0"/>
          <w:numId w:val="0"/>
        </w:numPr>
      </w:pPr>
      <w:r>
        <w:t xml:space="preserve">Table 1.1 Characteristics of survey respondents </w:t>
      </w:r>
    </w:p>
    <w:tbl>
      <w:tblPr>
        <w:tblStyle w:val="GridTable4-Accent1"/>
        <w:tblW w:w="0" w:type="auto"/>
        <w:tblLook w:val="04A0" w:firstRow="1" w:lastRow="0" w:firstColumn="1" w:lastColumn="0" w:noHBand="0" w:noVBand="1"/>
      </w:tblPr>
      <w:tblGrid>
        <w:gridCol w:w="2122"/>
        <w:gridCol w:w="4819"/>
      </w:tblGrid>
      <w:tr w:rsidR="00934CCB" w14:paraId="7651EF7E" w14:textId="77777777" w:rsidTr="0029476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0870EEF8" w14:textId="25D5A3DC" w:rsidR="00934CCB" w:rsidRPr="00294760" w:rsidRDefault="00934CCB" w:rsidP="412737C0">
            <w:pPr>
              <w:pStyle w:val="BodyText"/>
              <w:rPr>
                <w:rFonts w:cs="Arial"/>
                <w:color w:val="000000" w:themeColor="text1"/>
              </w:rPr>
            </w:pPr>
            <w:r w:rsidRPr="00294760">
              <w:rPr>
                <w:rFonts w:cs="Arial"/>
                <w:color w:val="000000" w:themeColor="text1"/>
              </w:rPr>
              <w:t>Characteristic</w:t>
            </w:r>
          </w:p>
        </w:tc>
        <w:tc>
          <w:tcPr>
            <w:tcW w:w="4819" w:type="dxa"/>
          </w:tcPr>
          <w:p w14:paraId="6F8C597C" w14:textId="50FF0AE6" w:rsidR="00934CCB" w:rsidRPr="00294760" w:rsidRDefault="00934CCB" w:rsidP="412737C0">
            <w:pPr>
              <w:pStyle w:val="BodyText"/>
              <w:cnfStyle w:val="100000000000" w:firstRow="1" w:lastRow="0" w:firstColumn="0" w:lastColumn="0" w:oddVBand="0" w:evenVBand="0" w:oddHBand="0" w:evenHBand="0" w:firstRowFirstColumn="0" w:firstRowLastColumn="0" w:lastRowFirstColumn="0" w:lastRowLastColumn="0"/>
              <w:rPr>
                <w:rFonts w:cs="Arial"/>
                <w:color w:val="000000" w:themeColor="text1"/>
              </w:rPr>
            </w:pPr>
            <w:r w:rsidRPr="00294760">
              <w:rPr>
                <w:rFonts w:cs="Arial"/>
                <w:color w:val="000000" w:themeColor="text1"/>
              </w:rPr>
              <w:t>Percentages</w:t>
            </w:r>
          </w:p>
        </w:tc>
      </w:tr>
      <w:tr w:rsidR="00934CCB" w14:paraId="0CB006CF" w14:textId="77777777" w:rsidTr="002947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405DA1F2" w14:textId="34750379" w:rsidR="00934CCB" w:rsidRPr="00BE162E" w:rsidRDefault="00934CCB" w:rsidP="412737C0">
            <w:pPr>
              <w:pStyle w:val="BodyText"/>
              <w:rPr>
                <w:rFonts w:cs="Arial"/>
              </w:rPr>
            </w:pPr>
            <w:r w:rsidRPr="00BE162E">
              <w:rPr>
                <w:rFonts w:cs="Arial"/>
              </w:rPr>
              <w:t>Sex</w:t>
            </w:r>
          </w:p>
        </w:tc>
        <w:tc>
          <w:tcPr>
            <w:tcW w:w="4819" w:type="dxa"/>
          </w:tcPr>
          <w:p w14:paraId="631A8D6A" w14:textId="6C8BFEE0" w:rsidR="00934CCB" w:rsidRPr="00BE162E" w:rsidRDefault="00934CCB" w:rsidP="412737C0">
            <w:pPr>
              <w:pStyle w:val="BodyText"/>
              <w:cnfStyle w:val="000000100000" w:firstRow="0" w:lastRow="0" w:firstColumn="0" w:lastColumn="0" w:oddVBand="0" w:evenVBand="0" w:oddHBand="1" w:evenHBand="0" w:firstRowFirstColumn="0" w:firstRowLastColumn="0" w:lastRowFirstColumn="0" w:lastRowLastColumn="0"/>
              <w:rPr>
                <w:rFonts w:cs="Arial"/>
              </w:rPr>
            </w:pPr>
            <w:r w:rsidRPr="00BE162E">
              <w:rPr>
                <w:rFonts w:cs="Arial"/>
              </w:rPr>
              <w:t>77% female</w:t>
            </w:r>
          </w:p>
        </w:tc>
      </w:tr>
      <w:tr w:rsidR="00934CCB" w14:paraId="721A8D95" w14:textId="77777777" w:rsidTr="00294760">
        <w:tc>
          <w:tcPr>
            <w:cnfStyle w:val="001000000000" w:firstRow="0" w:lastRow="0" w:firstColumn="1" w:lastColumn="0" w:oddVBand="0" w:evenVBand="0" w:oddHBand="0" w:evenHBand="0" w:firstRowFirstColumn="0" w:firstRowLastColumn="0" w:lastRowFirstColumn="0" w:lastRowLastColumn="0"/>
            <w:tcW w:w="2122" w:type="dxa"/>
          </w:tcPr>
          <w:p w14:paraId="5801EADF" w14:textId="7E4858EE" w:rsidR="00934CCB" w:rsidRPr="00BE162E" w:rsidRDefault="7623F0A2" w:rsidP="412737C0">
            <w:pPr>
              <w:pStyle w:val="BodyText"/>
              <w:rPr>
                <w:rFonts w:cs="Arial"/>
              </w:rPr>
            </w:pPr>
            <w:r w:rsidRPr="00BE162E">
              <w:rPr>
                <w:rFonts w:cs="Arial"/>
              </w:rPr>
              <w:t>Ethnicity</w:t>
            </w:r>
          </w:p>
        </w:tc>
        <w:tc>
          <w:tcPr>
            <w:tcW w:w="4819" w:type="dxa"/>
          </w:tcPr>
          <w:p w14:paraId="5C9C4547" w14:textId="435CE48A" w:rsidR="00934CCB" w:rsidRPr="00BE162E" w:rsidRDefault="00934CCB" w:rsidP="412737C0">
            <w:pPr>
              <w:pStyle w:val="BodyText"/>
              <w:cnfStyle w:val="000000000000" w:firstRow="0" w:lastRow="0" w:firstColumn="0" w:lastColumn="0" w:oddVBand="0" w:evenVBand="0" w:oddHBand="0" w:evenHBand="0" w:firstRowFirstColumn="0" w:firstRowLastColumn="0" w:lastRowFirstColumn="0" w:lastRowLastColumn="0"/>
              <w:rPr>
                <w:rFonts w:cs="Arial"/>
              </w:rPr>
            </w:pPr>
            <w:r w:rsidRPr="00BE162E">
              <w:rPr>
                <w:rFonts w:cs="Arial"/>
              </w:rPr>
              <w:t>94% white ethnicity</w:t>
            </w:r>
          </w:p>
        </w:tc>
      </w:tr>
      <w:tr w:rsidR="00934CCB" w14:paraId="497A3200" w14:textId="77777777" w:rsidTr="002947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7FB67055" w14:textId="1799D75F" w:rsidR="00934CCB" w:rsidRPr="00BE162E" w:rsidRDefault="00934CCB" w:rsidP="412737C0">
            <w:pPr>
              <w:pStyle w:val="BodyText"/>
              <w:rPr>
                <w:rFonts w:cs="Arial"/>
              </w:rPr>
            </w:pPr>
            <w:r w:rsidRPr="00BE162E">
              <w:rPr>
                <w:rFonts w:cs="Arial"/>
              </w:rPr>
              <w:t>Age</w:t>
            </w:r>
          </w:p>
        </w:tc>
        <w:tc>
          <w:tcPr>
            <w:tcW w:w="4819" w:type="dxa"/>
          </w:tcPr>
          <w:p w14:paraId="6061573E" w14:textId="77777777" w:rsidR="00934CCB" w:rsidRPr="00BE162E" w:rsidRDefault="00934CCB" w:rsidP="412737C0">
            <w:pPr>
              <w:pStyle w:val="BodyText"/>
              <w:cnfStyle w:val="000000100000" w:firstRow="0" w:lastRow="0" w:firstColumn="0" w:lastColumn="0" w:oddVBand="0" w:evenVBand="0" w:oddHBand="1" w:evenHBand="0" w:firstRowFirstColumn="0" w:firstRowLastColumn="0" w:lastRowFirstColumn="0" w:lastRowLastColumn="0"/>
              <w:rPr>
                <w:rFonts w:cs="Arial"/>
              </w:rPr>
            </w:pPr>
            <w:r w:rsidRPr="00BE162E">
              <w:rPr>
                <w:rFonts w:cs="Arial"/>
              </w:rPr>
              <w:t>28% aged 40 to 49</w:t>
            </w:r>
          </w:p>
          <w:p w14:paraId="1500599A" w14:textId="3CAC5F8B" w:rsidR="00934CCB" w:rsidRPr="00BE162E" w:rsidRDefault="00934CCB" w:rsidP="412737C0">
            <w:pPr>
              <w:pStyle w:val="BodyText"/>
              <w:cnfStyle w:val="000000100000" w:firstRow="0" w:lastRow="0" w:firstColumn="0" w:lastColumn="0" w:oddVBand="0" w:evenVBand="0" w:oddHBand="1" w:evenHBand="0" w:firstRowFirstColumn="0" w:firstRowLastColumn="0" w:lastRowFirstColumn="0" w:lastRowLastColumn="0"/>
              <w:rPr>
                <w:rFonts w:cs="Arial"/>
              </w:rPr>
            </w:pPr>
            <w:r w:rsidRPr="00BE162E">
              <w:rPr>
                <w:rFonts w:cs="Arial"/>
              </w:rPr>
              <w:t>40% aged 50+</w:t>
            </w:r>
          </w:p>
        </w:tc>
      </w:tr>
      <w:tr w:rsidR="00934CCB" w14:paraId="5EA2642E" w14:textId="77777777" w:rsidTr="00294760">
        <w:tc>
          <w:tcPr>
            <w:cnfStyle w:val="001000000000" w:firstRow="0" w:lastRow="0" w:firstColumn="1" w:lastColumn="0" w:oddVBand="0" w:evenVBand="0" w:oddHBand="0" w:evenHBand="0" w:firstRowFirstColumn="0" w:firstRowLastColumn="0" w:lastRowFirstColumn="0" w:lastRowLastColumn="0"/>
            <w:tcW w:w="2122" w:type="dxa"/>
          </w:tcPr>
          <w:p w14:paraId="6FDD07A8" w14:textId="7BB8A88F" w:rsidR="00934CCB" w:rsidRPr="00BE162E" w:rsidRDefault="00524D8E" w:rsidP="412737C0">
            <w:pPr>
              <w:pStyle w:val="BodyText"/>
              <w:rPr>
                <w:rFonts w:cs="Arial"/>
              </w:rPr>
            </w:pPr>
            <w:r w:rsidRPr="00BE162E">
              <w:rPr>
                <w:rFonts w:cs="Arial"/>
              </w:rPr>
              <w:t>Health</w:t>
            </w:r>
          </w:p>
        </w:tc>
        <w:tc>
          <w:tcPr>
            <w:tcW w:w="4819" w:type="dxa"/>
          </w:tcPr>
          <w:p w14:paraId="0D7BBA2F" w14:textId="690DBC82" w:rsidR="00934CCB" w:rsidRPr="00BE162E" w:rsidRDefault="00524D8E" w:rsidP="412737C0">
            <w:pPr>
              <w:pStyle w:val="BodyText"/>
              <w:cnfStyle w:val="000000000000" w:firstRow="0" w:lastRow="0" w:firstColumn="0" w:lastColumn="0" w:oddVBand="0" w:evenVBand="0" w:oddHBand="0" w:evenHBand="0" w:firstRowFirstColumn="0" w:firstRowLastColumn="0" w:lastRowFirstColumn="0" w:lastRowLastColumn="0"/>
              <w:rPr>
                <w:rFonts w:cs="Arial"/>
              </w:rPr>
            </w:pPr>
            <w:r w:rsidRPr="00BE162E">
              <w:rPr>
                <w:rFonts w:cs="Arial"/>
              </w:rPr>
              <w:t>82% did not have a health condition which impacted their day-to-day life</w:t>
            </w:r>
          </w:p>
        </w:tc>
      </w:tr>
      <w:tr w:rsidR="00934CCB" w14:paraId="5E980B7A" w14:textId="77777777" w:rsidTr="002947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16EA2104" w14:textId="15660391" w:rsidR="00934CCB" w:rsidRPr="00BE162E" w:rsidRDefault="008B5151" w:rsidP="412737C0">
            <w:pPr>
              <w:pStyle w:val="BodyText"/>
              <w:rPr>
                <w:rFonts w:cs="Arial"/>
              </w:rPr>
            </w:pPr>
            <w:r w:rsidRPr="00BE162E">
              <w:rPr>
                <w:rFonts w:cs="Arial"/>
              </w:rPr>
              <w:t>Organisation siz</w:t>
            </w:r>
            <w:r w:rsidR="00524D8E" w:rsidRPr="00BE162E">
              <w:rPr>
                <w:rFonts w:cs="Arial"/>
              </w:rPr>
              <w:t>e</w:t>
            </w:r>
          </w:p>
        </w:tc>
        <w:tc>
          <w:tcPr>
            <w:tcW w:w="4819" w:type="dxa"/>
          </w:tcPr>
          <w:p w14:paraId="2F0143F0" w14:textId="72B6A157" w:rsidR="00934CCB" w:rsidRPr="00BE162E" w:rsidRDefault="00746381" w:rsidP="412737C0">
            <w:pPr>
              <w:pStyle w:val="BodyText"/>
              <w:cnfStyle w:val="000000100000" w:firstRow="0" w:lastRow="0" w:firstColumn="0" w:lastColumn="0" w:oddVBand="0" w:evenVBand="0" w:oddHBand="1" w:evenHBand="0" w:firstRowFirstColumn="0" w:firstRowLastColumn="0" w:lastRowFirstColumn="0" w:lastRowLastColumn="0"/>
              <w:rPr>
                <w:rFonts w:cs="Arial"/>
              </w:rPr>
            </w:pPr>
            <w:r w:rsidRPr="00BE162E">
              <w:rPr>
                <w:rFonts w:cs="Arial"/>
              </w:rPr>
              <w:t>83% worked in large organisations (250+ employees)</w:t>
            </w:r>
          </w:p>
        </w:tc>
      </w:tr>
      <w:tr w:rsidR="00934CCB" w14:paraId="779D1E7B" w14:textId="77777777" w:rsidTr="00294760">
        <w:tc>
          <w:tcPr>
            <w:cnfStyle w:val="001000000000" w:firstRow="0" w:lastRow="0" w:firstColumn="1" w:lastColumn="0" w:oddVBand="0" w:evenVBand="0" w:oddHBand="0" w:evenHBand="0" w:firstRowFirstColumn="0" w:firstRowLastColumn="0" w:lastRowFirstColumn="0" w:lastRowLastColumn="0"/>
            <w:tcW w:w="2122" w:type="dxa"/>
          </w:tcPr>
          <w:p w14:paraId="09FD377E" w14:textId="3F2238CA" w:rsidR="00934CCB" w:rsidRPr="00BE162E" w:rsidRDefault="009E42E1" w:rsidP="412737C0">
            <w:pPr>
              <w:pStyle w:val="BodyText"/>
              <w:rPr>
                <w:rFonts w:cs="Arial"/>
              </w:rPr>
            </w:pPr>
            <w:r w:rsidRPr="00BE162E">
              <w:rPr>
                <w:rFonts w:cs="Arial"/>
              </w:rPr>
              <w:t>Sector</w:t>
            </w:r>
          </w:p>
        </w:tc>
        <w:tc>
          <w:tcPr>
            <w:tcW w:w="4819" w:type="dxa"/>
          </w:tcPr>
          <w:p w14:paraId="03275ED9" w14:textId="77777777" w:rsidR="00934CCB" w:rsidRPr="00BE162E" w:rsidRDefault="009E42E1" w:rsidP="412737C0">
            <w:pPr>
              <w:pStyle w:val="BodyText"/>
              <w:cnfStyle w:val="000000000000" w:firstRow="0" w:lastRow="0" w:firstColumn="0" w:lastColumn="0" w:oddVBand="0" w:evenVBand="0" w:oddHBand="0" w:evenHBand="0" w:firstRowFirstColumn="0" w:firstRowLastColumn="0" w:lastRowFirstColumn="0" w:lastRowLastColumn="0"/>
              <w:rPr>
                <w:rFonts w:cs="Arial"/>
              </w:rPr>
            </w:pPr>
            <w:r w:rsidRPr="00BE162E">
              <w:rPr>
                <w:rFonts w:cs="Arial"/>
              </w:rPr>
              <w:t>47% worked in public sector</w:t>
            </w:r>
          </w:p>
          <w:p w14:paraId="52468D07" w14:textId="082EC932" w:rsidR="009E42E1" w:rsidRPr="00BE162E" w:rsidRDefault="009E42E1" w:rsidP="412737C0">
            <w:pPr>
              <w:pStyle w:val="BodyText"/>
              <w:cnfStyle w:val="000000000000" w:firstRow="0" w:lastRow="0" w:firstColumn="0" w:lastColumn="0" w:oddVBand="0" w:evenVBand="0" w:oddHBand="0" w:evenHBand="0" w:firstRowFirstColumn="0" w:firstRowLastColumn="0" w:lastRowFirstColumn="0" w:lastRowLastColumn="0"/>
              <w:rPr>
                <w:rFonts w:cs="Arial"/>
              </w:rPr>
            </w:pPr>
            <w:r w:rsidRPr="00BE162E">
              <w:rPr>
                <w:rFonts w:cs="Arial"/>
              </w:rPr>
              <w:t>41% worked in private sector</w:t>
            </w:r>
          </w:p>
        </w:tc>
      </w:tr>
      <w:tr w:rsidR="00934CCB" w14:paraId="3AFB65D3" w14:textId="77777777" w:rsidTr="002947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61A745D3" w14:textId="4EB0F0C8" w:rsidR="00934CCB" w:rsidRPr="00BE162E" w:rsidRDefault="00403363" w:rsidP="412737C0">
            <w:pPr>
              <w:pStyle w:val="BodyText"/>
              <w:rPr>
                <w:rFonts w:cs="Arial"/>
              </w:rPr>
            </w:pPr>
            <w:r w:rsidRPr="00BE162E">
              <w:rPr>
                <w:rFonts w:cs="Arial"/>
              </w:rPr>
              <w:t>Experience of HR</w:t>
            </w:r>
          </w:p>
        </w:tc>
        <w:tc>
          <w:tcPr>
            <w:tcW w:w="4819" w:type="dxa"/>
          </w:tcPr>
          <w:p w14:paraId="33448534" w14:textId="77777777" w:rsidR="00934CCB" w:rsidRPr="00BE162E" w:rsidRDefault="00403363" w:rsidP="412737C0">
            <w:pPr>
              <w:pStyle w:val="BodyText"/>
              <w:cnfStyle w:val="000000100000" w:firstRow="0" w:lastRow="0" w:firstColumn="0" w:lastColumn="0" w:oddVBand="0" w:evenVBand="0" w:oddHBand="1" w:evenHBand="0" w:firstRowFirstColumn="0" w:firstRowLastColumn="0" w:lastRowFirstColumn="0" w:lastRowLastColumn="0"/>
              <w:rPr>
                <w:rFonts w:cs="Arial"/>
              </w:rPr>
            </w:pPr>
            <w:r w:rsidRPr="00BE162E">
              <w:rPr>
                <w:rFonts w:cs="Arial"/>
              </w:rPr>
              <w:t>67% were HR or personnel specialists</w:t>
            </w:r>
          </w:p>
          <w:p w14:paraId="692E9447" w14:textId="3B2113A1" w:rsidR="00403363" w:rsidRPr="00BE162E" w:rsidRDefault="00403363" w:rsidP="412737C0">
            <w:pPr>
              <w:pStyle w:val="BodyText"/>
              <w:cnfStyle w:val="000000100000" w:firstRow="0" w:lastRow="0" w:firstColumn="0" w:lastColumn="0" w:oddVBand="0" w:evenVBand="0" w:oddHBand="1" w:evenHBand="0" w:firstRowFirstColumn="0" w:firstRowLastColumn="0" w:lastRowFirstColumn="0" w:lastRowLastColumn="0"/>
              <w:rPr>
                <w:rFonts w:cs="Arial"/>
              </w:rPr>
            </w:pPr>
            <w:r w:rsidRPr="00BE162E">
              <w:rPr>
                <w:rFonts w:cs="Arial"/>
              </w:rPr>
              <w:lastRenderedPageBreak/>
              <w:t>98% had a HR department in their workplace</w:t>
            </w:r>
          </w:p>
        </w:tc>
      </w:tr>
    </w:tbl>
    <w:p w14:paraId="3402D242" w14:textId="77777777" w:rsidR="008F79C3" w:rsidRDefault="008F79C3" w:rsidP="412737C0">
      <w:pPr>
        <w:pStyle w:val="BodyText"/>
      </w:pPr>
    </w:p>
    <w:p w14:paraId="4198FFF5" w14:textId="3501D7AC" w:rsidR="00762502" w:rsidRDefault="00762502" w:rsidP="00762502">
      <w:pPr>
        <w:pStyle w:val="BodyText"/>
      </w:pPr>
      <w:r>
        <w:t>The profile of survey respondents is generally representative of the overall delegate population in terms of gender, age, and mode of delivery (N=339), and the survey data was weighted based on course type.</w:t>
      </w:r>
      <w:r>
        <w:rPr>
          <w:rStyle w:val="FootnoteReference"/>
        </w:rPr>
        <w:footnoteReference w:id="7"/>
      </w:r>
      <w:r>
        <w:t xml:space="preserve"> Full breakdown of the population characteristics is reported in </w:t>
      </w:r>
      <w:r>
        <w:fldChar w:fldCharType="begin"/>
      </w:r>
      <w:r>
        <w:instrText xml:space="preserve"> REF _Ref140068938 \h </w:instrText>
      </w:r>
      <w:r>
        <w:fldChar w:fldCharType="separate"/>
      </w:r>
      <w:r w:rsidR="008635D0">
        <w:t>Appendix 1: Methodology and participants</w:t>
      </w:r>
      <w:r>
        <w:fldChar w:fldCharType="end"/>
      </w:r>
      <w:r w:rsidR="004D5E79">
        <w:t xml:space="preserve">. The sample was </w:t>
      </w:r>
      <w:r w:rsidR="006C167C">
        <w:t>broadly</w:t>
      </w:r>
      <w:r w:rsidR="004D5E79">
        <w:t xml:space="preserve"> similar in terms of </w:t>
      </w:r>
      <w:r w:rsidR="002E19F6">
        <w:t>gender and age (although bands reported differed)</w:t>
      </w:r>
      <w:r w:rsidR="006C167C">
        <w:t xml:space="preserve"> </w:t>
      </w:r>
      <w:r w:rsidR="004D5E79">
        <w:t>compared to the sample in</w:t>
      </w:r>
      <w:r w:rsidR="002E19F6">
        <w:t>cluded in</w:t>
      </w:r>
      <w:r w:rsidR="004D5E79">
        <w:t xml:space="preserve"> the 2014 evaluation (details of which are included in </w:t>
      </w:r>
      <w:r w:rsidR="004D5E79">
        <w:fldChar w:fldCharType="begin"/>
      </w:r>
      <w:r w:rsidR="004D5E79">
        <w:instrText xml:space="preserve"> REF _Ref140068938 \h </w:instrText>
      </w:r>
      <w:r w:rsidR="004D5E79">
        <w:fldChar w:fldCharType="separate"/>
      </w:r>
      <w:r w:rsidR="008635D0">
        <w:t>Appendix 1: Methodology and participants</w:t>
      </w:r>
      <w:r w:rsidR="004D5E79">
        <w:fldChar w:fldCharType="end"/>
      </w:r>
      <w:r w:rsidR="004D5E79">
        <w:t>).</w:t>
      </w:r>
      <w:r w:rsidR="006C167C">
        <w:t xml:space="preserve"> However</w:t>
      </w:r>
      <w:r w:rsidR="002E19F6">
        <w:t>,</w:t>
      </w:r>
      <w:r w:rsidR="006C167C">
        <w:t xml:space="preserve"> the present sample included </w:t>
      </w:r>
      <w:r w:rsidR="002E19F6">
        <w:t>a greater proportion of delegates in HR roles (</w:t>
      </w:r>
      <w:r w:rsidR="00CA3129">
        <w:t xml:space="preserve">67% in 2023 and </w:t>
      </w:r>
      <w:r w:rsidR="002E19F6">
        <w:t>52% in 2014) and working in large organisations (</w:t>
      </w:r>
      <w:r w:rsidR="00CA3129">
        <w:t xml:space="preserve">84% in 2023 and </w:t>
      </w:r>
      <w:r w:rsidR="002E19F6">
        <w:t>74% in 2014).</w:t>
      </w:r>
    </w:p>
    <w:p w14:paraId="5BB667C7" w14:textId="28579018" w:rsidR="255E31EE" w:rsidRDefault="00762502" w:rsidP="412737C0">
      <w:pPr>
        <w:pStyle w:val="BodyText"/>
      </w:pPr>
      <w:r>
        <w:t>The findings of the survey showed that t</w:t>
      </w:r>
      <w:r w:rsidR="255E31EE">
        <w:t>hree-quarters of respondents attended the open access course</w:t>
      </w:r>
      <w:r w:rsidR="00224561">
        <w:t xml:space="preserve"> where individuals book themselves onto a course</w:t>
      </w:r>
      <w:r w:rsidR="255E31EE">
        <w:t>,</w:t>
      </w:r>
      <w:r w:rsidR="70BADA6F">
        <w:t xml:space="preserve"> </w:t>
      </w:r>
      <w:r w:rsidR="00A37248">
        <w:t>and</w:t>
      </w:r>
      <w:r w:rsidR="70BADA6F">
        <w:t xml:space="preserve"> a quarter (25%) </w:t>
      </w:r>
      <w:r w:rsidR="00F36356">
        <w:t>attended</w:t>
      </w:r>
      <w:r w:rsidR="70BADA6F">
        <w:t xml:space="preserve"> </w:t>
      </w:r>
      <w:r w:rsidR="00224561">
        <w:t xml:space="preserve">a tailored </w:t>
      </w:r>
      <w:r w:rsidR="70BADA6F">
        <w:t>workplace course. HR or personnel specialists were</w:t>
      </w:r>
      <w:r w:rsidR="00687B7A">
        <w:t xml:space="preserve"> significantly</w:t>
      </w:r>
      <w:r w:rsidR="70BADA6F">
        <w:t xml:space="preserve"> more likely to attend the open access course</w:t>
      </w:r>
      <w:r w:rsidR="35B44276">
        <w:t xml:space="preserve"> compared to workplace course </w:t>
      </w:r>
      <w:r w:rsidR="254FF8D4">
        <w:t>(</w:t>
      </w:r>
      <w:r w:rsidR="173FE8E8">
        <w:t>74</w:t>
      </w:r>
      <w:r w:rsidR="254FF8D4">
        <w:t>%</w:t>
      </w:r>
      <w:r w:rsidR="00F36356">
        <w:t xml:space="preserve"> and </w:t>
      </w:r>
      <w:r w:rsidR="4A17EE78">
        <w:t>47%</w:t>
      </w:r>
      <w:r w:rsidR="00F36356">
        <w:t>, respectively</w:t>
      </w:r>
      <w:r w:rsidR="254FF8D4">
        <w:t>)</w:t>
      </w:r>
      <w:r w:rsidR="32EA9559">
        <w:t xml:space="preserve">. </w:t>
      </w:r>
      <w:r w:rsidR="254FF8D4">
        <w:t xml:space="preserve">Similarly, those who were aged 50+ were </w:t>
      </w:r>
      <w:r w:rsidR="00687B7A">
        <w:t xml:space="preserve">significantly </w:t>
      </w:r>
      <w:r w:rsidR="254FF8D4">
        <w:t>more likely to attend the open access course</w:t>
      </w:r>
      <w:r w:rsidR="4F7E37B5">
        <w:t xml:space="preserve"> compared to the workplace course</w:t>
      </w:r>
      <w:r w:rsidR="254FF8D4">
        <w:t xml:space="preserve"> (</w:t>
      </w:r>
      <w:r w:rsidR="3B19A4F4">
        <w:t>45</w:t>
      </w:r>
      <w:r w:rsidR="254FF8D4">
        <w:t>%</w:t>
      </w:r>
      <w:r w:rsidR="3B19A4F4">
        <w:t xml:space="preserve"> </w:t>
      </w:r>
      <w:r w:rsidR="00C12F31">
        <w:t xml:space="preserve">and </w:t>
      </w:r>
      <w:r w:rsidR="3B19A4F4">
        <w:t>24%</w:t>
      </w:r>
      <w:r w:rsidR="00C12F31">
        <w:t>, respectively</w:t>
      </w:r>
      <w:r w:rsidR="3B19A4F4">
        <w:t>)</w:t>
      </w:r>
      <w:r w:rsidR="4929B4E0">
        <w:t>.</w:t>
      </w:r>
      <w:r w:rsidR="263F192B">
        <w:t xml:space="preserve"> </w:t>
      </w:r>
      <w:r w:rsidR="00C12F31">
        <w:t xml:space="preserve">Those working in </w:t>
      </w:r>
      <w:r w:rsidR="263F192B">
        <w:t xml:space="preserve">SMEs were </w:t>
      </w:r>
      <w:r w:rsidR="7357F3C1">
        <w:t xml:space="preserve">also </w:t>
      </w:r>
      <w:r w:rsidR="00687B7A">
        <w:t xml:space="preserve">significantly </w:t>
      </w:r>
      <w:r w:rsidR="263F192B">
        <w:t xml:space="preserve">more likely to </w:t>
      </w:r>
      <w:r w:rsidR="00C12F31">
        <w:t xml:space="preserve">take part through </w:t>
      </w:r>
      <w:r w:rsidR="263F192B">
        <w:t>the open access course (18%)</w:t>
      </w:r>
      <w:r w:rsidR="007D04D2">
        <w:t xml:space="preserve"> </w:t>
      </w:r>
      <w:r w:rsidR="0051464F">
        <w:t>than a workplace course (3%)</w:t>
      </w:r>
      <w:r w:rsidR="00C12F31">
        <w:t>, likely reflecting the lower number of personnel required to be trained in small organisations and potentially lesser resources available</w:t>
      </w:r>
      <w:r w:rsidR="00F36356">
        <w:t xml:space="preserve"> or perceived need</w:t>
      </w:r>
      <w:r w:rsidR="00C12F31">
        <w:t xml:space="preserve"> to offer training at a workplace level</w:t>
      </w:r>
      <w:r w:rsidR="263F192B">
        <w:t>.</w:t>
      </w:r>
    </w:p>
    <w:p w14:paraId="78B1CE16" w14:textId="2DE8C3F5" w:rsidR="0CDD0B7C" w:rsidRDefault="03514F2F" w:rsidP="412737C0">
      <w:pPr>
        <w:pStyle w:val="BodyText"/>
      </w:pPr>
      <w:r>
        <w:t>Mo</w:t>
      </w:r>
      <w:r w:rsidR="565AC721">
        <w:t>st respondents did the course</w:t>
      </w:r>
      <w:r w:rsidR="00334F7D" w:rsidRPr="00334F7D">
        <w:t xml:space="preserve"> </w:t>
      </w:r>
      <w:r w:rsidR="00334F7D">
        <w:t xml:space="preserve">online (58%), while </w:t>
      </w:r>
      <w:r w:rsidR="00B559D1">
        <w:t xml:space="preserve">40% </w:t>
      </w:r>
      <w:r w:rsidR="0070531D">
        <w:t>completed it</w:t>
      </w:r>
      <w:r w:rsidR="00334F7D">
        <w:t xml:space="preserve"> </w:t>
      </w:r>
      <w:r w:rsidR="565AC721">
        <w:t xml:space="preserve">face-to-face </w:t>
      </w:r>
      <w:r w:rsidR="0070531D">
        <w:t xml:space="preserve">and </w:t>
      </w:r>
      <w:r w:rsidR="565AC721">
        <w:t>2% access</w:t>
      </w:r>
      <w:r w:rsidR="0070531D">
        <w:t>ed</w:t>
      </w:r>
      <w:r w:rsidR="565AC721">
        <w:t xml:space="preserve"> the course </w:t>
      </w:r>
      <w:r w:rsidR="2CE98982">
        <w:t>via the hybrid option</w:t>
      </w:r>
      <w:r w:rsidR="00C12F31">
        <w:t>.</w:t>
      </w:r>
      <w:r w:rsidR="11567BEA">
        <w:t xml:space="preserve"> </w:t>
      </w:r>
      <w:r w:rsidR="00CA3129">
        <w:t>70%</w:t>
      </w:r>
      <w:r w:rsidR="57CAEB53">
        <w:t xml:space="preserve"> of respondents had </w:t>
      </w:r>
      <w:r w:rsidR="00925EAB">
        <w:t xml:space="preserve">no </w:t>
      </w:r>
      <w:r w:rsidR="57CAEB53">
        <w:t xml:space="preserve">previous experience </w:t>
      </w:r>
      <w:r w:rsidR="00CA1794">
        <w:t>conducting mediations</w:t>
      </w:r>
      <w:r w:rsidR="6F5BACB9">
        <w:t xml:space="preserve">. </w:t>
      </w:r>
      <w:r w:rsidR="00A50C18" w:rsidDel="00A50C18">
        <w:t xml:space="preserve"> </w:t>
      </w:r>
    </w:p>
    <w:p w14:paraId="188A7510" w14:textId="0B9115EA" w:rsidR="004657DB" w:rsidRDefault="004657DB" w:rsidP="004657DB">
      <w:pPr>
        <w:pStyle w:val="Heading3"/>
      </w:pPr>
      <w:r>
        <w:t>Case study organisations</w:t>
      </w:r>
    </w:p>
    <w:p w14:paraId="4C8E168C" w14:textId="71ACB8DC" w:rsidR="004657DB" w:rsidRDefault="00701E12" w:rsidP="004657DB">
      <w:pPr>
        <w:pStyle w:val="BodyText"/>
      </w:pPr>
      <w:r>
        <w:t>The four case study organisations and interviewees included:</w:t>
      </w:r>
    </w:p>
    <w:p w14:paraId="1DB8C02D" w14:textId="66031D4A" w:rsidR="00701E12" w:rsidRDefault="00701E12" w:rsidP="0034209F">
      <w:pPr>
        <w:pStyle w:val="ListBullet"/>
      </w:pPr>
      <w:r>
        <w:t xml:space="preserve">Peaks and Plains Housing Trust, a social enterprise </w:t>
      </w:r>
      <w:r w:rsidR="00BF5D91">
        <w:t xml:space="preserve">employing </w:t>
      </w:r>
      <w:r w:rsidR="00D0576A">
        <w:t>150-160</w:t>
      </w:r>
      <w:r w:rsidR="00BF5D91">
        <w:t xml:space="preserve"> staff. </w:t>
      </w:r>
      <w:r w:rsidR="00CF42CC">
        <w:t xml:space="preserve">The delegate interviewed was the HR Business Partner who undertook the training face-to-face </w:t>
      </w:r>
      <w:r w:rsidR="008D2D59">
        <w:t>and had gained accreditation. The senior leader interviewed was the</w:t>
      </w:r>
      <w:r w:rsidR="00FA3B06">
        <w:t xml:space="preserve"> HR and Organisational Development Manager</w:t>
      </w:r>
      <w:r w:rsidR="008E551D">
        <w:t xml:space="preserve"> who had also previously attended the Acas CIWM training. </w:t>
      </w:r>
    </w:p>
    <w:p w14:paraId="1AB80861" w14:textId="676CD9B0" w:rsidR="00047D77" w:rsidRDefault="0022275B" w:rsidP="0034209F">
      <w:pPr>
        <w:pStyle w:val="ListBullet"/>
      </w:pPr>
      <w:r w:rsidRPr="0022275B">
        <w:t>Medway Community Healthcare CIC</w:t>
      </w:r>
      <w:r>
        <w:t xml:space="preserve">, a social enterprise employing more than 250 staff. </w:t>
      </w:r>
      <w:r w:rsidR="00047D77">
        <w:t xml:space="preserve">The delegate interviewed was the Learning and </w:t>
      </w:r>
      <w:r w:rsidR="003E50B3">
        <w:t>O</w:t>
      </w:r>
      <w:r w:rsidR="00047D77">
        <w:t xml:space="preserve">rganisational </w:t>
      </w:r>
      <w:r w:rsidR="003E50B3">
        <w:t>D</w:t>
      </w:r>
      <w:r w:rsidR="00047D77">
        <w:t xml:space="preserve">evelopment </w:t>
      </w:r>
      <w:r w:rsidR="003E50B3">
        <w:t>L</w:t>
      </w:r>
      <w:r w:rsidR="00047D77">
        <w:t xml:space="preserve">ead who undertook the training online and had not gained accreditation. The senior leader interviewed was the HR Director. </w:t>
      </w:r>
    </w:p>
    <w:p w14:paraId="7076CA54" w14:textId="34363AAD" w:rsidR="002C1A7D" w:rsidRDefault="008442A3" w:rsidP="0034209F">
      <w:pPr>
        <w:pStyle w:val="ListBullet"/>
      </w:pPr>
      <w:r>
        <w:t xml:space="preserve">A </w:t>
      </w:r>
      <w:r w:rsidR="00DA0B0C">
        <w:t>medium</w:t>
      </w:r>
      <w:r w:rsidR="00910FAB">
        <w:t>-sized</w:t>
      </w:r>
      <w:r w:rsidR="00DA0B0C">
        <w:t xml:space="preserve"> </w:t>
      </w:r>
      <w:r w:rsidR="00170E5C">
        <w:t xml:space="preserve">(50-249 employees) </w:t>
      </w:r>
      <w:r>
        <w:t>private sector organisation</w:t>
      </w:r>
      <w:r w:rsidR="00111EDC">
        <w:t xml:space="preserve"> in the retail industry</w:t>
      </w:r>
      <w:r w:rsidR="002C1A7D">
        <w:t xml:space="preserve">. The delegate interviewed was the HR Manager who undertook the training online and had gained accreditation. The </w:t>
      </w:r>
      <w:r w:rsidR="00111EDC">
        <w:t>second interview</w:t>
      </w:r>
      <w:r w:rsidR="002C1A7D">
        <w:t xml:space="preserve"> was</w:t>
      </w:r>
      <w:r w:rsidR="00111EDC">
        <w:t xml:space="preserve"> with</w:t>
      </w:r>
      <w:r w:rsidR="002C1A7D">
        <w:t xml:space="preserve"> the </w:t>
      </w:r>
      <w:r w:rsidR="00111EDC">
        <w:t xml:space="preserve">Assistant HR Manager who had also attended the training. </w:t>
      </w:r>
    </w:p>
    <w:p w14:paraId="52B5920C" w14:textId="60610DFB" w:rsidR="00152446" w:rsidRDefault="00111EDC" w:rsidP="00485082">
      <w:pPr>
        <w:pStyle w:val="ListBullet"/>
      </w:pPr>
      <w:r>
        <w:lastRenderedPageBreak/>
        <w:t xml:space="preserve">A large </w:t>
      </w:r>
      <w:r w:rsidR="00910FAB">
        <w:t xml:space="preserve">(250+ employees) </w:t>
      </w:r>
      <w:r>
        <w:t>public sector organisation</w:t>
      </w:r>
      <w:r w:rsidR="00986A99">
        <w:t xml:space="preserve"> in the health sector</w:t>
      </w:r>
      <w:r w:rsidR="00771AF9">
        <w:t xml:space="preserve">. One interview was carried out with the Organisational </w:t>
      </w:r>
      <w:r w:rsidR="003E50B3">
        <w:t>D</w:t>
      </w:r>
      <w:r w:rsidR="00771AF9">
        <w:t xml:space="preserve">evelopment </w:t>
      </w:r>
      <w:r w:rsidR="003E50B3">
        <w:t>L</w:t>
      </w:r>
      <w:r w:rsidR="00771AF9">
        <w:t xml:space="preserve">ead who took part in the training online and had gained accreditation. </w:t>
      </w:r>
      <w:r w:rsidR="00124A67">
        <w:t>No</w:t>
      </w:r>
      <w:r w:rsidR="003E50B3" w:rsidRPr="003E50B3">
        <w:t xml:space="preserve"> senior leader</w:t>
      </w:r>
      <w:r w:rsidR="00124A67">
        <w:t>s</w:t>
      </w:r>
      <w:r w:rsidR="003E50B3" w:rsidRPr="003E50B3">
        <w:t xml:space="preserve"> </w:t>
      </w:r>
      <w:r w:rsidR="00124A67">
        <w:t>were available for</w:t>
      </w:r>
      <w:r w:rsidR="003E50B3" w:rsidRPr="003E50B3">
        <w:t xml:space="preserve"> interview.</w:t>
      </w:r>
    </w:p>
    <w:p w14:paraId="3A0F91C5" w14:textId="5025236F" w:rsidR="008E551D" w:rsidRPr="004657DB" w:rsidRDefault="00152446" w:rsidP="00B7090F">
      <w:r>
        <w:br w:type="page"/>
      </w:r>
    </w:p>
    <w:p w14:paraId="07FA9CB0" w14:textId="0DCE8670" w:rsidR="00ED1736" w:rsidRDefault="00611D72" w:rsidP="00611D72">
      <w:pPr>
        <w:pStyle w:val="Heading1"/>
      </w:pPr>
      <w:bookmarkStart w:id="11" w:name="_Toc144280101"/>
      <w:r>
        <w:lastRenderedPageBreak/>
        <w:t>P</w:t>
      </w:r>
      <w:r w:rsidR="00EE01B1">
        <w:t>erceptions of the training</w:t>
      </w:r>
      <w:bookmarkEnd w:id="11"/>
    </w:p>
    <w:p w14:paraId="3693491B" w14:textId="47FA3ACA" w:rsidR="008A0B9F" w:rsidRPr="008A0B9F" w:rsidRDefault="0096277E" w:rsidP="0059728A">
      <w:pPr>
        <w:pStyle w:val="BodyText"/>
      </w:pPr>
      <w:r>
        <w:t xml:space="preserve">The following chapter </w:t>
      </w:r>
      <w:r w:rsidR="00D82670">
        <w:t xml:space="preserve">explores </w:t>
      </w:r>
      <w:r w:rsidR="009E6B39">
        <w:t xml:space="preserve">reasons why delegates attended the training, </w:t>
      </w:r>
      <w:r w:rsidR="001A7F6A">
        <w:t xml:space="preserve">their reflections on </w:t>
      </w:r>
      <w:r w:rsidR="009E6B39">
        <w:t xml:space="preserve">various aspects of the training including the materials, activities, and tutor as well as the mode of delivery, and suggest any improvements to the training. </w:t>
      </w:r>
      <w:r w:rsidR="001A7F6A">
        <w:t xml:space="preserve">The findings related to </w:t>
      </w:r>
      <w:r w:rsidR="009E6B39">
        <w:t xml:space="preserve">the post-course </w:t>
      </w:r>
      <w:r w:rsidR="00F36356">
        <w:t>QA</w:t>
      </w:r>
      <w:r w:rsidR="009E6B39">
        <w:t xml:space="preserve"> </w:t>
      </w:r>
      <w:r w:rsidR="000066BD">
        <w:t>in terms of delegates’</w:t>
      </w:r>
      <w:r w:rsidR="009E6B39">
        <w:t xml:space="preserve"> experiences of this process, in particular any barriers or facilitators to gaining accreditation</w:t>
      </w:r>
      <w:r w:rsidR="000066BD">
        <w:t xml:space="preserve"> are also discussed</w:t>
      </w:r>
      <w:r w:rsidR="009E6B39">
        <w:t>.</w:t>
      </w:r>
    </w:p>
    <w:p w14:paraId="69185507" w14:textId="2DA49147" w:rsidR="000E74A2" w:rsidRDefault="000E74A2" w:rsidP="00EE01B1">
      <w:pPr>
        <w:pStyle w:val="Heading2"/>
      </w:pPr>
      <w:bookmarkStart w:id="12" w:name="_Toc144280102"/>
      <w:r>
        <w:t xml:space="preserve">Motivations for </w:t>
      </w:r>
      <w:r w:rsidR="00872417">
        <w:t xml:space="preserve">attending the </w:t>
      </w:r>
      <w:r>
        <w:t>training</w:t>
      </w:r>
      <w:bookmarkEnd w:id="12"/>
    </w:p>
    <w:p w14:paraId="3F7ED1C5" w14:textId="6036A539" w:rsidR="00816BDC" w:rsidRPr="00816BDC" w:rsidRDefault="00816BDC" w:rsidP="00816BDC">
      <w:pPr>
        <w:pStyle w:val="Heading3"/>
      </w:pPr>
      <w:r>
        <w:t xml:space="preserve">Reasons for </w:t>
      </w:r>
      <w:r w:rsidR="00872417">
        <w:t xml:space="preserve">attending the </w:t>
      </w:r>
      <w:r>
        <w:t>training</w:t>
      </w:r>
    </w:p>
    <w:p w14:paraId="6743B1D0" w14:textId="1495CD47" w:rsidR="00BA6996" w:rsidRDefault="0033103C" w:rsidP="00C12F31">
      <w:pPr>
        <w:pStyle w:val="BodyText"/>
      </w:pPr>
      <w:r w:rsidRPr="0033103C">
        <w:t xml:space="preserve">The </w:t>
      </w:r>
      <w:r>
        <w:t>most common</w:t>
      </w:r>
      <w:r w:rsidRPr="0033103C">
        <w:t xml:space="preserve"> reason </w:t>
      </w:r>
      <w:r w:rsidR="007A3B60">
        <w:t xml:space="preserve">respondents gave for attending the training </w:t>
      </w:r>
      <w:r w:rsidRPr="0033103C">
        <w:t xml:space="preserve">was </w:t>
      </w:r>
      <w:r>
        <w:t>to enhance their skills through</w:t>
      </w:r>
      <w:r w:rsidRPr="0033103C">
        <w:t xml:space="preserve"> personal development (58%</w:t>
      </w:r>
      <w:r>
        <w:t xml:space="preserve">; </w:t>
      </w:r>
      <w:r w:rsidRPr="0033103C">
        <w:rPr>
          <w:szCs w:val="20"/>
        </w:rPr>
        <w:t>see</w:t>
      </w:r>
      <w:r w:rsidR="00563DF8">
        <w:rPr>
          <w:szCs w:val="20"/>
        </w:rPr>
        <w:t xml:space="preserve"> </w:t>
      </w:r>
      <w:r w:rsidR="003F5973">
        <w:rPr>
          <w:szCs w:val="20"/>
        </w:rPr>
        <w:fldChar w:fldCharType="begin"/>
      </w:r>
      <w:r w:rsidR="003F5973">
        <w:rPr>
          <w:szCs w:val="20"/>
        </w:rPr>
        <w:instrText xml:space="preserve"> REF _Ref142914536 \r \h </w:instrText>
      </w:r>
      <w:r w:rsidR="003F5973">
        <w:rPr>
          <w:szCs w:val="20"/>
        </w:rPr>
      </w:r>
      <w:r w:rsidR="003F5973">
        <w:rPr>
          <w:szCs w:val="20"/>
        </w:rPr>
        <w:fldChar w:fldCharType="separate"/>
      </w:r>
      <w:r w:rsidR="008635D0">
        <w:rPr>
          <w:szCs w:val="20"/>
        </w:rPr>
        <w:t>Figure 2.1</w:t>
      </w:r>
      <w:r w:rsidR="003F5973">
        <w:rPr>
          <w:szCs w:val="20"/>
        </w:rPr>
        <w:fldChar w:fldCharType="end"/>
      </w:r>
      <w:r w:rsidRPr="0033103C">
        <w:t>)</w:t>
      </w:r>
      <w:r w:rsidR="00457FE5">
        <w:t>.</w:t>
      </w:r>
      <w:r w:rsidR="005F0E23">
        <w:t xml:space="preserve"> </w:t>
      </w:r>
      <w:r w:rsidR="00EB4666">
        <w:t xml:space="preserve">Personal goals were also the </w:t>
      </w:r>
      <w:r w:rsidR="00B40E29">
        <w:t>most chosen</w:t>
      </w:r>
      <w:r w:rsidR="00EB4666">
        <w:t xml:space="preserve"> reason for attending the training in the 2014 evaluation, although only 28% of delegates chose this reason.</w:t>
      </w:r>
    </w:p>
    <w:p w14:paraId="7AFA4487" w14:textId="1CCB7335" w:rsidR="00B50219" w:rsidRDefault="00B50219" w:rsidP="00B50219">
      <w:pPr>
        <w:pStyle w:val="Figurelabel"/>
      </w:pPr>
      <w:bookmarkStart w:id="13" w:name="_Ref142914536"/>
      <w:r w:rsidRPr="00396CB8">
        <w:t xml:space="preserve">Most </w:t>
      </w:r>
      <w:r w:rsidR="00CA1794">
        <w:t>respondents</w:t>
      </w:r>
      <w:r w:rsidR="00CA1794" w:rsidRPr="00396CB8">
        <w:t xml:space="preserve"> </w:t>
      </w:r>
      <w:r w:rsidRPr="00396CB8">
        <w:t>attended the training for personal development.</w:t>
      </w:r>
      <w:bookmarkEnd w:id="13"/>
    </w:p>
    <w:p w14:paraId="6E23F9E2" w14:textId="68DFA19A" w:rsidR="00B50219" w:rsidRPr="0059728A" w:rsidRDefault="00773DF8" w:rsidP="00B50219">
      <w:pPr>
        <w:rPr>
          <w:b/>
          <w:bCs/>
          <w:color w:val="004436" w:themeColor="text2"/>
          <w:szCs w:val="20"/>
        </w:rPr>
      </w:pPr>
      <w:r>
        <w:rPr>
          <w:b/>
          <w:bCs/>
          <w:color w:val="004436" w:themeColor="text2"/>
          <w:szCs w:val="20"/>
        </w:rPr>
        <w:t>Why did you go on the CIWM course?</w:t>
      </w:r>
    </w:p>
    <w:p w14:paraId="630D7A2B" w14:textId="0FA583C0" w:rsidR="00B50219" w:rsidRDefault="00B50219" w:rsidP="0036287A">
      <w:pPr>
        <w:pStyle w:val="BodyText"/>
      </w:pPr>
      <w:r w:rsidRPr="00EE27AE">
        <w:rPr>
          <w:noProof/>
        </w:rPr>
        <w:drawing>
          <wp:inline distT="0" distB="0" distL="0" distR="0" wp14:anchorId="5BBC291A" wp14:editId="6D510ACC">
            <wp:extent cx="5400675" cy="4105275"/>
            <wp:effectExtent l="0" t="0" r="0" b="0"/>
            <wp:docPr id="969206355" name="Chart 969206355" descr="Bar chart of reasons for attending the training, as set out in the table below. ">
              <a:extLst xmlns:a="http://schemas.openxmlformats.org/drawingml/2006/main">
                <a:ext uri="{FF2B5EF4-FFF2-40B4-BE49-F238E27FC236}">
                  <a16:creationId xmlns:a16="http://schemas.microsoft.com/office/drawing/2014/main" id="{F74FF0C8-7BB1-C3C8-A48D-3A0C9C052EE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604451F1" w14:textId="257CD01F" w:rsidR="00237484" w:rsidRDefault="00237484" w:rsidP="00237484">
      <w:pPr>
        <w:pStyle w:val="Quoteattribution"/>
        <w:rPr>
          <w:b w:val="0"/>
          <w:bCs/>
          <w:color w:val="auto"/>
          <w:sz w:val="18"/>
          <w:szCs w:val="18"/>
        </w:rPr>
      </w:pPr>
      <w:r w:rsidRPr="00435460">
        <w:rPr>
          <w:b w:val="0"/>
          <w:bCs/>
          <w:color w:val="auto"/>
          <w:sz w:val="18"/>
          <w:szCs w:val="18"/>
        </w:rPr>
        <w:t>Source: Evaluation of the Certificate in Internal Workplace Mediation Training 2023. B10. Base: All respondents (N=125)</w:t>
      </w:r>
    </w:p>
    <w:p w14:paraId="712DBAF5" w14:textId="77777777" w:rsidR="00A11E70" w:rsidRDefault="00A11E70" w:rsidP="00A11E70">
      <w:pPr>
        <w:pStyle w:val="BodyText"/>
      </w:pPr>
    </w:p>
    <w:p w14:paraId="30E4D2CD" w14:textId="641D2B8F" w:rsidR="00CC74C6" w:rsidRDefault="00A11E70" w:rsidP="00294760">
      <w:pPr>
        <w:pStyle w:val="Chartlabel"/>
        <w:numPr>
          <w:ilvl w:val="0"/>
          <w:numId w:val="0"/>
        </w:numPr>
      </w:pPr>
      <w:bookmarkStart w:id="14" w:name="_Ref140484657"/>
      <w:r w:rsidRPr="008756A1">
        <w:lastRenderedPageBreak/>
        <w:t>Table 2.1 Most respondents attended the training for personal development</w:t>
      </w:r>
    </w:p>
    <w:tbl>
      <w:tblPr>
        <w:tblStyle w:val="GridTable4-Accent1"/>
        <w:tblW w:w="0" w:type="auto"/>
        <w:tblLook w:val="04A0" w:firstRow="1" w:lastRow="0" w:firstColumn="1" w:lastColumn="0" w:noHBand="0" w:noVBand="1"/>
      </w:tblPr>
      <w:tblGrid>
        <w:gridCol w:w="5807"/>
        <w:gridCol w:w="1295"/>
      </w:tblGrid>
      <w:tr w:rsidR="00FE6718" w14:paraId="66684DDE" w14:textId="77777777" w:rsidTr="008A191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07" w:type="dxa"/>
          </w:tcPr>
          <w:p w14:paraId="47435F42" w14:textId="25D80FFC" w:rsidR="00FE6718" w:rsidRPr="00294760" w:rsidRDefault="00FE6718" w:rsidP="00EB4666">
            <w:pPr>
              <w:pStyle w:val="BodyText"/>
              <w:rPr>
                <w:color w:val="000000" w:themeColor="text1"/>
              </w:rPr>
            </w:pPr>
            <w:r w:rsidRPr="00294760">
              <w:rPr>
                <w:color w:val="000000" w:themeColor="text1"/>
              </w:rPr>
              <w:t>Reason for attending the training</w:t>
            </w:r>
          </w:p>
        </w:tc>
        <w:tc>
          <w:tcPr>
            <w:tcW w:w="284" w:type="dxa"/>
          </w:tcPr>
          <w:p w14:paraId="7EAA4D66" w14:textId="5D37DB95" w:rsidR="00FE6718" w:rsidRPr="00294760" w:rsidRDefault="00FE6718" w:rsidP="00EB4666">
            <w:pPr>
              <w:pStyle w:val="BodyText"/>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Percentage</w:t>
            </w:r>
          </w:p>
        </w:tc>
      </w:tr>
      <w:tr w:rsidR="00FE6718" w14:paraId="5A217A19"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07" w:type="dxa"/>
          </w:tcPr>
          <w:p w14:paraId="4A803BC1" w14:textId="2368F56B" w:rsidR="00FE6718" w:rsidRPr="00294760" w:rsidRDefault="002D13D1" w:rsidP="00EB4666">
            <w:pPr>
              <w:pStyle w:val="BodyText"/>
              <w:rPr>
                <w:b w:val="0"/>
                <w:bCs w:val="0"/>
              </w:rPr>
            </w:pPr>
            <w:r w:rsidRPr="00294760">
              <w:rPr>
                <w:b w:val="0"/>
                <w:bCs w:val="0"/>
              </w:rPr>
              <w:t>Personal development to enhance your skills</w:t>
            </w:r>
          </w:p>
        </w:tc>
        <w:tc>
          <w:tcPr>
            <w:tcW w:w="284" w:type="dxa"/>
          </w:tcPr>
          <w:p w14:paraId="3481297D" w14:textId="10E65E66" w:rsidR="00FE6718" w:rsidRDefault="002D13D1" w:rsidP="00EB4666">
            <w:pPr>
              <w:pStyle w:val="BodyText"/>
              <w:cnfStyle w:val="000000100000" w:firstRow="0" w:lastRow="0" w:firstColumn="0" w:lastColumn="0" w:oddVBand="0" w:evenVBand="0" w:oddHBand="1" w:evenHBand="0" w:firstRowFirstColumn="0" w:firstRowLastColumn="0" w:lastRowFirstColumn="0" w:lastRowLastColumn="0"/>
            </w:pPr>
            <w:r>
              <w:t>58%</w:t>
            </w:r>
          </w:p>
        </w:tc>
      </w:tr>
      <w:tr w:rsidR="00FE6718" w14:paraId="7C7DFE71" w14:textId="77777777" w:rsidTr="008A1919">
        <w:tc>
          <w:tcPr>
            <w:cnfStyle w:val="001000000000" w:firstRow="0" w:lastRow="0" w:firstColumn="1" w:lastColumn="0" w:oddVBand="0" w:evenVBand="0" w:oddHBand="0" w:evenHBand="0" w:firstRowFirstColumn="0" w:firstRowLastColumn="0" w:lastRowFirstColumn="0" w:lastRowLastColumn="0"/>
            <w:tcW w:w="5807" w:type="dxa"/>
          </w:tcPr>
          <w:p w14:paraId="5155FB2E" w14:textId="5C0DDE54" w:rsidR="00FE6718" w:rsidRPr="00294760" w:rsidRDefault="002D13D1" w:rsidP="00EB4666">
            <w:pPr>
              <w:pStyle w:val="BodyText"/>
              <w:rPr>
                <w:b w:val="0"/>
                <w:bCs w:val="0"/>
              </w:rPr>
            </w:pPr>
            <w:r w:rsidRPr="00294760">
              <w:rPr>
                <w:b w:val="0"/>
                <w:bCs w:val="0"/>
              </w:rPr>
              <w:t>There was a need for mediation in your workplace</w:t>
            </w:r>
          </w:p>
        </w:tc>
        <w:tc>
          <w:tcPr>
            <w:tcW w:w="284" w:type="dxa"/>
          </w:tcPr>
          <w:p w14:paraId="6A91F557" w14:textId="4AE8AE42" w:rsidR="00FE6718" w:rsidRDefault="002D13D1" w:rsidP="00EB4666">
            <w:pPr>
              <w:pStyle w:val="BodyText"/>
              <w:cnfStyle w:val="000000000000" w:firstRow="0" w:lastRow="0" w:firstColumn="0" w:lastColumn="0" w:oddVBand="0" w:evenVBand="0" w:oddHBand="0" w:evenHBand="0" w:firstRowFirstColumn="0" w:firstRowLastColumn="0" w:lastRowFirstColumn="0" w:lastRowLastColumn="0"/>
            </w:pPr>
            <w:r>
              <w:t>47%</w:t>
            </w:r>
          </w:p>
        </w:tc>
      </w:tr>
      <w:tr w:rsidR="00FE6718" w14:paraId="3985580F"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07" w:type="dxa"/>
          </w:tcPr>
          <w:p w14:paraId="08972E37" w14:textId="02B0BAC7" w:rsidR="00FE6718" w:rsidRPr="00294760" w:rsidRDefault="002D13D1" w:rsidP="00EB4666">
            <w:pPr>
              <w:pStyle w:val="BodyText"/>
              <w:rPr>
                <w:b w:val="0"/>
                <w:bCs w:val="0"/>
              </w:rPr>
            </w:pPr>
            <w:r w:rsidRPr="00294760">
              <w:rPr>
                <w:b w:val="0"/>
                <w:bCs w:val="0"/>
              </w:rPr>
              <w:t>It is relevant to your current job role</w:t>
            </w:r>
          </w:p>
        </w:tc>
        <w:tc>
          <w:tcPr>
            <w:tcW w:w="284" w:type="dxa"/>
          </w:tcPr>
          <w:p w14:paraId="2AD49C85" w14:textId="41762151" w:rsidR="00FE6718" w:rsidRDefault="002D13D1" w:rsidP="00EB4666">
            <w:pPr>
              <w:pStyle w:val="BodyText"/>
              <w:cnfStyle w:val="000000100000" w:firstRow="0" w:lastRow="0" w:firstColumn="0" w:lastColumn="0" w:oddVBand="0" w:evenVBand="0" w:oddHBand="1" w:evenHBand="0" w:firstRowFirstColumn="0" w:firstRowLastColumn="0" w:lastRowFirstColumn="0" w:lastRowLastColumn="0"/>
            </w:pPr>
            <w:r>
              <w:t>43%</w:t>
            </w:r>
          </w:p>
        </w:tc>
      </w:tr>
      <w:tr w:rsidR="00FE6718" w14:paraId="00B64459" w14:textId="77777777" w:rsidTr="008A1919">
        <w:tc>
          <w:tcPr>
            <w:cnfStyle w:val="001000000000" w:firstRow="0" w:lastRow="0" w:firstColumn="1" w:lastColumn="0" w:oddVBand="0" w:evenVBand="0" w:oddHBand="0" w:evenHBand="0" w:firstRowFirstColumn="0" w:firstRowLastColumn="0" w:lastRowFirstColumn="0" w:lastRowLastColumn="0"/>
            <w:tcW w:w="5807" w:type="dxa"/>
          </w:tcPr>
          <w:p w14:paraId="4B9004B3" w14:textId="59C7791F" w:rsidR="00FE6718" w:rsidRPr="00294760" w:rsidRDefault="00845DCF" w:rsidP="00EB4666">
            <w:pPr>
              <w:pStyle w:val="BodyText"/>
              <w:rPr>
                <w:b w:val="0"/>
                <w:bCs w:val="0"/>
              </w:rPr>
            </w:pPr>
            <w:r w:rsidRPr="00294760">
              <w:rPr>
                <w:b w:val="0"/>
                <w:bCs w:val="0"/>
              </w:rPr>
              <w:t xml:space="preserve">You perceived it as a useful skill to have </w:t>
            </w:r>
          </w:p>
        </w:tc>
        <w:tc>
          <w:tcPr>
            <w:tcW w:w="284" w:type="dxa"/>
          </w:tcPr>
          <w:p w14:paraId="6F112B47" w14:textId="483030B5" w:rsidR="00FE6718" w:rsidRDefault="00845DCF" w:rsidP="00EB4666">
            <w:pPr>
              <w:pStyle w:val="BodyText"/>
              <w:cnfStyle w:val="000000000000" w:firstRow="0" w:lastRow="0" w:firstColumn="0" w:lastColumn="0" w:oddVBand="0" w:evenVBand="0" w:oddHBand="0" w:evenHBand="0" w:firstRowFirstColumn="0" w:firstRowLastColumn="0" w:lastRowFirstColumn="0" w:lastRowLastColumn="0"/>
            </w:pPr>
            <w:r>
              <w:t>34%</w:t>
            </w:r>
          </w:p>
        </w:tc>
      </w:tr>
      <w:tr w:rsidR="00FE6718" w14:paraId="13E4DBAA"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07" w:type="dxa"/>
          </w:tcPr>
          <w:p w14:paraId="6B68C00E" w14:textId="155CD678" w:rsidR="00FE6718" w:rsidRPr="00294760" w:rsidRDefault="00845DCF" w:rsidP="00EB4666">
            <w:pPr>
              <w:pStyle w:val="BodyText"/>
              <w:rPr>
                <w:b w:val="0"/>
                <w:bCs w:val="0"/>
              </w:rPr>
            </w:pPr>
            <w:r w:rsidRPr="00294760">
              <w:rPr>
                <w:b w:val="0"/>
                <w:bCs w:val="0"/>
              </w:rPr>
              <w:t>To obtain a qualification</w:t>
            </w:r>
          </w:p>
        </w:tc>
        <w:tc>
          <w:tcPr>
            <w:tcW w:w="284" w:type="dxa"/>
          </w:tcPr>
          <w:p w14:paraId="2C9CBBFE" w14:textId="7B34BE93" w:rsidR="00FE6718" w:rsidRDefault="00845DCF" w:rsidP="00EB4666">
            <w:pPr>
              <w:pStyle w:val="BodyText"/>
              <w:cnfStyle w:val="000000100000" w:firstRow="0" w:lastRow="0" w:firstColumn="0" w:lastColumn="0" w:oddVBand="0" w:evenVBand="0" w:oddHBand="1" w:evenHBand="0" w:firstRowFirstColumn="0" w:firstRowLastColumn="0" w:lastRowFirstColumn="0" w:lastRowLastColumn="0"/>
            </w:pPr>
            <w:r>
              <w:t>30%</w:t>
            </w:r>
          </w:p>
        </w:tc>
      </w:tr>
      <w:tr w:rsidR="00FE6718" w14:paraId="424DC810" w14:textId="77777777" w:rsidTr="008A1919">
        <w:tc>
          <w:tcPr>
            <w:cnfStyle w:val="001000000000" w:firstRow="0" w:lastRow="0" w:firstColumn="1" w:lastColumn="0" w:oddVBand="0" w:evenVBand="0" w:oddHBand="0" w:evenHBand="0" w:firstRowFirstColumn="0" w:firstRowLastColumn="0" w:lastRowFirstColumn="0" w:lastRowLastColumn="0"/>
            <w:tcW w:w="5807" w:type="dxa"/>
          </w:tcPr>
          <w:p w14:paraId="4DCBBACF" w14:textId="32063F27" w:rsidR="00FE6718" w:rsidRPr="00294760" w:rsidRDefault="00845DCF" w:rsidP="00EB4666">
            <w:pPr>
              <w:pStyle w:val="BodyText"/>
              <w:rPr>
                <w:b w:val="0"/>
                <w:bCs w:val="0"/>
              </w:rPr>
            </w:pPr>
            <w:r w:rsidRPr="00294760">
              <w:rPr>
                <w:b w:val="0"/>
                <w:bCs w:val="0"/>
              </w:rPr>
              <w:t>It is something you were interested in</w:t>
            </w:r>
          </w:p>
        </w:tc>
        <w:tc>
          <w:tcPr>
            <w:tcW w:w="284" w:type="dxa"/>
          </w:tcPr>
          <w:p w14:paraId="1BCA7DEE" w14:textId="2FFE0D71" w:rsidR="00FE6718" w:rsidRDefault="00845DCF" w:rsidP="00EB4666">
            <w:pPr>
              <w:pStyle w:val="BodyText"/>
              <w:cnfStyle w:val="000000000000" w:firstRow="0" w:lastRow="0" w:firstColumn="0" w:lastColumn="0" w:oddVBand="0" w:evenVBand="0" w:oddHBand="0" w:evenHBand="0" w:firstRowFirstColumn="0" w:firstRowLastColumn="0" w:lastRowFirstColumn="0" w:lastRowLastColumn="0"/>
            </w:pPr>
            <w:r>
              <w:t>30%</w:t>
            </w:r>
          </w:p>
        </w:tc>
      </w:tr>
      <w:tr w:rsidR="00FE6718" w14:paraId="4E665154"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07" w:type="dxa"/>
          </w:tcPr>
          <w:p w14:paraId="3D00D4EC" w14:textId="3362BAC5" w:rsidR="00FE6718" w:rsidRPr="00294760" w:rsidRDefault="009458C3" w:rsidP="00EB4666">
            <w:pPr>
              <w:pStyle w:val="BodyText"/>
              <w:rPr>
                <w:b w:val="0"/>
                <w:bCs w:val="0"/>
              </w:rPr>
            </w:pPr>
            <w:r w:rsidRPr="00294760">
              <w:rPr>
                <w:b w:val="0"/>
                <w:bCs w:val="0"/>
              </w:rPr>
              <w:t>To raise the profile of mediation in your workplace</w:t>
            </w:r>
          </w:p>
        </w:tc>
        <w:tc>
          <w:tcPr>
            <w:tcW w:w="284" w:type="dxa"/>
          </w:tcPr>
          <w:p w14:paraId="63F523AB" w14:textId="1A67BB12" w:rsidR="00FE6718" w:rsidRDefault="009458C3" w:rsidP="00EB4666">
            <w:pPr>
              <w:pStyle w:val="BodyText"/>
              <w:cnfStyle w:val="000000100000" w:firstRow="0" w:lastRow="0" w:firstColumn="0" w:lastColumn="0" w:oddVBand="0" w:evenVBand="0" w:oddHBand="1" w:evenHBand="0" w:firstRowFirstColumn="0" w:firstRowLastColumn="0" w:lastRowFirstColumn="0" w:lastRowLastColumn="0"/>
            </w:pPr>
            <w:r>
              <w:t>27%</w:t>
            </w:r>
          </w:p>
        </w:tc>
      </w:tr>
      <w:tr w:rsidR="009458C3" w14:paraId="471D470C" w14:textId="77777777" w:rsidTr="008A1919">
        <w:tc>
          <w:tcPr>
            <w:cnfStyle w:val="001000000000" w:firstRow="0" w:lastRow="0" w:firstColumn="1" w:lastColumn="0" w:oddVBand="0" w:evenVBand="0" w:oddHBand="0" w:evenHBand="0" w:firstRowFirstColumn="0" w:firstRowLastColumn="0" w:lastRowFirstColumn="0" w:lastRowLastColumn="0"/>
            <w:tcW w:w="5807" w:type="dxa"/>
          </w:tcPr>
          <w:p w14:paraId="6030AD6B" w14:textId="2EC4A616" w:rsidR="009458C3" w:rsidRPr="00294760" w:rsidRDefault="009458C3" w:rsidP="00EB4666">
            <w:pPr>
              <w:pStyle w:val="BodyText"/>
              <w:rPr>
                <w:b w:val="0"/>
                <w:bCs w:val="0"/>
              </w:rPr>
            </w:pPr>
            <w:r w:rsidRPr="00294760">
              <w:rPr>
                <w:b w:val="0"/>
                <w:bCs w:val="0"/>
              </w:rPr>
              <w:t>As an alternative solution to deal with conflicts informally</w:t>
            </w:r>
          </w:p>
        </w:tc>
        <w:tc>
          <w:tcPr>
            <w:tcW w:w="284" w:type="dxa"/>
          </w:tcPr>
          <w:p w14:paraId="4679BB8F" w14:textId="7EE7D5E5" w:rsidR="009458C3" w:rsidRDefault="009458C3" w:rsidP="00EB4666">
            <w:pPr>
              <w:pStyle w:val="BodyText"/>
              <w:cnfStyle w:val="000000000000" w:firstRow="0" w:lastRow="0" w:firstColumn="0" w:lastColumn="0" w:oddVBand="0" w:evenVBand="0" w:oddHBand="0" w:evenHBand="0" w:firstRowFirstColumn="0" w:firstRowLastColumn="0" w:lastRowFirstColumn="0" w:lastRowLastColumn="0"/>
            </w:pPr>
            <w:r>
              <w:t>26%</w:t>
            </w:r>
          </w:p>
        </w:tc>
      </w:tr>
      <w:tr w:rsidR="009458C3" w14:paraId="67D2096C"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07" w:type="dxa"/>
          </w:tcPr>
          <w:p w14:paraId="06ADBCED" w14:textId="2343E2F8" w:rsidR="009458C3" w:rsidRPr="00294760" w:rsidRDefault="00B15D15" w:rsidP="00EB4666">
            <w:pPr>
              <w:pStyle w:val="BodyText"/>
              <w:rPr>
                <w:b w:val="0"/>
                <w:bCs w:val="0"/>
              </w:rPr>
            </w:pPr>
            <w:r w:rsidRPr="00294760">
              <w:rPr>
                <w:b w:val="0"/>
                <w:bCs w:val="0"/>
              </w:rPr>
              <w:t>To further develop mediation skills that you already possessed</w:t>
            </w:r>
          </w:p>
        </w:tc>
        <w:tc>
          <w:tcPr>
            <w:tcW w:w="284" w:type="dxa"/>
          </w:tcPr>
          <w:p w14:paraId="523574E3" w14:textId="66EFFFAC" w:rsidR="009458C3" w:rsidRDefault="00B15D15" w:rsidP="00EB4666">
            <w:pPr>
              <w:pStyle w:val="BodyText"/>
              <w:cnfStyle w:val="000000100000" w:firstRow="0" w:lastRow="0" w:firstColumn="0" w:lastColumn="0" w:oddVBand="0" w:evenVBand="0" w:oddHBand="1" w:evenHBand="0" w:firstRowFirstColumn="0" w:firstRowLastColumn="0" w:lastRowFirstColumn="0" w:lastRowLastColumn="0"/>
            </w:pPr>
            <w:r>
              <w:t>23%</w:t>
            </w:r>
          </w:p>
        </w:tc>
      </w:tr>
      <w:tr w:rsidR="00B15D15" w14:paraId="65C5640E" w14:textId="77777777" w:rsidTr="008A1919">
        <w:tc>
          <w:tcPr>
            <w:cnfStyle w:val="001000000000" w:firstRow="0" w:lastRow="0" w:firstColumn="1" w:lastColumn="0" w:oddVBand="0" w:evenVBand="0" w:oddHBand="0" w:evenHBand="0" w:firstRowFirstColumn="0" w:firstRowLastColumn="0" w:lastRowFirstColumn="0" w:lastRowLastColumn="0"/>
            <w:tcW w:w="5807" w:type="dxa"/>
          </w:tcPr>
          <w:p w14:paraId="58C2D610" w14:textId="3EA5CF95" w:rsidR="00B15D15" w:rsidRPr="00294760" w:rsidRDefault="00B15D15" w:rsidP="00EB4666">
            <w:pPr>
              <w:pStyle w:val="BodyText"/>
              <w:rPr>
                <w:b w:val="0"/>
                <w:bCs w:val="0"/>
              </w:rPr>
            </w:pPr>
            <w:r w:rsidRPr="00294760">
              <w:rPr>
                <w:b w:val="0"/>
                <w:bCs w:val="0"/>
              </w:rPr>
              <w:t xml:space="preserve">To enable you to extend your role or move into another role </w:t>
            </w:r>
          </w:p>
        </w:tc>
        <w:tc>
          <w:tcPr>
            <w:tcW w:w="284" w:type="dxa"/>
          </w:tcPr>
          <w:p w14:paraId="459AFC14" w14:textId="750C5600" w:rsidR="00B15D15" w:rsidRDefault="00B15D15" w:rsidP="00EB4666">
            <w:pPr>
              <w:pStyle w:val="BodyText"/>
              <w:cnfStyle w:val="000000000000" w:firstRow="0" w:lastRow="0" w:firstColumn="0" w:lastColumn="0" w:oddVBand="0" w:evenVBand="0" w:oddHBand="0" w:evenHBand="0" w:firstRowFirstColumn="0" w:firstRowLastColumn="0" w:lastRowFirstColumn="0" w:lastRowLastColumn="0"/>
            </w:pPr>
            <w:r>
              <w:t>23%</w:t>
            </w:r>
          </w:p>
        </w:tc>
      </w:tr>
      <w:tr w:rsidR="00B15D15" w14:paraId="55F7305E"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07" w:type="dxa"/>
          </w:tcPr>
          <w:p w14:paraId="52E9ADD6" w14:textId="7BB1816D" w:rsidR="00B15D15" w:rsidRPr="00294760" w:rsidRDefault="00986F8B" w:rsidP="00EB4666">
            <w:pPr>
              <w:pStyle w:val="BodyText"/>
              <w:rPr>
                <w:b w:val="0"/>
                <w:bCs w:val="0"/>
              </w:rPr>
            </w:pPr>
            <w:r w:rsidRPr="00294760">
              <w:rPr>
                <w:b w:val="0"/>
                <w:bCs w:val="0"/>
              </w:rPr>
              <w:t>You were asked/nominated to attend</w:t>
            </w:r>
          </w:p>
        </w:tc>
        <w:tc>
          <w:tcPr>
            <w:tcW w:w="284" w:type="dxa"/>
          </w:tcPr>
          <w:p w14:paraId="69BEC0CC" w14:textId="6A7BAB8E" w:rsidR="00B15D15" w:rsidRDefault="00986F8B" w:rsidP="00EB4666">
            <w:pPr>
              <w:pStyle w:val="BodyText"/>
              <w:cnfStyle w:val="000000100000" w:firstRow="0" w:lastRow="0" w:firstColumn="0" w:lastColumn="0" w:oddVBand="0" w:evenVBand="0" w:oddHBand="1" w:evenHBand="0" w:firstRowFirstColumn="0" w:firstRowLastColumn="0" w:lastRowFirstColumn="0" w:lastRowLastColumn="0"/>
            </w:pPr>
            <w:r>
              <w:t>20%</w:t>
            </w:r>
          </w:p>
        </w:tc>
      </w:tr>
      <w:tr w:rsidR="00986F8B" w14:paraId="76CCC14E" w14:textId="77777777" w:rsidTr="008A1919">
        <w:tc>
          <w:tcPr>
            <w:cnfStyle w:val="001000000000" w:firstRow="0" w:lastRow="0" w:firstColumn="1" w:lastColumn="0" w:oddVBand="0" w:evenVBand="0" w:oddHBand="0" w:evenHBand="0" w:firstRowFirstColumn="0" w:firstRowLastColumn="0" w:lastRowFirstColumn="0" w:lastRowLastColumn="0"/>
            <w:tcW w:w="5807" w:type="dxa"/>
          </w:tcPr>
          <w:p w14:paraId="22338C4F" w14:textId="2250A678" w:rsidR="00986F8B" w:rsidRPr="00294760" w:rsidRDefault="00986F8B" w:rsidP="00EB4666">
            <w:pPr>
              <w:pStyle w:val="BodyText"/>
              <w:rPr>
                <w:b w:val="0"/>
                <w:bCs w:val="0"/>
              </w:rPr>
            </w:pPr>
            <w:r w:rsidRPr="00294760">
              <w:rPr>
                <w:b w:val="0"/>
                <w:bCs w:val="0"/>
              </w:rPr>
              <w:t>To be able to train others in mediation</w:t>
            </w:r>
          </w:p>
        </w:tc>
        <w:tc>
          <w:tcPr>
            <w:tcW w:w="284" w:type="dxa"/>
          </w:tcPr>
          <w:p w14:paraId="2E9A76CF" w14:textId="70979CC9" w:rsidR="00986F8B" w:rsidRDefault="00986F8B" w:rsidP="00EB4666">
            <w:pPr>
              <w:pStyle w:val="BodyText"/>
              <w:cnfStyle w:val="000000000000" w:firstRow="0" w:lastRow="0" w:firstColumn="0" w:lastColumn="0" w:oddVBand="0" w:evenVBand="0" w:oddHBand="0" w:evenHBand="0" w:firstRowFirstColumn="0" w:firstRowLastColumn="0" w:lastRowFirstColumn="0" w:lastRowLastColumn="0"/>
            </w:pPr>
            <w:r>
              <w:t>4%</w:t>
            </w:r>
          </w:p>
        </w:tc>
      </w:tr>
      <w:tr w:rsidR="00986F8B" w14:paraId="325527AE"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07" w:type="dxa"/>
          </w:tcPr>
          <w:p w14:paraId="7AB25608" w14:textId="03DD1294" w:rsidR="00986F8B" w:rsidRPr="00294760" w:rsidRDefault="00986F8B" w:rsidP="00EB4666">
            <w:pPr>
              <w:pStyle w:val="BodyText"/>
              <w:rPr>
                <w:b w:val="0"/>
                <w:bCs w:val="0"/>
              </w:rPr>
            </w:pPr>
            <w:r w:rsidRPr="00294760">
              <w:rPr>
                <w:b w:val="0"/>
                <w:bCs w:val="0"/>
              </w:rPr>
              <w:t>Another reason</w:t>
            </w:r>
          </w:p>
        </w:tc>
        <w:tc>
          <w:tcPr>
            <w:tcW w:w="284" w:type="dxa"/>
          </w:tcPr>
          <w:p w14:paraId="269B63EC" w14:textId="07D6ABE4" w:rsidR="00986F8B" w:rsidRDefault="00986F8B" w:rsidP="00EB4666">
            <w:pPr>
              <w:pStyle w:val="BodyText"/>
              <w:cnfStyle w:val="000000100000" w:firstRow="0" w:lastRow="0" w:firstColumn="0" w:lastColumn="0" w:oddVBand="0" w:evenVBand="0" w:oddHBand="1" w:evenHBand="0" w:firstRowFirstColumn="0" w:firstRowLastColumn="0" w:lastRowFirstColumn="0" w:lastRowLastColumn="0"/>
            </w:pPr>
            <w:r>
              <w:t>2%</w:t>
            </w:r>
          </w:p>
        </w:tc>
      </w:tr>
    </w:tbl>
    <w:p w14:paraId="662AC519" w14:textId="77777777" w:rsidR="00C60563" w:rsidRDefault="00C60563" w:rsidP="00EB4666">
      <w:pPr>
        <w:pStyle w:val="BodyText"/>
      </w:pPr>
    </w:p>
    <w:p w14:paraId="230C915C" w14:textId="5E1EFF08" w:rsidR="00EB4666" w:rsidRDefault="003E50B3" w:rsidP="00EB4666">
      <w:pPr>
        <w:pStyle w:val="BodyText"/>
      </w:pPr>
      <w:r>
        <w:t>Interviewees</w:t>
      </w:r>
      <w:r w:rsidR="00EB4666">
        <w:t xml:space="preserve"> described </w:t>
      </w:r>
      <w:r w:rsidR="00EB4666" w:rsidRPr="0033103C">
        <w:t>attend</w:t>
      </w:r>
      <w:r w:rsidR="00EB4666">
        <w:t>ing</w:t>
      </w:r>
      <w:r w:rsidR="00EB4666" w:rsidRPr="0033103C">
        <w:t xml:space="preserve"> the training </w:t>
      </w:r>
      <w:r w:rsidR="00EB4666">
        <w:t xml:space="preserve">to build on the skills they were already </w:t>
      </w:r>
      <w:r w:rsidR="0000383B">
        <w:t xml:space="preserve">using </w:t>
      </w:r>
      <w:r w:rsidR="00EB4666">
        <w:t>to resolve conflicts</w:t>
      </w:r>
      <w:r w:rsidR="00EB4666" w:rsidRPr="0033103C">
        <w:t>.</w:t>
      </w:r>
      <w:r w:rsidR="00C61AB7">
        <w:t xml:space="preserve"> For example, one </w:t>
      </w:r>
      <w:r w:rsidR="002B4F54">
        <w:t>interviewee reported receiving training as a coach:</w:t>
      </w:r>
    </w:p>
    <w:p w14:paraId="343134D7" w14:textId="77777777" w:rsidR="00EB4666" w:rsidRDefault="00EB4666" w:rsidP="00EB4666">
      <w:pPr>
        <w:pStyle w:val="Quote"/>
      </w:pPr>
      <w:r>
        <w:t>‘</w:t>
      </w:r>
      <w:r w:rsidRPr="004D6860">
        <w:t>I</w:t>
      </w:r>
      <w:r>
        <w:t>’</w:t>
      </w:r>
      <w:r w:rsidRPr="004D6860">
        <w:t>m a trained coach and there are some overlaps with the skills between the coach and a mediator. But [before the course] I was being increasingly called on to do mediation and I would have to say to people that what I can do is I can facilitate a conversation, but I</w:t>
      </w:r>
      <w:r>
        <w:t>’</w:t>
      </w:r>
      <w:r w:rsidRPr="004D6860">
        <w:t>m not a mediator. I wanted to do the course because I felt that I wasn</w:t>
      </w:r>
      <w:r>
        <w:t>’</w:t>
      </w:r>
      <w:r w:rsidRPr="004D6860">
        <w:t>t 100% confident that what I was doing was appropriate and correct</w:t>
      </w:r>
      <w:r>
        <w:t xml:space="preserve">’. </w:t>
      </w:r>
    </w:p>
    <w:p w14:paraId="5EC4DB58" w14:textId="0CEDD04D" w:rsidR="00EB4666" w:rsidRDefault="259C137C" w:rsidP="00EB4666">
      <w:pPr>
        <w:pStyle w:val="Quoteattribution"/>
      </w:pPr>
      <w:r>
        <w:t>Delegate (Learning and Organisational Development Lead, Medway Community Health</w:t>
      </w:r>
      <w:r w:rsidR="19BA96B1">
        <w:t>c</w:t>
      </w:r>
      <w:r>
        <w:t>are, Social Enterprise, 250+ employees)</w:t>
      </w:r>
    </w:p>
    <w:p w14:paraId="05F5B297" w14:textId="6236E385" w:rsidR="008B6581" w:rsidRDefault="002B4F54" w:rsidP="008B6581">
      <w:pPr>
        <w:pStyle w:val="BodyText"/>
      </w:pPr>
      <w:r>
        <w:t>I</w:t>
      </w:r>
      <w:r w:rsidR="008B6581">
        <w:t>nterviewees</w:t>
      </w:r>
      <w:r>
        <w:t xml:space="preserve"> also</w:t>
      </w:r>
      <w:r w:rsidR="008B6581">
        <w:t xml:space="preserve"> described using similar principles to mediation in other forms of dispute resolution</w:t>
      </w:r>
      <w:r>
        <w:t xml:space="preserve">. Delegates </w:t>
      </w:r>
      <w:r w:rsidR="008B6581">
        <w:t xml:space="preserve">felt the mediation training would enable them to build on these interpersonal skills.  </w:t>
      </w:r>
    </w:p>
    <w:p w14:paraId="3BDA998E" w14:textId="5C5105D9" w:rsidR="00ED3331" w:rsidRDefault="00ED3331" w:rsidP="00ED3331">
      <w:pPr>
        <w:pStyle w:val="Quote"/>
      </w:pPr>
      <w:r>
        <w:t>‘</w:t>
      </w:r>
      <w:r w:rsidRPr="002A1965">
        <w:t xml:space="preserve">I would have done a lot of group facilitation when there was some conflict in the team and probably using very similar principles to what we use on the </w:t>
      </w:r>
      <w:r w:rsidR="00BA6996">
        <w:t>Acas</w:t>
      </w:r>
      <w:r w:rsidR="00BA6996" w:rsidRPr="002A1965">
        <w:t xml:space="preserve"> </w:t>
      </w:r>
      <w:r w:rsidRPr="002A1965">
        <w:t xml:space="preserve">Certificate in Workplace </w:t>
      </w:r>
      <w:r w:rsidR="0059728A" w:rsidRPr="002A1965">
        <w:t>Mediation</w:t>
      </w:r>
      <w:r w:rsidR="0059728A">
        <w:t>’.</w:t>
      </w:r>
    </w:p>
    <w:p w14:paraId="1501D326" w14:textId="4058C1C7" w:rsidR="00ED3331" w:rsidRPr="00910D30" w:rsidRDefault="00ED3331" w:rsidP="00ED3331">
      <w:pPr>
        <w:pStyle w:val="Quoteattribution"/>
      </w:pPr>
      <w:r>
        <w:t>Delegate (Organisational Development Lead, Public Sector, 250+ employees)</w:t>
      </w:r>
    </w:p>
    <w:bookmarkEnd w:id="14"/>
    <w:p w14:paraId="3C57E7EB" w14:textId="678E28D1" w:rsidR="005F0E23" w:rsidRDefault="00F970E1" w:rsidP="005F0E23">
      <w:pPr>
        <w:pStyle w:val="BodyText"/>
        <w:rPr>
          <w:szCs w:val="18"/>
        </w:rPr>
      </w:pPr>
      <w:r>
        <w:rPr>
          <w:szCs w:val="18"/>
        </w:rPr>
        <w:t>The second and third most</w:t>
      </w:r>
      <w:r w:rsidR="0033103C" w:rsidRPr="0033103C">
        <w:rPr>
          <w:szCs w:val="18"/>
        </w:rPr>
        <w:t xml:space="preserve"> common </w:t>
      </w:r>
      <w:r>
        <w:rPr>
          <w:szCs w:val="18"/>
        </w:rPr>
        <w:t xml:space="preserve">reasons </w:t>
      </w:r>
      <w:r w:rsidR="0033103C" w:rsidRPr="0033103C">
        <w:rPr>
          <w:szCs w:val="18"/>
        </w:rPr>
        <w:t xml:space="preserve">for </w:t>
      </w:r>
      <w:r w:rsidR="000C144A">
        <w:rPr>
          <w:szCs w:val="18"/>
        </w:rPr>
        <w:t>respondents</w:t>
      </w:r>
      <w:r w:rsidR="000C144A" w:rsidRPr="00976D9A">
        <w:rPr>
          <w:szCs w:val="18"/>
        </w:rPr>
        <w:t xml:space="preserve"> </w:t>
      </w:r>
      <w:r w:rsidR="0033103C" w:rsidRPr="0033103C">
        <w:rPr>
          <w:szCs w:val="18"/>
        </w:rPr>
        <w:t>to attend the training</w:t>
      </w:r>
      <w:r>
        <w:rPr>
          <w:szCs w:val="18"/>
        </w:rPr>
        <w:t xml:space="preserve"> were</w:t>
      </w:r>
      <w:r w:rsidR="0033103C" w:rsidRPr="0033103C">
        <w:rPr>
          <w:szCs w:val="18"/>
        </w:rPr>
        <w:t xml:space="preserve"> </w:t>
      </w:r>
      <w:r w:rsidR="00BA774A">
        <w:rPr>
          <w:szCs w:val="18"/>
        </w:rPr>
        <w:t>because of</w:t>
      </w:r>
      <w:r w:rsidR="0033103C" w:rsidRPr="0033103C">
        <w:rPr>
          <w:szCs w:val="18"/>
        </w:rPr>
        <w:t xml:space="preserve"> an organisational need for mediators (47%), or because the </w:t>
      </w:r>
      <w:r w:rsidR="0033103C">
        <w:rPr>
          <w:szCs w:val="18"/>
        </w:rPr>
        <w:t>training</w:t>
      </w:r>
      <w:r w:rsidR="0033103C" w:rsidRPr="0033103C">
        <w:rPr>
          <w:szCs w:val="18"/>
        </w:rPr>
        <w:t xml:space="preserve"> was relevant to their current job role (43%).</w:t>
      </w:r>
      <w:r w:rsidR="000C3E28">
        <w:rPr>
          <w:szCs w:val="18"/>
        </w:rPr>
        <w:t xml:space="preserve"> </w:t>
      </w:r>
      <w:r w:rsidR="005F0E23">
        <w:rPr>
          <w:szCs w:val="18"/>
        </w:rPr>
        <w:t xml:space="preserve">This was </w:t>
      </w:r>
      <w:r w:rsidR="00DE79AC">
        <w:rPr>
          <w:szCs w:val="18"/>
        </w:rPr>
        <w:t xml:space="preserve">also </w:t>
      </w:r>
      <w:r w:rsidR="003E50B3">
        <w:rPr>
          <w:szCs w:val="18"/>
        </w:rPr>
        <w:t xml:space="preserve">found </w:t>
      </w:r>
      <w:r w:rsidR="005F0E23">
        <w:rPr>
          <w:szCs w:val="18"/>
        </w:rPr>
        <w:t xml:space="preserve">in the 2014 evaluation where a need for mediation in the workplace </w:t>
      </w:r>
      <w:r w:rsidR="005F0E23">
        <w:rPr>
          <w:szCs w:val="18"/>
        </w:rPr>
        <w:lastRenderedPageBreak/>
        <w:t>(25%), and because it was relevant to their job role (16%)</w:t>
      </w:r>
      <w:r w:rsidR="005B3188">
        <w:rPr>
          <w:szCs w:val="18"/>
        </w:rPr>
        <w:t>,</w:t>
      </w:r>
      <w:r w:rsidR="005F0E23">
        <w:rPr>
          <w:szCs w:val="18"/>
        </w:rPr>
        <w:t xml:space="preserve"> were the </w:t>
      </w:r>
      <w:r w:rsidR="00DE79AC">
        <w:rPr>
          <w:szCs w:val="18"/>
        </w:rPr>
        <w:t xml:space="preserve">second and third </w:t>
      </w:r>
      <w:r w:rsidR="005F0E23">
        <w:rPr>
          <w:szCs w:val="18"/>
        </w:rPr>
        <w:t xml:space="preserve">most commonly reported reasons for undertaking training. </w:t>
      </w:r>
    </w:p>
    <w:p w14:paraId="78F70F8C" w14:textId="74A06484" w:rsidR="00104C53" w:rsidRDefault="00FF5F27" w:rsidP="0036287A">
      <w:pPr>
        <w:pStyle w:val="BodyText"/>
        <w:rPr>
          <w:szCs w:val="18"/>
        </w:rPr>
      </w:pPr>
      <w:r>
        <w:rPr>
          <w:szCs w:val="18"/>
        </w:rPr>
        <w:t xml:space="preserve">This finding could in part be explained by the fact that </w:t>
      </w:r>
      <w:r w:rsidR="00B40E29">
        <w:rPr>
          <w:szCs w:val="18"/>
        </w:rPr>
        <w:t>most</w:t>
      </w:r>
      <w:r w:rsidR="000C3E28">
        <w:rPr>
          <w:szCs w:val="18"/>
        </w:rPr>
        <w:t xml:space="preserve"> </w:t>
      </w:r>
      <w:r w:rsidR="000C144A">
        <w:rPr>
          <w:szCs w:val="18"/>
        </w:rPr>
        <w:t>respondents</w:t>
      </w:r>
      <w:r w:rsidR="005F0E23">
        <w:rPr>
          <w:szCs w:val="18"/>
        </w:rPr>
        <w:t xml:space="preserve"> in the current evaluation</w:t>
      </w:r>
      <w:r w:rsidR="000C144A" w:rsidRPr="00976D9A">
        <w:rPr>
          <w:szCs w:val="18"/>
        </w:rPr>
        <w:t xml:space="preserve"> </w:t>
      </w:r>
      <w:r w:rsidR="000C3E28">
        <w:rPr>
          <w:szCs w:val="18"/>
        </w:rPr>
        <w:t xml:space="preserve">worked </w:t>
      </w:r>
      <w:r w:rsidR="00104C53">
        <w:rPr>
          <w:szCs w:val="18"/>
        </w:rPr>
        <w:t>as</w:t>
      </w:r>
      <w:r w:rsidR="000C3E28">
        <w:rPr>
          <w:szCs w:val="18"/>
        </w:rPr>
        <w:t xml:space="preserve"> either a</w:t>
      </w:r>
      <w:r w:rsidR="002D3711">
        <w:rPr>
          <w:szCs w:val="18"/>
        </w:rPr>
        <w:t>n</w:t>
      </w:r>
      <w:r w:rsidR="000C3E28">
        <w:rPr>
          <w:szCs w:val="18"/>
        </w:rPr>
        <w:t xml:space="preserve"> HR or </w:t>
      </w:r>
      <w:r w:rsidR="00104C53" w:rsidRPr="00104C53">
        <w:rPr>
          <w:szCs w:val="18"/>
        </w:rPr>
        <w:t>personnel specialist</w:t>
      </w:r>
      <w:r w:rsidR="00104C53">
        <w:rPr>
          <w:szCs w:val="18"/>
        </w:rPr>
        <w:t xml:space="preserve"> (67%), or in a managerial role (</w:t>
      </w:r>
      <w:r w:rsidR="005B5CEA">
        <w:rPr>
          <w:szCs w:val="18"/>
        </w:rPr>
        <w:t>includes owner/manager and supervisor/line manager</w:t>
      </w:r>
      <w:r w:rsidR="00104C53">
        <w:rPr>
          <w:szCs w:val="18"/>
        </w:rPr>
        <w:t>)</w:t>
      </w:r>
      <w:r w:rsidR="00206A2C">
        <w:rPr>
          <w:szCs w:val="18"/>
        </w:rPr>
        <w:t>,</w:t>
      </w:r>
      <w:r w:rsidR="00104C53">
        <w:rPr>
          <w:szCs w:val="18"/>
        </w:rPr>
        <w:t xml:space="preserve"> both of which are commonly involved in managing relationships within the workplace.</w:t>
      </w:r>
      <w:r w:rsidR="0033103C">
        <w:rPr>
          <w:szCs w:val="18"/>
        </w:rPr>
        <w:t xml:space="preserve"> </w:t>
      </w:r>
    </w:p>
    <w:p w14:paraId="673E14E7" w14:textId="3F655931" w:rsidR="00C179DB" w:rsidRDefault="00C179DB" w:rsidP="00C179DB">
      <w:pPr>
        <w:pStyle w:val="Quote"/>
      </w:pPr>
      <w:r w:rsidRPr="00FB626F">
        <w:t>‘I think being a</w:t>
      </w:r>
      <w:r w:rsidR="003C630C">
        <w:t>n</w:t>
      </w:r>
      <w:r w:rsidRPr="00FB626F">
        <w:t xml:space="preserve"> HR professional you do automatically use elements of it [mediation] to try and resolve disputes, not necessarily in a structured or exact way, but I do think some of the learning that I received I could transfer to what I was doing beforehand [before the training] especially in relation to speaking to people separately, trying to find out what the problem is</w:t>
      </w:r>
      <w:r w:rsidR="00410164">
        <w:t>.</w:t>
      </w:r>
      <w:r w:rsidRPr="00FB626F">
        <w:t>’</w:t>
      </w:r>
      <w:r>
        <w:t xml:space="preserve"> </w:t>
      </w:r>
    </w:p>
    <w:p w14:paraId="685E338D" w14:textId="23124E61" w:rsidR="00C179DB" w:rsidRPr="004764E8" w:rsidRDefault="00C179DB" w:rsidP="00C179DB">
      <w:pPr>
        <w:pStyle w:val="Quoteattribution"/>
      </w:pPr>
      <w:r>
        <w:t xml:space="preserve">Senior </w:t>
      </w:r>
      <w:r w:rsidR="00282884">
        <w:t>leader</w:t>
      </w:r>
      <w:r>
        <w:t xml:space="preserve"> (HR and Organisational Development Manager, Social Enterprise, 150 employees</w:t>
      </w:r>
      <w:r w:rsidR="00B922BA">
        <w:t>; Note: also attended CIWM training</w:t>
      </w:r>
      <w:r>
        <w:t>)</w:t>
      </w:r>
    </w:p>
    <w:p w14:paraId="756AE077" w14:textId="61185A6A" w:rsidR="009A40C1" w:rsidRDefault="003E50B3" w:rsidP="0036287A">
      <w:pPr>
        <w:pStyle w:val="BodyText"/>
        <w:rPr>
          <w:szCs w:val="18"/>
        </w:rPr>
      </w:pPr>
      <w:r>
        <w:rPr>
          <w:szCs w:val="18"/>
        </w:rPr>
        <w:t>In</w:t>
      </w:r>
      <w:r w:rsidR="0033103C" w:rsidRPr="0033103C">
        <w:rPr>
          <w:szCs w:val="18"/>
        </w:rPr>
        <w:t xml:space="preserve"> the case stud</w:t>
      </w:r>
      <w:r>
        <w:rPr>
          <w:szCs w:val="18"/>
        </w:rPr>
        <w:t xml:space="preserve">y organisations, </w:t>
      </w:r>
      <w:r w:rsidR="00104C53">
        <w:rPr>
          <w:szCs w:val="18"/>
        </w:rPr>
        <w:t xml:space="preserve">the </w:t>
      </w:r>
      <w:r w:rsidR="0033103C" w:rsidRPr="0033103C">
        <w:rPr>
          <w:szCs w:val="18"/>
        </w:rPr>
        <w:t xml:space="preserve">mediation </w:t>
      </w:r>
      <w:r w:rsidR="00104C53">
        <w:rPr>
          <w:szCs w:val="18"/>
        </w:rPr>
        <w:t xml:space="preserve">and dispute resolution </w:t>
      </w:r>
      <w:r w:rsidR="0033103C" w:rsidRPr="0033103C">
        <w:rPr>
          <w:szCs w:val="18"/>
        </w:rPr>
        <w:t xml:space="preserve">processes </w:t>
      </w:r>
      <w:r w:rsidR="00CB380F">
        <w:rPr>
          <w:szCs w:val="18"/>
        </w:rPr>
        <w:t xml:space="preserve">used </w:t>
      </w:r>
      <w:r w:rsidR="0033103C" w:rsidRPr="0033103C">
        <w:rPr>
          <w:szCs w:val="18"/>
        </w:rPr>
        <w:t xml:space="preserve">prior to </w:t>
      </w:r>
      <w:r w:rsidR="00104C53">
        <w:rPr>
          <w:szCs w:val="18"/>
        </w:rPr>
        <w:t xml:space="preserve">the </w:t>
      </w:r>
      <w:r w:rsidR="0033103C" w:rsidRPr="0033103C">
        <w:rPr>
          <w:szCs w:val="18"/>
        </w:rPr>
        <w:t xml:space="preserve">training were </w:t>
      </w:r>
      <w:r w:rsidR="00DA56BC">
        <w:rPr>
          <w:szCs w:val="18"/>
        </w:rPr>
        <w:t>not perceived as efficient or effective, and organisations were not confident in the approaches being taken.</w:t>
      </w:r>
      <w:r w:rsidR="00F7145B">
        <w:rPr>
          <w:szCs w:val="18"/>
        </w:rPr>
        <w:t xml:space="preserve"> </w:t>
      </w:r>
      <w:r w:rsidR="002F75D6">
        <w:rPr>
          <w:szCs w:val="18"/>
        </w:rPr>
        <w:t xml:space="preserve">For example, one senior leader interviewed described how </w:t>
      </w:r>
      <w:r w:rsidR="00F7145B">
        <w:rPr>
          <w:szCs w:val="18"/>
        </w:rPr>
        <w:t>the</w:t>
      </w:r>
      <w:r w:rsidR="002F75D6">
        <w:rPr>
          <w:szCs w:val="18"/>
        </w:rPr>
        <w:t xml:space="preserve"> use of external investigators was </w:t>
      </w:r>
      <w:r w:rsidR="00F7145B">
        <w:rPr>
          <w:szCs w:val="18"/>
        </w:rPr>
        <w:t>inefficient and impacted on teams:</w:t>
      </w:r>
    </w:p>
    <w:p w14:paraId="00ABD26F" w14:textId="228349F5" w:rsidR="00DA56BC" w:rsidRDefault="00DA56BC" w:rsidP="00DA56BC">
      <w:pPr>
        <w:pStyle w:val="Quote"/>
      </w:pPr>
      <w:r>
        <w:t>‘</w:t>
      </w:r>
      <w:r w:rsidRPr="00EE5170">
        <w:t>I wanted to reduce the formal escalations into grievances because it takes forever to get an investigator to come in. Then they have to do everything formally and then all the team take sides. It</w:t>
      </w:r>
      <w:r w:rsidR="005633F6">
        <w:t>’</w:t>
      </w:r>
      <w:r w:rsidRPr="00EE5170">
        <w:t>s so disruptive to a team. With mediation, we</w:t>
      </w:r>
      <w:r w:rsidR="005633F6">
        <w:t>’</w:t>
      </w:r>
      <w:r w:rsidRPr="00EE5170">
        <w:t>re actually bringing two people into the room and having a conversation about what they need to do</w:t>
      </w:r>
      <w:r w:rsidR="007A2221">
        <w:t xml:space="preserve"> to</w:t>
      </w:r>
      <w:r w:rsidRPr="00EE5170">
        <w:t xml:space="preserve"> get on. How do we work together? What rules are we going put in place? </w:t>
      </w:r>
      <w:r w:rsidR="002B1727" w:rsidRPr="00EE5170">
        <w:t>So,</w:t>
      </w:r>
      <w:r w:rsidRPr="00EE5170">
        <w:t xml:space="preserve"> we</w:t>
      </w:r>
      <w:r w:rsidR="005633F6">
        <w:t>’</w:t>
      </w:r>
      <w:r w:rsidRPr="00EE5170">
        <w:t xml:space="preserve">re trying to reduce time, reduce effort and try to resolve things before they </w:t>
      </w:r>
      <w:r w:rsidR="0059728A" w:rsidRPr="00BA66EC">
        <w:t>escalate</w:t>
      </w:r>
      <w:r w:rsidR="0059728A">
        <w:t>’.</w:t>
      </w:r>
    </w:p>
    <w:p w14:paraId="5AB4AF75" w14:textId="06A724DC" w:rsidR="00DA56BC" w:rsidRDefault="091BE8A0" w:rsidP="00DA56BC">
      <w:pPr>
        <w:pStyle w:val="Quoteattribution"/>
      </w:pPr>
      <w:r>
        <w:t>Senior leader (HR Director, Medway Community Healt</w:t>
      </w:r>
      <w:r w:rsidR="50DADDF6">
        <w:t>hc</w:t>
      </w:r>
      <w:r>
        <w:t>are, Social Enterprise, 250+ employees)</w:t>
      </w:r>
    </w:p>
    <w:p w14:paraId="3B8556A5" w14:textId="5424B68B" w:rsidR="00872149" w:rsidRDefault="00872149" w:rsidP="0036287A">
      <w:pPr>
        <w:pStyle w:val="BodyText"/>
        <w:rPr>
          <w:szCs w:val="18"/>
        </w:rPr>
      </w:pPr>
      <w:r>
        <w:rPr>
          <w:szCs w:val="18"/>
        </w:rPr>
        <w:t xml:space="preserve">Organisations had various methods to resolve </w:t>
      </w:r>
      <w:r w:rsidR="0011107E">
        <w:rPr>
          <w:szCs w:val="18"/>
        </w:rPr>
        <w:t>disputes,</w:t>
      </w:r>
      <w:r>
        <w:rPr>
          <w:szCs w:val="18"/>
        </w:rPr>
        <w:t xml:space="preserve"> but</w:t>
      </w:r>
      <w:r w:rsidR="00CA3129">
        <w:rPr>
          <w:szCs w:val="18"/>
        </w:rPr>
        <w:t xml:space="preserve"> most</w:t>
      </w:r>
      <w:r>
        <w:rPr>
          <w:szCs w:val="18"/>
        </w:rPr>
        <w:t xml:space="preserve"> interviewees did not think an effective approach or structure was being used. </w:t>
      </w:r>
      <w:r w:rsidR="002303B1">
        <w:rPr>
          <w:szCs w:val="18"/>
        </w:rPr>
        <w:t>Some</w:t>
      </w:r>
      <w:r w:rsidR="0033103C" w:rsidRPr="0033103C">
        <w:rPr>
          <w:szCs w:val="18"/>
        </w:rPr>
        <w:t xml:space="preserve"> organisations </w:t>
      </w:r>
      <w:r w:rsidR="00D83465">
        <w:rPr>
          <w:szCs w:val="18"/>
        </w:rPr>
        <w:t>reported using</w:t>
      </w:r>
      <w:r w:rsidR="00D83465" w:rsidRPr="0033103C">
        <w:rPr>
          <w:szCs w:val="18"/>
        </w:rPr>
        <w:t xml:space="preserve"> </w:t>
      </w:r>
      <w:r w:rsidR="0033103C" w:rsidRPr="0033103C">
        <w:rPr>
          <w:szCs w:val="18"/>
        </w:rPr>
        <w:t xml:space="preserve">informal facilitated discussions to resolve </w:t>
      </w:r>
      <w:r w:rsidR="000C144A" w:rsidRPr="0033103C">
        <w:rPr>
          <w:szCs w:val="18"/>
        </w:rPr>
        <w:t>dispute</w:t>
      </w:r>
      <w:r w:rsidR="00D83465">
        <w:rPr>
          <w:szCs w:val="18"/>
        </w:rPr>
        <w:t>s</w:t>
      </w:r>
      <w:r w:rsidR="001F3DE9">
        <w:rPr>
          <w:szCs w:val="18"/>
        </w:rPr>
        <w:t xml:space="preserve"> where the two parties engage in a conversation about an issue with a </w:t>
      </w:r>
      <w:r w:rsidR="0011107E">
        <w:rPr>
          <w:szCs w:val="18"/>
        </w:rPr>
        <w:t>third-party</w:t>
      </w:r>
      <w:r w:rsidR="001F3DE9">
        <w:rPr>
          <w:szCs w:val="18"/>
        </w:rPr>
        <w:t xml:space="preserve"> present</w:t>
      </w:r>
      <w:r w:rsidR="00D83465" w:rsidRPr="00485082">
        <w:rPr>
          <w:szCs w:val="18"/>
        </w:rPr>
        <w:t xml:space="preserve">. </w:t>
      </w:r>
      <w:r w:rsidR="00D436F2">
        <w:rPr>
          <w:szCs w:val="18"/>
        </w:rPr>
        <w:t>Others reported that</w:t>
      </w:r>
      <w:r w:rsidR="009A40C1">
        <w:rPr>
          <w:szCs w:val="18"/>
        </w:rPr>
        <w:t xml:space="preserve"> people </w:t>
      </w:r>
      <w:r w:rsidR="00D436F2">
        <w:rPr>
          <w:szCs w:val="18"/>
        </w:rPr>
        <w:t xml:space="preserve">who were not trained were </w:t>
      </w:r>
      <w:r w:rsidR="009A40C1">
        <w:rPr>
          <w:szCs w:val="18"/>
        </w:rPr>
        <w:t>carrying out mediations</w:t>
      </w:r>
      <w:r>
        <w:rPr>
          <w:szCs w:val="18"/>
        </w:rPr>
        <w:t>.</w:t>
      </w:r>
    </w:p>
    <w:p w14:paraId="6CFE2B0F" w14:textId="0BC4A8BE" w:rsidR="004D46EB" w:rsidRDefault="00872149" w:rsidP="0036287A">
      <w:pPr>
        <w:pStyle w:val="BodyText"/>
        <w:rPr>
          <w:szCs w:val="18"/>
        </w:rPr>
      </w:pPr>
      <w:r>
        <w:rPr>
          <w:szCs w:val="18"/>
        </w:rPr>
        <w:t>Case study interviewees reported that they</w:t>
      </w:r>
      <w:r w:rsidR="009A40C1">
        <w:rPr>
          <w:szCs w:val="18"/>
        </w:rPr>
        <w:t xml:space="preserve"> </w:t>
      </w:r>
      <w:r w:rsidR="002303B1">
        <w:rPr>
          <w:szCs w:val="18"/>
        </w:rPr>
        <w:t>believed mediation would be more effective</w:t>
      </w:r>
      <w:r w:rsidR="00104C53">
        <w:rPr>
          <w:szCs w:val="18"/>
        </w:rPr>
        <w:t xml:space="preserve"> and less resource intensive</w:t>
      </w:r>
      <w:r w:rsidR="009A40C1">
        <w:rPr>
          <w:szCs w:val="18"/>
        </w:rPr>
        <w:t xml:space="preserve"> than their existing approach because there was a clear framework to </w:t>
      </w:r>
      <w:r w:rsidR="0059728A">
        <w:rPr>
          <w:szCs w:val="18"/>
        </w:rPr>
        <w:t>follow,</w:t>
      </w:r>
      <w:r w:rsidR="009A40C1">
        <w:rPr>
          <w:szCs w:val="18"/>
        </w:rPr>
        <w:t xml:space="preserve"> and mediators would be properly trained </w:t>
      </w:r>
      <w:r w:rsidR="000D5701">
        <w:rPr>
          <w:szCs w:val="18"/>
        </w:rPr>
        <w:t>with</w:t>
      </w:r>
      <w:r w:rsidR="009A40C1">
        <w:rPr>
          <w:szCs w:val="18"/>
        </w:rPr>
        <w:t xml:space="preserve"> the necessary skills to carry out </w:t>
      </w:r>
      <w:r w:rsidR="000D5701">
        <w:rPr>
          <w:szCs w:val="18"/>
        </w:rPr>
        <w:t xml:space="preserve">a </w:t>
      </w:r>
      <w:r w:rsidR="009A40C1">
        <w:rPr>
          <w:szCs w:val="18"/>
        </w:rPr>
        <w:t>mediation</w:t>
      </w:r>
      <w:r w:rsidR="00104C53">
        <w:rPr>
          <w:szCs w:val="18"/>
        </w:rPr>
        <w:t>.</w:t>
      </w:r>
      <w:r w:rsidR="0033103C" w:rsidRPr="0033103C">
        <w:rPr>
          <w:szCs w:val="18"/>
        </w:rPr>
        <w:t xml:space="preserve"> </w:t>
      </w:r>
      <w:r w:rsidR="001E3BDF">
        <w:rPr>
          <w:szCs w:val="18"/>
        </w:rPr>
        <w:t xml:space="preserve">One delegate also emphasised the need to </w:t>
      </w:r>
      <w:r w:rsidR="00EC0C38">
        <w:rPr>
          <w:szCs w:val="18"/>
        </w:rPr>
        <w:t>intervene with an effective approach earlier on when a dispute arises:</w:t>
      </w:r>
    </w:p>
    <w:p w14:paraId="112B0E1E" w14:textId="312F738D" w:rsidR="00DA56BC" w:rsidRDefault="00DA56BC" w:rsidP="00DA56BC">
      <w:pPr>
        <w:pStyle w:val="Quote"/>
      </w:pPr>
      <w:r>
        <w:t>‘</w:t>
      </w:r>
      <w:r w:rsidRPr="000F56A4">
        <w:t>My facilitated conversations would be two or three individual meetings with this person, two or three individual meetings with th</w:t>
      </w:r>
      <w:r>
        <w:t>e other</w:t>
      </w:r>
      <w:r w:rsidRPr="000F56A4">
        <w:t xml:space="preserve"> person, then bring them together and then we</w:t>
      </w:r>
      <w:r w:rsidR="005633F6">
        <w:t>’</w:t>
      </w:r>
      <w:r w:rsidRPr="000F56A4">
        <w:t>d have another couple of meetings</w:t>
      </w:r>
      <w:r>
        <w:t>. It was hours and hours of time…</w:t>
      </w:r>
      <w:r w:rsidRPr="00565DC6">
        <w:t>What</w:t>
      </w:r>
      <w:r w:rsidR="005633F6">
        <w:t>’</w:t>
      </w:r>
      <w:r w:rsidRPr="00565DC6">
        <w:t>s at the root is that people haven</w:t>
      </w:r>
      <w:r w:rsidR="005633F6">
        <w:t>’</w:t>
      </w:r>
      <w:r w:rsidRPr="00565DC6">
        <w:t xml:space="preserve">t dealt with things when they are much smaller. </w:t>
      </w:r>
      <w:r w:rsidR="002B1727" w:rsidRPr="00565DC6">
        <w:t>So,</w:t>
      </w:r>
      <w:r w:rsidRPr="00565DC6">
        <w:t xml:space="preserve"> they</w:t>
      </w:r>
      <w:r w:rsidR="005633F6">
        <w:t>’</w:t>
      </w:r>
      <w:r w:rsidRPr="00565DC6">
        <w:t>ve been allowed to fester and grow. And so therefore, sometimes we ended up in a mediation situation just because all the initial previous steps that should have been taken weren</w:t>
      </w:r>
      <w:r w:rsidR="005633F6">
        <w:t>’</w:t>
      </w:r>
      <w:r w:rsidRPr="00565DC6">
        <w:t>t taken.</w:t>
      </w:r>
      <w:r>
        <w:t>’</w:t>
      </w:r>
    </w:p>
    <w:p w14:paraId="3BC943BB" w14:textId="3301F9D7" w:rsidR="00DA56BC" w:rsidRDefault="259C137C" w:rsidP="00DA56BC">
      <w:pPr>
        <w:pStyle w:val="Quoteattribution"/>
      </w:pPr>
      <w:r>
        <w:t>Delegate (Learning and Organisational Development Lead, Medway Community Health</w:t>
      </w:r>
      <w:r w:rsidR="30B57F19">
        <w:t>c</w:t>
      </w:r>
      <w:r>
        <w:t>are, Social Enterprise, 250+ employees)</w:t>
      </w:r>
    </w:p>
    <w:p w14:paraId="01BA3609" w14:textId="42522608" w:rsidR="00B52772" w:rsidRDefault="3D00A996" w:rsidP="0036287A">
      <w:pPr>
        <w:pStyle w:val="BodyText"/>
      </w:pPr>
      <w:r>
        <w:lastRenderedPageBreak/>
        <w:t>Interviewees emphasised the need for</w:t>
      </w:r>
      <w:r w:rsidR="4544BFE3">
        <w:t xml:space="preserve"> employees to receive</w:t>
      </w:r>
      <w:r>
        <w:t xml:space="preserve"> training to equip them to undertake mediations</w:t>
      </w:r>
      <w:r w:rsidR="4794D0B2">
        <w:t>,</w:t>
      </w:r>
      <w:r>
        <w:t xml:space="preserve"> </w:t>
      </w:r>
      <w:r w:rsidR="76F23AED">
        <w:t xml:space="preserve">even </w:t>
      </w:r>
      <w:r w:rsidR="058B6736">
        <w:t xml:space="preserve">in </w:t>
      </w:r>
      <w:r w:rsidR="76F23AED">
        <w:t>organisations where trained mediators were already present</w:t>
      </w:r>
      <w:r>
        <w:t>.</w:t>
      </w:r>
      <w:r w:rsidR="253E6403">
        <w:t xml:space="preserve"> </w:t>
      </w:r>
      <w:r w:rsidR="771DFC5B">
        <w:t xml:space="preserve">For example, </w:t>
      </w:r>
      <w:r w:rsidR="75430AB5">
        <w:t xml:space="preserve">one </w:t>
      </w:r>
      <w:r w:rsidR="36447B96">
        <w:t>organisation</w:t>
      </w:r>
      <w:r w:rsidR="75430AB5">
        <w:t xml:space="preserve"> had an unmet demand for mediators even though it </w:t>
      </w:r>
      <w:r w:rsidR="36447B96">
        <w:t xml:space="preserve">had trained mediators within the organisation because they lacked confidence to carry out mediations. </w:t>
      </w:r>
      <w:r w:rsidR="7DE1B1D6">
        <w:t>The delegate</w:t>
      </w:r>
      <w:r w:rsidR="253E6403">
        <w:t xml:space="preserve"> described that the organisation </w:t>
      </w:r>
      <w:r w:rsidR="223477EB">
        <w:t xml:space="preserve">was large (250+ employees) and although they had </w:t>
      </w:r>
      <w:r w:rsidR="76F23AED">
        <w:t>almost 40</w:t>
      </w:r>
      <w:r w:rsidR="253E6403">
        <w:t xml:space="preserve"> trained mediators, it was difficult to get them to </w:t>
      </w:r>
      <w:r w:rsidR="15309610">
        <w:t>carry</w:t>
      </w:r>
      <w:r w:rsidR="253E6403">
        <w:t xml:space="preserve"> out mediations </w:t>
      </w:r>
      <w:r w:rsidR="271D5B3B">
        <w:t>potentially because they had not carried out</w:t>
      </w:r>
      <w:r w:rsidR="768ECAA5">
        <w:t xml:space="preserve"> any</w:t>
      </w:r>
      <w:r w:rsidR="271D5B3B">
        <w:t xml:space="preserve"> mediations in a</w:t>
      </w:r>
      <w:r w:rsidR="768ECAA5">
        <w:t xml:space="preserve"> while</w:t>
      </w:r>
      <w:r w:rsidR="76F23AED">
        <w:t xml:space="preserve">. The delegate was motivated to attend the training to meet the organisation need for an </w:t>
      </w:r>
      <w:r w:rsidR="253E6403">
        <w:t>additional mediator</w:t>
      </w:r>
      <w:r w:rsidR="76F23AED">
        <w:t>, but also with the hope that they would be able to support</w:t>
      </w:r>
      <w:r w:rsidR="5B833E21">
        <w:t xml:space="preserve"> and motivate</w:t>
      </w:r>
      <w:r w:rsidR="76F23AED">
        <w:t xml:space="preserve"> other mediators to </w:t>
      </w:r>
      <w:r w:rsidR="5EA5626E">
        <w:t>undertake mediations</w:t>
      </w:r>
      <w:r w:rsidR="253E6403">
        <w:t>.</w:t>
      </w:r>
      <w:r w:rsidR="6071079F">
        <w:t xml:space="preserve"> </w:t>
      </w:r>
    </w:p>
    <w:p w14:paraId="58A4D3DB" w14:textId="7E30EE24" w:rsidR="0036287A" w:rsidRDefault="0060164F" w:rsidP="0036287A">
      <w:pPr>
        <w:pStyle w:val="BodyText"/>
        <w:rPr>
          <w:szCs w:val="18"/>
        </w:rPr>
      </w:pPr>
      <w:r>
        <w:rPr>
          <w:szCs w:val="18"/>
        </w:rPr>
        <w:t xml:space="preserve">Conversely, a delegate from another organisation </w:t>
      </w:r>
      <w:r w:rsidRPr="0060164F">
        <w:rPr>
          <w:szCs w:val="18"/>
        </w:rPr>
        <w:t xml:space="preserve">explained that because the organisation </w:t>
      </w:r>
      <w:r>
        <w:rPr>
          <w:szCs w:val="18"/>
        </w:rPr>
        <w:t>was</w:t>
      </w:r>
      <w:r w:rsidRPr="0060164F">
        <w:rPr>
          <w:szCs w:val="18"/>
        </w:rPr>
        <w:t xml:space="preserve"> small, people work</w:t>
      </w:r>
      <w:r w:rsidR="006A77C6">
        <w:rPr>
          <w:szCs w:val="18"/>
        </w:rPr>
        <w:t>ed</w:t>
      </w:r>
      <w:r w:rsidRPr="0060164F">
        <w:rPr>
          <w:szCs w:val="18"/>
        </w:rPr>
        <w:t xml:space="preserve"> closely with </w:t>
      </w:r>
      <w:r w:rsidR="000C144A" w:rsidRPr="0060164F">
        <w:rPr>
          <w:szCs w:val="18"/>
        </w:rPr>
        <w:t>one another,</w:t>
      </w:r>
      <w:r w:rsidRPr="0060164F">
        <w:rPr>
          <w:szCs w:val="18"/>
        </w:rPr>
        <w:t xml:space="preserve"> and relationship issues </w:t>
      </w:r>
      <w:r w:rsidR="00816BDC">
        <w:rPr>
          <w:szCs w:val="18"/>
        </w:rPr>
        <w:t xml:space="preserve">were </w:t>
      </w:r>
      <w:r>
        <w:rPr>
          <w:szCs w:val="18"/>
        </w:rPr>
        <w:t>fairly common</w:t>
      </w:r>
      <w:r w:rsidR="00B52772">
        <w:rPr>
          <w:szCs w:val="18"/>
        </w:rPr>
        <w:t xml:space="preserve">. It was important </w:t>
      </w:r>
      <w:r w:rsidR="00816BDC">
        <w:rPr>
          <w:szCs w:val="18"/>
        </w:rPr>
        <w:t xml:space="preserve">for their organisation to </w:t>
      </w:r>
      <w:r w:rsidR="00B52772">
        <w:rPr>
          <w:szCs w:val="18"/>
        </w:rPr>
        <w:t>increase</w:t>
      </w:r>
      <w:r w:rsidR="00816BDC">
        <w:rPr>
          <w:szCs w:val="18"/>
        </w:rPr>
        <w:t xml:space="preserve"> its</w:t>
      </w:r>
      <w:r w:rsidR="00B52772">
        <w:rPr>
          <w:szCs w:val="18"/>
        </w:rPr>
        <w:t xml:space="preserve"> mediator capacity t</w:t>
      </w:r>
      <w:r w:rsidRPr="0060164F">
        <w:rPr>
          <w:szCs w:val="18"/>
        </w:rPr>
        <w:t xml:space="preserve">o have a pool of people who </w:t>
      </w:r>
      <w:r w:rsidR="00B52772">
        <w:rPr>
          <w:szCs w:val="18"/>
        </w:rPr>
        <w:t>could</w:t>
      </w:r>
      <w:r w:rsidRPr="0060164F">
        <w:rPr>
          <w:szCs w:val="18"/>
        </w:rPr>
        <w:t xml:space="preserve"> offer mediation.</w:t>
      </w:r>
      <w:r w:rsidR="0051464F">
        <w:rPr>
          <w:szCs w:val="18"/>
        </w:rPr>
        <w:t xml:space="preserve"> This was corroborated by a delegate interviewed from another small organisation, that they had noticed as the workforce had grown there were </w:t>
      </w:r>
      <w:r w:rsidR="0051464F">
        <w:rPr>
          <w:rFonts w:cs="Arial"/>
          <w:i/>
          <w:iCs/>
          <w:szCs w:val="20"/>
        </w:rPr>
        <w:t xml:space="preserve">‘different opinions, different beliefs, different temperaments’ </w:t>
      </w:r>
      <w:r w:rsidR="0051464F">
        <w:rPr>
          <w:rFonts w:cs="Arial"/>
          <w:szCs w:val="20"/>
        </w:rPr>
        <w:t xml:space="preserve">which had led to more conflicts that would benefit from mediation. </w:t>
      </w:r>
    </w:p>
    <w:p w14:paraId="2EE51266" w14:textId="10DA385B" w:rsidR="00ED3331" w:rsidRDefault="00ED3331" w:rsidP="00ED3331">
      <w:pPr>
        <w:pStyle w:val="Quote"/>
      </w:pPr>
      <w:r>
        <w:t>‘</w:t>
      </w:r>
      <w:r w:rsidRPr="00D26093">
        <w:t xml:space="preserve">The motivation is to successfully resolve conflicts speedily with successful outcomes…because we are only a small team it was for staff to have that access to a trained </w:t>
      </w:r>
      <w:r w:rsidR="0059728A" w:rsidRPr="00D26093">
        <w:t>mediator,</w:t>
      </w:r>
      <w:r w:rsidRPr="00D26093">
        <w:t xml:space="preserve"> so we needed the other two as </w:t>
      </w:r>
      <w:r w:rsidR="0059728A" w:rsidRPr="00D26093">
        <w:t>well’.</w:t>
      </w:r>
      <w:r>
        <w:t xml:space="preserve"> </w:t>
      </w:r>
    </w:p>
    <w:p w14:paraId="68A73FF6" w14:textId="24AB95AF" w:rsidR="00ED3331" w:rsidRDefault="6724F3E4" w:rsidP="00ED3331">
      <w:pPr>
        <w:pStyle w:val="Quoteattribution"/>
      </w:pPr>
      <w:r>
        <w:t>Senior leader (HR and Organisational Development Manager, Peaks and Plains Housing Trust, Social Enterprise, 150 employees)</w:t>
      </w:r>
    </w:p>
    <w:p w14:paraId="46BCE040" w14:textId="5D886443" w:rsidR="002303B1" w:rsidRDefault="000C144A" w:rsidP="002303B1">
      <w:pPr>
        <w:pStyle w:val="BodyText"/>
      </w:pPr>
      <w:r>
        <w:t xml:space="preserve">Respondents </w:t>
      </w:r>
      <w:r w:rsidR="002303B1">
        <w:t>were more likely to report that they attended the training because it was something they were interested in if they completed the workplace course</w:t>
      </w:r>
      <w:r w:rsidR="00CA3129">
        <w:t xml:space="preserve"> (</w:t>
      </w:r>
      <w:r w:rsidR="00A83AAA">
        <w:t>where Acas deliver the training to a group within an organisation</w:t>
      </w:r>
      <w:r w:rsidR="00CA3129">
        <w:t xml:space="preserve">; </w:t>
      </w:r>
      <w:r w:rsidR="002303B1">
        <w:t>44%)</w:t>
      </w:r>
      <w:r w:rsidR="00CA3129">
        <w:t xml:space="preserve">. Whereas 25% of </w:t>
      </w:r>
      <w:r w:rsidR="002303B1">
        <w:t xml:space="preserve">those who took part in an open access course </w:t>
      </w:r>
      <w:r w:rsidR="00CA3129">
        <w:t>(where individuals sign up independently of their organisation) did so because it was something they were interested in</w:t>
      </w:r>
      <w:r w:rsidR="002303B1">
        <w:t>. This suggests that the workplace course may attract a wider range of employees and be more accessible for them</w:t>
      </w:r>
      <w:r w:rsidR="009A05F5">
        <w:t xml:space="preserve"> because they attend </w:t>
      </w:r>
      <w:r w:rsidR="009F3331">
        <w:t xml:space="preserve">out of interest rather than it being </w:t>
      </w:r>
      <w:r w:rsidR="0018547A">
        <w:t xml:space="preserve">a part of their role or because they are </w:t>
      </w:r>
      <w:r w:rsidR="00425698">
        <w:t>required</w:t>
      </w:r>
      <w:r w:rsidR="0018547A">
        <w:t xml:space="preserve"> to be trained as a mediator because of </w:t>
      </w:r>
      <w:r w:rsidR="00425698">
        <w:t>an organisational need</w:t>
      </w:r>
      <w:r w:rsidR="002303B1">
        <w:t>. Indeed, 22% of those who attended a workplace training were not a manager or HR or personnel specialist, whereas only 9% of those on the open access course were in another role.</w:t>
      </w:r>
    </w:p>
    <w:p w14:paraId="1CAD6E12" w14:textId="24F85906" w:rsidR="00816BDC" w:rsidRDefault="00816BDC" w:rsidP="00816BDC">
      <w:pPr>
        <w:pStyle w:val="Heading3"/>
      </w:pPr>
      <w:r>
        <w:t>Choosing the Acas training</w:t>
      </w:r>
    </w:p>
    <w:p w14:paraId="0CA06999" w14:textId="5DFB7A38" w:rsidR="0060164F" w:rsidRDefault="004B59C1" w:rsidP="0036287A">
      <w:pPr>
        <w:pStyle w:val="BodyText"/>
      </w:pPr>
      <w:r>
        <w:t>Delegates interview</w:t>
      </w:r>
      <w:r w:rsidR="003E50B3">
        <w:t>ed</w:t>
      </w:r>
      <w:r>
        <w:t xml:space="preserve"> reported that </w:t>
      </w:r>
      <w:r w:rsidR="00BC5919">
        <w:t xml:space="preserve">the </w:t>
      </w:r>
      <w:r w:rsidR="0027507A">
        <w:t xml:space="preserve">Acas </w:t>
      </w:r>
      <w:r w:rsidR="00BC5919">
        <w:t xml:space="preserve">course </w:t>
      </w:r>
      <w:r w:rsidR="0027507A">
        <w:t xml:space="preserve">was specifically chosen because of </w:t>
      </w:r>
      <w:r w:rsidR="00AA735E">
        <w:t xml:space="preserve">its </w:t>
      </w:r>
      <w:r w:rsidR="0027507A">
        <w:t>reputation</w:t>
      </w:r>
      <w:r w:rsidR="003F45D6">
        <w:t>:</w:t>
      </w:r>
      <w:r w:rsidR="0027507A">
        <w:t xml:space="preserve"> </w:t>
      </w:r>
      <w:r w:rsidR="0027507A">
        <w:rPr>
          <w:szCs w:val="18"/>
        </w:rPr>
        <w:t>most delegates said it was important that the course provided accreditation (87%</w:t>
      </w:r>
      <w:r w:rsidR="009D08B8">
        <w:rPr>
          <w:szCs w:val="18"/>
        </w:rPr>
        <w:t>; higher than in the 2014 evaluation</w:t>
      </w:r>
      <w:r w:rsidR="00816BDC">
        <w:rPr>
          <w:szCs w:val="18"/>
        </w:rPr>
        <w:t>:</w:t>
      </w:r>
      <w:r w:rsidR="009D08B8">
        <w:rPr>
          <w:szCs w:val="18"/>
        </w:rPr>
        <w:t xml:space="preserve"> 80%</w:t>
      </w:r>
      <w:r w:rsidR="0027507A">
        <w:rPr>
          <w:szCs w:val="18"/>
        </w:rPr>
        <w:t>).</w:t>
      </w:r>
      <w:r w:rsidR="0027507A" w:rsidRPr="0027507A">
        <w:t xml:space="preserve"> </w:t>
      </w:r>
      <w:r w:rsidR="0060164F">
        <w:t>It was clear from the interviews with delegate</w:t>
      </w:r>
      <w:r w:rsidR="000C144A">
        <w:t>s</w:t>
      </w:r>
      <w:r w:rsidR="0060164F">
        <w:t xml:space="preserve"> that Acas had a good reputation for delivering high quality training, and one organisation explained that they believed having mediators</w:t>
      </w:r>
      <w:r w:rsidR="0060164F" w:rsidRPr="00FB531C">
        <w:t xml:space="preserve"> </w:t>
      </w:r>
      <w:r w:rsidR="0060164F">
        <w:t xml:space="preserve">trained by Acas </w:t>
      </w:r>
      <w:r w:rsidR="0060164F" w:rsidRPr="00FB531C">
        <w:t>would be</w:t>
      </w:r>
      <w:r w:rsidR="0060164F">
        <w:t xml:space="preserve"> sufficient</w:t>
      </w:r>
      <w:r w:rsidR="0060164F" w:rsidRPr="00FB531C">
        <w:t xml:space="preserve"> </w:t>
      </w:r>
      <w:r w:rsidR="0060164F">
        <w:t>evidence</w:t>
      </w:r>
      <w:r w:rsidR="0060164F" w:rsidRPr="00FB531C">
        <w:t xml:space="preserve"> in a tribunal case that the organisation had </w:t>
      </w:r>
      <w:r w:rsidR="00816BDC">
        <w:t>‘</w:t>
      </w:r>
      <w:r w:rsidR="0060164F" w:rsidRPr="00816BDC">
        <w:rPr>
          <w:i/>
          <w:iCs/>
        </w:rPr>
        <w:t>tried its best</w:t>
      </w:r>
      <w:r w:rsidR="00816BDC" w:rsidRPr="00816BDC">
        <w:rPr>
          <w:i/>
          <w:iCs/>
        </w:rPr>
        <w:t>’</w:t>
      </w:r>
      <w:r w:rsidR="0060164F" w:rsidRPr="00FB531C">
        <w:t>.</w:t>
      </w:r>
      <w:r w:rsidR="0060164F">
        <w:t xml:space="preserve"> Similarly, some interviewees had been recommended the course by colleagues or </w:t>
      </w:r>
      <w:r w:rsidR="006A77C6">
        <w:t xml:space="preserve">through </w:t>
      </w:r>
      <w:r w:rsidR="00B16F21">
        <w:t xml:space="preserve">HR networks, or </w:t>
      </w:r>
      <w:r w:rsidR="006A77C6">
        <w:t xml:space="preserve">from </w:t>
      </w:r>
      <w:r w:rsidR="00B16F21">
        <w:t>colleagues</w:t>
      </w:r>
      <w:r w:rsidR="006A77C6">
        <w:t xml:space="preserve"> who</w:t>
      </w:r>
      <w:r w:rsidR="00B16F21">
        <w:t xml:space="preserve"> had attended other training offered by Acas.</w:t>
      </w:r>
    </w:p>
    <w:p w14:paraId="69F3BBD0" w14:textId="75095999" w:rsidR="0060164F" w:rsidRDefault="0060164F" w:rsidP="0060164F">
      <w:pPr>
        <w:pStyle w:val="Quote"/>
      </w:pPr>
      <w:r w:rsidRPr="00BA66EC">
        <w:t xml:space="preserve">“By having that </w:t>
      </w:r>
      <w:r w:rsidR="00570904" w:rsidRPr="00BA66EC">
        <w:t>A</w:t>
      </w:r>
      <w:r w:rsidR="00570904">
        <w:t>cas</w:t>
      </w:r>
      <w:r w:rsidR="00570904" w:rsidRPr="00BA66EC">
        <w:t xml:space="preserve"> </w:t>
      </w:r>
      <w:r w:rsidRPr="00BA66EC">
        <w:t>brand, we are saying we</w:t>
      </w:r>
      <w:r w:rsidR="005633F6">
        <w:t>’</w:t>
      </w:r>
      <w:r w:rsidRPr="00BA66EC">
        <w:t xml:space="preserve">re going do things properly this time. Do it by the book”. </w:t>
      </w:r>
    </w:p>
    <w:p w14:paraId="4679185E" w14:textId="66ADF418" w:rsidR="0060164F" w:rsidRPr="00282884" w:rsidRDefault="5D8044CA" w:rsidP="0060164F">
      <w:pPr>
        <w:pStyle w:val="Quoteattribution"/>
      </w:pPr>
      <w:r>
        <w:t xml:space="preserve">Senior leader (HR Director, Medway Community </w:t>
      </w:r>
      <w:r w:rsidR="45AFEAD8">
        <w:t>Healthcare</w:t>
      </w:r>
      <w:r>
        <w:t>, Social Enterprise, 250+ employees)</w:t>
      </w:r>
    </w:p>
    <w:p w14:paraId="4B11FEE5" w14:textId="73EE0019" w:rsidR="00976D9A" w:rsidRDefault="0027507A" w:rsidP="0036287A">
      <w:pPr>
        <w:pStyle w:val="BodyText"/>
      </w:pPr>
      <w:r>
        <w:t xml:space="preserve">Interviewees discussed that receiving </w:t>
      </w:r>
      <w:r w:rsidRPr="004E21DB">
        <w:t xml:space="preserve">training </w:t>
      </w:r>
      <w:r>
        <w:t xml:space="preserve">from Acas as well as a recognised qualification </w:t>
      </w:r>
      <w:r w:rsidRPr="004E21DB">
        <w:t xml:space="preserve">gave the </w:t>
      </w:r>
      <w:r>
        <w:t>mediator</w:t>
      </w:r>
      <w:r w:rsidRPr="004E21DB">
        <w:t xml:space="preserve"> more credibility </w:t>
      </w:r>
      <w:r>
        <w:t xml:space="preserve">and confidence approaching mediation </w:t>
      </w:r>
      <w:r w:rsidR="00B40E29">
        <w:t>and</w:t>
      </w:r>
      <w:r>
        <w:t xml:space="preserve"> encouraged</w:t>
      </w:r>
      <w:r w:rsidRPr="004E21DB">
        <w:t xml:space="preserve"> buy-in </w:t>
      </w:r>
      <w:r>
        <w:t xml:space="preserve">from the </w:t>
      </w:r>
      <w:r>
        <w:lastRenderedPageBreak/>
        <w:t xml:space="preserve">parties involved who </w:t>
      </w:r>
      <w:r w:rsidR="006A77C6">
        <w:t>believed</w:t>
      </w:r>
      <w:r>
        <w:t xml:space="preserve"> the mediator </w:t>
      </w:r>
      <w:r w:rsidR="00CF2242" w:rsidRPr="00CF2242">
        <w:t>was ‘</w:t>
      </w:r>
      <w:r w:rsidR="00CF2242" w:rsidRPr="00593F03">
        <w:rPr>
          <w:i/>
          <w:iCs/>
        </w:rPr>
        <w:t>going to do it in a certain way as a result of the training</w:t>
      </w:r>
      <w:r w:rsidR="00CF2242">
        <w:rPr>
          <w:i/>
          <w:iCs/>
        </w:rPr>
        <w:t>…</w:t>
      </w:r>
      <w:r w:rsidR="00CF2242" w:rsidRPr="00CF2242">
        <w:rPr>
          <w:i/>
          <w:iCs/>
        </w:rPr>
        <w:t xml:space="preserve"> </w:t>
      </w:r>
      <w:r w:rsidR="00CF2242" w:rsidRPr="00593F03">
        <w:rPr>
          <w:i/>
          <w:iCs/>
        </w:rPr>
        <w:t>that it was going to be successful</w:t>
      </w:r>
      <w:r w:rsidR="00CF2242">
        <w:rPr>
          <w:i/>
          <w:iCs/>
        </w:rPr>
        <w:t>’</w:t>
      </w:r>
      <w:r w:rsidR="00BA6996">
        <w:rPr>
          <w:i/>
          <w:iCs/>
        </w:rPr>
        <w:t>.</w:t>
      </w:r>
      <w:r w:rsidR="00ED3331">
        <w:rPr>
          <w:i/>
          <w:iCs/>
        </w:rPr>
        <w:t xml:space="preserve"> </w:t>
      </w:r>
    </w:p>
    <w:p w14:paraId="376A6D84" w14:textId="1EB0AB77" w:rsidR="00CF2242" w:rsidRDefault="00CF2242" w:rsidP="00CF2242">
      <w:pPr>
        <w:pStyle w:val="Quote"/>
      </w:pPr>
      <w:r>
        <w:t xml:space="preserve">‘That it is a recognised training course by </w:t>
      </w:r>
      <w:r w:rsidR="0059728A">
        <w:t>Acas,</w:t>
      </w:r>
      <w:r>
        <w:t xml:space="preserve"> I think it just adds a bit more weight to it.’</w:t>
      </w:r>
    </w:p>
    <w:p w14:paraId="79B690BC" w14:textId="004CC783" w:rsidR="00CF2242" w:rsidRDefault="6724F3E4" w:rsidP="00CF2242">
      <w:pPr>
        <w:pStyle w:val="Quoteattribution"/>
      </w:pPr>
      <w:r>
        <w:t>Senior leader (HR and Organisational Development Manager, Peaks and Plains Housing Trust, Social Enterprise, 150 employees</w:t>
      </w:r>
      <w:r w:rsidR="002E19F6">
        <w:t>;</w:t>
      </w:r>
      <w:r w:rsidR="002E19F6" w:rsidRPr="002E19F6">
        <w:t xml:space="preserve"> </w:t>
      </w:r>
      <w:r w:rsidR="002E19F6">
        <w:t>Note: also attended CIWM training</w:t>
      </w:r>
      <w:r>
        <w:t>)</w:t>
      </w:r>
    </w:p>
    <w:p w14:paraId="5EE589EF" w14:textId="77777777" w:rsidR="00D43451" w:rsidRDefault="00D43451" w:rsidP="00D43451">
      <w:pPr>
        <w:pStyle w:val="BodyText"/>
      </w:pPr>
      <w:r>
        <w:t>One senior leader interviewee explained that they would recommend the Acas course specifically over other mediation courses available because they had previously had staff attend another course, but they did not feel competent to carry out mediations following the training. Whereas those in their organisation who had completed the Acas course did feel comfortable undertaking mediations.</w:t>
      </w:r>
    </w:p>
    <w:p w14:paraId="26E98ACA" w14:textId="75F7A8CD" w:rsidR="00D43451" w:rsidRDefault="00D43451" w:rsidP="00D43451">
      <w:pPr>
        <w:pStyle w:val="Quote"/>
      </w:pPr>
      <w:r>
        <w:t>‘We previously for some reason deviated to the [organisation rd.]</w:t>
      </w:r>
      <w:r w:rsidR="00A60678">
        <w:t xml:space="preserve"> </w:t>
      </w:r>
      <w:r>
        <w:t>and I would never use them again because they’re not any cheaper than Acas. It’s the same cost but some of the staff left that programme had a belief that they couldn’t mediate, whereas we didn’t when we left the Acas programme.’</w:t>
      </w:r>
    </w:p>
    <w:p w14:paraId="687E2F9D" w14:textId="77777777" w:rsidR="00D43451" w:rsidRDefault="00D43451" w:rsidP="00D43451">
      <w:pPr>
        <w:pStyle w:val="Quoteattribution"/>
      </w:pPr>
      <w:r>
        <w:t>Delegate (Organisational Development Lead, Public Sector, 250+ employees)</w:t>
      </w:r>
    </w:p>
    <w:p w14:paraId="0D098B40" w14:textId="4D3DCB76" w:rsidR="005136DA" w:rsidRDefault="005136DA" w:rsidP="005136DA">
      <w:pPr>
        <w:pStyle w:val="Heading2"/>
      </w:pPr>
      <w:bookmarkStart w:id="15" w:name="_Toc144280103"/>
      <w:r>
        <w:t>Perceptions of the training</w:t>
      </w:r>
      <w:bookmarkEnd w:id="15"/>
    </w:p>
    <w:p w14:paraId="10C308AC" w14:textId="6243D793" w:rsidR="00EB0FCB" w:rsidRDefault="003E50B3" w:rsidP="0059728A">
      <w:pPr>
        <w:pStyle w:val="BodyText"/>
      </w:pPr>
      <w:r>
        <w:t>R</w:t>
      </w:r>
      <w:r w:rsidR="004617AA">
        <w:t xml:space="preserve">espondents and delegates </w:t>
      </w:r>
      <w:r w:rsidR="007E602D">
        <w:t xml:space="preserve">who were </w:t>
      </w:r>
      <w:r w:rsidR="004617AA">
        <w:t>interviewed report</w:t>
      </w:r>
      <w:r>
        <w:t>ed</w:t>
      </w:r>
      <w:r w:rsidR="004617AA">
        <w:t xml:space="preserve"> high satisfaction with the structure of the training, the activities and materials, and the tutors.</w:t>
      </w:r>
      <w:r w:rsidR="00E00D33">
        <w:t xml:space="preserve"> Delegates took part in the training both face-to-face and online and the findings show there are benefits and drawbacks of each mode and some impacts on perceptions of the training based on delivery type. </w:t>
      </w:r>
    </w:p>
    <w:p w14:paraId="1C03C6CA" w14:textId="04B2D5A0" w:rsidR="00206A2C" w:rsidRPr="00EB0FCB" w:rsidRDefault="00206A2C" w:rsidP="00485082">
      <w:pPr>
        <w:pStyle w:val="Heading3"/>
      </w:pPr>
      <w:r>
        <w:t>Expectations of the training</w:t>
      </w:r>
    </w:p>
    <w:p w14:paraId="5243BA15" w14:textId="7AA1AADD" w:rsidR="00206A2C" w:rsidRDefault="66BDC631" w:rsidP="00206A2C">
      <w:pPr>
        <w:pStyle w:val="BodyText"/>
      </w:pPr>
      <w:r>
        <w:t>Prior to the training, delegates described that they expected that the course would teach them how to successfully undertake mediations, what to avoid doing, and what happens if mediation does not lead to a resolution. Interviewees also expected that the training would increase their confidence and enable them to be better equipped to carry out mediations using the proper tools and framework.</w:t>
      </w:r>
      <w:r w:rsidR="00F24F21">
        <w:t xml:space="preserve"> </w:t>
      </w:r>
      <w:r w:rsidR="005D7866">
        <w:t xml:space="preserve">It is evident from the findings reported in the following sections that the training met delegates’ expectations. </w:t>
      </w:r>
    </w:p>
    <w:p w14:paraId="05E94EF2" w14:textId="08F976C2" w:rsidR="0051464F" w:rsidRDefault="0051464F" w:rsidP="00485082">
      <w:pPr>
        <w:pStyle w:val="BodyText"/>
      </w:pPr>
      <w:r>
        <w:t>All delegates interviewed reported that they were satisfied that their expectations had been met as they had learnt the skills to undertake mediation from attending the course. One delegate said that the training was better than they had expected because they did not realise how much there was to learn about mediation and how useful the training would be for them.</w:t>
      </w:r>
    </w:p>
    <w:p w14:paraId="1E5805A7" w14:textId="77777777" w:rsidR="00872149" w:rsidRDefault="00872149" w:rsidP="00872149">
      <w:pPr>
        <w:pStyle w:val="Quote"/>
      </w:pPr>
      <w:r>
        <w:t>‘</w:t>
      </w:r>
      <w:r w:rsidRPr="0095043A">
        <w:t>I didn't know what I didn't know. I've walked away with so much. There's been so many takeaways. It's excellent.</w:t>
      </w:r>
      <w:r>
        <w:t xml:space="preserve">’ </w:t>
      </w:r>
    </w:p>
    <w:p w14:paraId="7BDD507B" w14:textId="77777777" w:rsidR="00872149" w:rsidRDefault="00872149" w:rsidP="00872149">
      <w:pPr>
        <w:pStyle w:val="Quoteattribution"/>
        <w:ind w:firstLine="720"/>
      </w:pPr>
      <w:r>
        <w:t>Delegate (Learning and Organisational Development Lead, Medway Community Healthcare, Social Enterprise, 250+ employees)</w:t>
      </w:r>
    </w:p>
    <w:p w14:paraId="422FD87D" w14:textId="70A1D33F" w:rsidR="005136DA" w:rsidRDefault="002748E1" w:rsidP="005136DA">
      <w:pPr>
        <w:pStyle w:val="Heading3"/>
      </w:pPr>
      <w:r>
        <w:t>T</w:t>
      </w:r>
      <w:r w:rsidR="005136DA">
        <w:t xml:space="preserve">raining </w:t>
      </w:r>
      <w:r>
        <w:t>materials, activities, and tutor</w:t>
      </w:r>
    </w:p>
    <w:p w14:paraId="3909D890" w14:textId="2204CF9D" w:rsidR="00EC03E0" w:rsidRDefault="00F41BF2" w:rsidP="00EE27AE">
      <w:pPr>
        <w:pStyle w:val="BodyText"/>
      </w:pPr>
      <w:r>
        <w:t xml:space="preserve">The survey showed </w:t>
      </w:r>
      <w:r w:rsidRPr="00F41BF2">
        <w:t xml:space="preserve">high levels of agreement that </w:t>
      </w:r>
      <w:r w:rsidR="002E3844" w:rsidRPr="00F41BF2">
        <w:t xml:space="preserve">the course tutor was knowledgeable (98%), provided useful examples (97%), </w:t>
      </w:r>
      <w:r w:rsidR="004A11F0">
        <w:t>provided sup</w:t>
      </w:r>
      <w:r w:rsidR="00F45DA5">
        <w:t xml:space="preserve">port and feedback (98%), </w:t>
      </w:r>
      <w:r w:rsidR="002E3844" w:rsidRPr="00F41BF2">
        <w:t>and allowed enough time for discussions and exercises during the course (95%</w:t>
      </w:r>
      <w:r w:rsidR="002E3844">
        <w:t>;</w:t>
      </w:r>
      <w:r w:rsidR="002E3844" w:rsidRPr="002E3844">
        <w:t xml:space="preserve"> </w:t>
      </w:r>
      <w:r w:rsidR="002E3844">
        <w:t>see</w:t>
      </w:r>
      <w:r w:rsidR="00563DF8">
        <w:t xml:space="preserve"> </w:t>
      </w:r>
      <w:r w:rsidR="005B138B">
        <w:fldChar w:fldCharType="begin"/>
      </w:r>
      <w:r w:rsidR="005B138B">
        <w:instrText xml:space="preserve"> REF _Ref144198409 \r \h </w:instrText>
      </w:r>
      <w:r w:rsidR="005B138B">
        <w:fldChar w:fldCharType="separate"/>
      </w:r>
      <w:r w:rsidR="008635D0">
        <w:t>Figure 2.2</w:t>
      </w:r>
      <w:r w:rsidR="005B138B">
        <w:fldChar w:fldCharType="end"/>
      </w:r>
      <w:r w:rsidR="00CA3129">
        <w:t>)</w:t>
      </w:r>
      <w:r w:rsidR="002E3844" w:rsidRPr="00F41BF2">
        <w:t xml:space="preserve">. </w:t>
      </w:r>
    </w:p>
    <w:p w14:paraId="0F7B6286" w14:textId="77777777" w:rsidR="008754B4" w:rsidRDefault="008754B4" w:rsidP="008754B4">
      <w:pPr>
        <w:pStyle w:val="Figurelabel"/>
      </w:pPr>
      <w:bookmarkStart w:id="16" w:name="_Ref144198409"/>
      <w:r>
        <w:lastRenderedPageBreak/>
        <w:t>Delegates were satisfied with the course tutor and materials.</w:t>
      </w:r>
      <w:bookmarkEnd w:id="16"/>
    </w:p>
    <w:p w14:paraId="0B7F78F0" w14:textId="6E3931E2" w:rsidR="008754B4" w:rsidRPr="0059728A" w:rsidRDefault="00471029" w:rsidP="008754B4">
      <w:pPr>
        <w:rPr>
          <w:b/>
          <w:bCs/>
          <w:sz w:val="22"/>
          <w:szCs w:val="20"/>
        </w:rPr>
      </w:pPr>
      <w:r>
        <w:rPr>
          <w:b/>
          <w:bCs/>
          <w:color w:val="004436" w:themeColor="text2"/>
          <w:szCs w:val="20"/>
        </w:rPr>
        <w:t xml:space="preserve">To what extent do you agree or disagree </w:t>
      </w:r>
      <w:r w:rsidR="0015691E">
        <w:rPr>
          <w:b/>
          <w:bCs/>
          <w:color w:val="004436" w:themeColor="text2"/>
          <w:szCs w:val="20"/>
        </w:rPr>
        <w:t>that…</w:t>
      </w:r>
    </w:p>
    <w:p w14:paraId="77814F20" w14:textId="31D82738" w:rsidR="004A11F0" w:rsidRDefault="004A11F0" w:rsidP="00485082">
      <w:pPr>
        <w:pStyle w:val="BodyText"/>
        <w:jc w:val="center"/>
      </w:pPr>
      <w:r>
        <w:rPr>
          <w:noProof/>
        </w:rPr>
        <w:drawing>
          <wp:inline distT="0" distB="0" distL="0" distR="0" wp14:anchorId="4C656EBA" wp14:editId="401C8485">
            <wp:extent cx="5606415" cy="2758440"/>
            <wp:effectExtent l="0" t="0" r="0" b="3810"/>
            <wp:docPr id="1638413462" name="Chart 1" descr="Bar chart showing how satisfied delegates were with the course tutor and materials. As described in the text above. ">
              <a:extLst xmlns:a="http://schemas.openxmlformats.org/drawingml/2006/main">
                <a:ext uri="{FF2B5EF4-FFF2-40B4-BE49-F238E27FC236}">
                  <a16:creationId xmlns:a16="http://schemas.microsoft.com/office/drawing/2014/main" id="{6BE0C620-18ED-BFC9-718C-FC14C32C856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128A765F" w14:textId="20B10D30" w:rsidR="0035330A" w:rsidRDefault="008754B4" w:rsidP="00294760">
      <w:pPr>
        <w:pStyle w:val="Quoteattribution"/>
      </w:pPr>
      <w:r w:rsidRPr="00435460">
        <w:rPr>
          <w:b w:val="0"/>
          <w:bCs/>
          <w:color w:val="auto"/>
          <w:sz w:val="18"/>
          <w:szCs w:val="18"/>
        </w:rPr>
        <w:t>Source: Evaluation of the Certificate in Internal Workplace Mediation Training 2023. B3. Base: All respondents (N=125)</w:t>
      </w:r>
    </w:p>
    <w:p w14:paraId="32D5B308" w14:textId="44B5EE79" w:rsidR="00B16F21" w:rsidRDefault="002E3844" w:rsidP="00EE27AE">
      <w:pPr>
        <w:pStyle w:val="BodyText"/>
      </w:pPr>
      <w:r>
        <w:t>This was supported by the case study interviews in which delegates described c</w:t>
      </w:r>
      <w:r w:rsidRPr="003A532B">
        <w:t xml:space="preserve">ourse </w:t>
      </w:r>
      <w:r>
        <w:t>tutors</w:t>
      </w:r>
      <w:r w:rsidRPr="003A532B">
        <w:t xml:space="preserve"> </w:t>
      </w:r>
      <w:r w:rsidR="007E602D">
        <w:t>as</w:t>
      </w:r>
      <w:r w:rsidR="007E602D" w:rsidRPr="003A532B">
        <w:t xml:space="preserve"> </w:t>
      </w:r>
      <w:r>
        <w:t xml:space="preserve">knowledgeable, </w:t>
      </w:r>
      <w:r w:rsidR="00DE3A27">
        <w:t>professional,</w:t>
      </w:r>
      <w:r>
        <w:t xml:space="preserve"> and </w:t>
      </w:r>
      <w:r w:rsidRPr="003A532B">
        <w:t>supportive</w:t>
      </w:r>
      <w:r>
        <w:t>. In particular, delegates reported it was useful when tutors shared their own experiences of mediation because it</w:t>
      </w:r>
      <w:r w:rsidRPr="00F41BF2">
        <w:t xml:space="preserve"> created a good learning environment and was reassuring</w:t>
      </w:r>
      <w:r>
        <w:t xml:space="preserve"> for delegates</w:t>
      </w:r>
      <w:r w:rsidRPr="00F41BF2">
        <w:t xml:space="preserve"> as it showed that everyone had difficult situations to deal with and work through.</w:t>
      </w:r>
      <w:r>
        <w:t xml:space="preserve"> </w:t>
      </w:r>
    </w:p>
    <w:p w14:paraId="31237AB4" w14:textId="77777777" w:rsidR="006009D1" w:rsidRDefault="006009D1" w:rsidP="00EE27AE">
      <w:pPr>
        <w:pStyle w:val="BodyText"/>
      </w:pPr>
    </w:p>
    <w:p w14:paraId="2B9BCDE0" w14:textId="77777777" w:rsidR="00B16F21" w:rsidRDefault="00B16F21" w:rsidP="00B16F21">
      <w:pPr>
        <w:pStyle w:val="Quote"/>
      </w:pPr>
      <w:r>
        <w:t>‘</w:t>
      </w:r>
      <w:r w:rsidRPr="00B50E39">
        <w:t xml:space="preserve">They just created this wonderful learning environment. They were very upfront, very generous in sharing about their own previous experiences when things had not gone well. That was invaluable because you thought to yourself well, </w:t>
      </w:r>
      <w:r>
        <w:t>b</w:t>
      </w:r>
      <w:r w:rsidRPr="00B50E39">
        <w:t>limey, if that can happen to you, it can happen to anyone</w:t>
      </w:r>
      <w:r w:rsidRPr="0028233F">
        <w:t>.</w:t>
      </w:r>
      <w:r>
        <w:t>’</w:t>
      </w:r>
    </w:p>
    <w:p w14:paraId="1335D349" w14:textId="0FDA89A9" w:rsidR="00B16F21" w:rsidRDefault="259C137C" w:rsidP="00B16F21">
      <w:pPr>
        <w:pStyle w:val="Quoteattribution"/>
      </w:pPr>
      <w:r>
        <w:t xml:space="preserve">Delegate (Learning and Organisational Development Lead, Medway Community </w:t>
      </w:r>
      <w:r w:rsidR="554F2B32">
        <w:t>Healthcare</w:t>
      </w:r>
      <w:r>
        <w:t>, Social Enterprise, 250+ employees)</w:t>
      </w:r>
    </w:p>
    <w:p w14:paraId="3489BA0B" w14:textId="494F2DED" w:rsidR="000C144A" w:rsidRDefault="00EC03E0">
      <w:pPr>
        <w:pStyle w:val="BodyText"/>
      </w:pPr>
      <w:r>
        <w:t xml:space="preserve">Perceptions of some aspects of the course differed depending on if </w:t>
      </w:r>
      <w:r w:rsidR="00570904">
        <w:t xml:space="preserve">respondents </w:t>
      </w:r>
      <w:r>
        <w:t xml:space="preserve">undertook training online or face-to-face. </w:t>
      </w:r>
      <w:r w:rsidR="003E50B3">
        <w:rPr>
          <w:szCs w:val="18"/>
        </w:rPr>
        <w:t>R</w:t>
      </w:r>
      <w:r w:rsidR="000C144A">
        <w:rPr>
          <w:szCs w:val="18"/>
        </w:rPr>
        <w:t>espondents</w:t>
      </w:r>
      <w:r w:rsidR="000C144A" w:rsidRPr="00976D9A">
        <w:rPr>
          <w:szCs w:val="18"/>
        </w:rPr>
        <w:t xml:space="preserve"> </w:t>
      </w:r>
      <w:r w:rsidR="002E3844">
        <w:t xml:space="preserve">who completed the course online </w:t>
      </w:r>
      <w:r w:rsidR="003E50B3">
        <w:t xml:space="preserve">were </w:t>
      </w:r>
      <w:r w:rsidR="00C914F3">
        <w:t xml:space="preserve">significantly </w:t>
      </w:r>
      <w:r w:rsidR="002E3844">
        <w:t xml:space="preserve">more </w:t>
      </w:r>
      <w:r w:rsidR="00C914F3">
        <w:t xml:space="preserve">likely to </w:t>
      </w:r>
      <w:r w:rsidR="002E3844">
        <w:t xml:space="preserve">agree that the course tutor was knowledgeable (100%) compared to those who completed the training face-to-face (95%). </w:t>
      </w:r>
      <w:r w:rsidR="00B0346A">
        <w:t>On the other hand, o</w:t>
      </w:r>
      <w:r w:rsidR="00B36A78">
        <w:t xml:space="preserve">ne delegate </w:t>
      </w:r>
      <w:r w:rsidR="00D61F78">
        <w:t xml:space="preserve">who took part </w:t>
      </w:r>
      <w:r w:rsidR="00D61F78" w:rsidRPr="00B0346A">
        <w:t>online</w:t>
      </w:r>
      <w:r w:rsidR="00D61F78">
        <w:t xml:space="preserve"> </w:t>
      </w:r>
      <w:r w:rsidR="00B36A78">
        <w:t xml:space="preserve">highlighted </w:t>
      </w:r>
      <w:r w:rsidR="00A6355E">
        <w:t>the benefit of role plays during the course:</w:t>
      </w:r>
    </w:p>
    <w:p w14:paraId="1957AA10" w14:textId="5E6CD1E3" w:rsidR="000C144A" w:rsidRDefault="000C144A" w:rsidP="000C144A">
      <w:pPr>
        <w:pStyle w:val="Quote"/>
      </w:pPr>
      <w:r>
        <w:t>‘</w:t>
      </w:r>
      <w:r w:rsidRPr="00DC0105">
        <w:t>I liked the breakouts that we did…although I was petrified by the role play, it really really benefited. There were lots of different characters and angles.</w:t>
      </w:r>
      <w:r>
        <w:t>’</w:t>
      </w:r>
    </w:p>
    <w:p w14:paraId="5323EB3F" w14:textId="422296B4" w:rsidR="000C144A" w:rsidRPr="00DC0105" w:rsidRDefault="000C144A" w:rsidP="000C144A">
      <w:pPr>
        <w:pStyle w:val="Quoteattribution"/>
      </w:pPr>
      <w:r>
        <w:t xml:space="preserve">Delegate </w:t>
      </w:r>
      <w:r w:rsidRPr="00A37248">
        <w:t>(</w:t>
      </w:r>
      <w:r w:rsidR="00A37248" w:rsidRPr="007E602D">
        <w:t>Assistant HR Manager</w:t>
      </w:r>
      <w:r w:rsidR="00A37248">
        <w:t>,</w:t>
      </w:r>
      <w:r w:rsidRPr="00DC0105">
        <w:t xml:space="preserve"> Private sector, 50-249 employees</w:t>
      </w:r>
      <w:r>
        <w:t>)</w:t>
      </w:r>
    </w:p>
    <w:p w14:paraId="0A3C87B1" w14:textId="0E70108B" w:rsidR="00951476" w:rsidRDefault="003E50B3" w:rsidP="00F41BF2">
      <w:pPr>
        <w:pStyle w:val="BodyText"/>
      </w:pPr>
      <w:r>
        <w:rPr>
          <w:szCs w:val="18"/>
        </w:rPr>
        <w:t>R</w:t>
      </w:r>
      <w:r w:rsidR="000C144A">
        <w:rPr>
          <w:szCs w:val="18"/>
        </w:rPr>
        <w:t>espondents</w:t>
      </w:r>
      <w:r w:rsidR="000C144A" w:rsidRPr="00976D9A">
        <w:rPr>
          <w:szCs w:val="18"/>
        </w:rPr>
        <w:t xml:space="preserve"> </w:t>
      </w:r>
      <w:r w:rsidR="00F41BF2">
        <w:t>believed</w:t>
      </w:r>
      <w:r w:rsidR="002E3844">
        <w:t xml:space="preserve"> the</w:t>
      </w:r>
      <w:r w:rsidR="00F41BF2">
        <w:t xml:space="preserve"> </w:t>
      </w:r>
      <w:r w:rsidR="002E3844" w:rsidRPr="00F41BF2">
        <w:t>course materials were up to date (91%</w:t>
      </w:r>
      <w:r w:rsidR="0059728A" w:rsidRPr="00F41BF2">
        <w:t>) and</w:t>
      </w:r>
      <w:r w:rsidR="002E3844">
        <w:t xml:space="preserve"> </w:t>
      </w:r>
      <w:r w:rsidR="002E3844" w:rsidRPr="00F41BF2">
        <w:t>covered relevant topics and areas (96%)</w:t>
      </w:r>
      <w:r w:rsidR="002E3844">
        <w:t>.</w:t>
      </w:r>
      <w:r w:rsidR="002E3844" w:rsidRPr="00F41BF2">
        <w:t xml:space="preserve"> </w:t>
      </w:r>
      <w:r w:rsidR="00951476" w:rsidRPr="003A532B">
        <w:t xml:space="preserve">The handouts </w:t>
      </w:r>
      <w:r w:rsidR="00CA3129">
        <w:t xml:space="preserve">(or digital versions if delivered online) </w:t>
      </w:r>
      <w:r w:rsidR="00951476" w:rsidRPr="003A532B">
        <w:t>were</w:t>
      </w:r>
      <w:r w:rsidR="00951476">
        <w:t xml:space="preserve"> reported to be high quality and </w:t>
      </w:r>
      <w:r w:rsidR="00951476" w:rsidRPr="003A532B">
        <w:t>very helpful</w:t>
      </w:r>
      <w:r w:rsidR="00951476">
        <w:t>,</w:t>
      </w:r>
      <w:r w:rsidR="00951476" w:rsidRPr="003A532B">
        <w:t xml:space="preserve"> and</w:t>
      </w:r>
      <w:r w:rsidR="00951476">
        <w:t xml:space="preserve"> one</w:t>
      </w:r>
      <w:r w:rsidR="00951476" w:rsidRPr="003A532B">
        <w:t xml:space="preserve"> </w:t>
      </w:r>
      <w:r w:rsidR="00951476">
        <w:t>interviewee said</w:t>
      </w:r>
      <w:r w:rsidR="00951476" w:rsidRPr="003A532B">
        <w:t xml:space="preserve"> </w:t>
      </w:r>
      <w:r w:rsidR="00951476">
        <w:t xml:space="preserve">that they were </w:t>
      </w:r>
      <w:r w:rsidR="00951476" w:rsidRPr="003A532B">
        <w:t xml:space="preserve">still </w:t>
      </w:r>
      <w:r w:rsidR="00951476">
        <w:t>using the materials following the training</w:t>
      </w:r>
      <w:r w:rsidR="00951476" w:rsidRPr="003A532B">
        <w:t>.</w:t>
      </w:r>
      <w:r w:rsidR="00951476">
        <w:t xml:space="preserve"> </w:t>
      </w:r>
    </w:p>
    <w:p w14:paraId="4D42C9E9" w14:textId="567456D5" w:rsidR="000278ED" w:rsidRDefault="000278ED" w:rsidP="0029029A">
      <w:pPr>
        <w:pStyle w:val="Quote"/>
      </w:pPr>
      <w:r>
        <w:lastRenderedPageBreak/>
        <w:t>‘I liked the handouts that we could take away; I still use those now</w:t>
      </w:r>
      <w:r w:rsidR="002B1727">
        <w:t>…. I</w:t>
      </w:r>
      <w:r>
        <w:t xml:space="preserve"> still go back through them each time I’ve got one [a mediation] which helps me prepare’ </w:t>
      </w:r>
    </w:p>
    <w:p w14:paraId="1F997CC5" w14:textId="2AE955B5" w:rsidR="000278ED" w:rsidRDefault="7D684BDF" w:rsidP="000278ED">
      <w:pPr>
        <w:pStyle w:val="Quoteattribution"/>
      </w:pPr>
      <w:r>
        <w:t>Delegate (HR Business Partner, Peaks and Plains Housing Trust, Social Enterprise, 150 employees)</w:t>
      </w:r>
    </w:p>
    <w:p w14:paraId="2E38F800" w14:textId="6C22B311" w:rsidR="00F41BF2" w:rsidRDefault="002E3844" w:rsidP="00F41BF2">
      <w:pPr>
        <w:pStyle w:val="BodyText"/>
      </w:pPr>
      <w:r>
        <w:t xml:space="preserve">Interviewees </w:t>
      </w:r>
      <w:r w:rsidRPr="00F90440">
        <w:t xml:space="preserve">felt that the design of the course was </w:t>
      </w:r>
      <w:r w:rsidR="00951476">
        <w:t xml:space="preserve">especially good </w:t>
      </w:r>
      <w:r w:rsidRPr="00F90440">
        <w:t>as it combined small group work with reflection time as well as effective role play.</w:t>
      </w:r>
      <w:r w:rsidR="00951476">
        <w:t xml:space="preserve"> They also reported that the training</w:t>
      </w:r>
      <w:r w:rsidR="00951476" w:rsidRPr="00F90440">
        <w:t xml:space="preserve"> gave them all the tools, techniques and understanding of processes</w:t>
      </w:r>
      <w:r w:rsidR="00951476">
        <w:t xml:space="preserve"> such as using the framework</w:t>
      </w:r>
      <w:r w:rsidR="00951476" w:rsidRPr="00F90440">
        <w:t xml:space="preserve"> that they were expecting to gain from the course.</w:t>
      </w:r>
      <w:r w:rsidR="00951476">
        <w:t xml:space="preserve"> </w:t>
      </w:r>
    </w:p>
    <w:p w14:paraId="407C7916" w14:textId="77777777" w:rsidR="000C144A" w:rsidRDefault="000C144A" w:rsidP="000C144A">
      <w:pPr>
        <w:pStyle w:val="Quote"/>
      </w:pPr>
      <w:r>
        <w:t>‘</w:t>
      </w:r>
      <w:r w:rsidRPr="00910D30">
        <w:t>I was very satisfied with it…and I think just to clarify that it’s the way it was designed…there was group work in small groups but then there was self-reflection as well and my learning style was very much catered for.</w:t>
      </w:r>
      <w:r>
        <w:t>’</w:t>
      </w:r>
    </w:p>
    <w:p w14:paraId="023E0B8D" w14:textId="77777777" w:rsidR="000C144A" w:rsidRPr="00910D30" w:rsidRDefault="000C144A" w:rsidP="000C144A">
      <w:pPr>
        <w:pStyle w:val="Quoteattribution"/>
      </w:pPr>
      <w:r>
        <w:t>Delegate (Organisational Development Lead, Public Sector, 250+ employees)</w:t>
      </w:r>
    </w:p>
    <w:p w14:paraId="70998834" w14:textId="77777777" w:rsidR="005136DA" w:rsidRDefault="005136DA" w:rsidP="005136DA">
      <w:pPr>
        <w:pStyle w:val="Heading3"/>
      </w:pPr>
      <w:r>
        <w:t>Mode of training delivery</w:t>
      </w:r>
    </w:p>
    <w:p w14:paraId="64CA55ED" w14:textId="78EFED83" w:rsidR="008F1900" w:rsidRDefault="00951476" w:rsidP="00951476">
      <w:pPr>
        <w:pStyle w:val="BodyText"/>
      </w:pPr>
      <w:r>
        <w:t>Since the Covid pandemic, delegates could choose to attend the training online or through a hybrid of online and face-to-face</w:t>
      </w:r>
      <w:r w:rsidR="00A42C28">
        <w:t>,</w:t>
      </w:r>
      <w:r>
        <w:t xml:space="preserve"> as well as the usual face-to-face course. </w:t>
      </w:r>
      <w:r w:rsidR="00C16759">
        <w:t>More than half</w:t>
      </w:r>
      <w:r w:rsidR="007D56AC">
        <w:t xml:space="preserve"> of respondents did the course online (58%) and very few </w:t>
      </w:r>
      <w:r w:rsidR="00DE1239">
        <w:t>chose</w:t>
      </w:r>
      <w:r w:rsidR="007D56AC">
        <w:t xml:space="preserve"> the hybrid option (2%). </w:t>
      </w:r>
    </w:p>
    <w:p w14:paraId="0266C780" w14:textId="1041D56E" w:rsidR="005E0683" w:rsidRDefault="008F1900" w:rsidP="00951476">
      <w:pPr>
        <w:pStyle w:val="BodyText"/>
      </w:pPr>
      <w:r>
        <w:t xml:space="preserve">Respondents were asked </w:t>
      </w:r>
      <w:r w:rsidR="00A623D7">
        <w:t>how they would rather participate in Acas training sessions going forward</w:t>
      </w:r>
      <w:r w:rsidR="00D33202">
        <w:t xml:space="preserve"> and </w:t>
      </w:r>
      <w:r w:rsidR="00354D0E">
        <w:t>why they would prefer to participate in training in that way</w:t>
      </w:r>
      <w:r w:rsidR="00A623D7">
        <w:t xml:space="preserve">. </w:t>
      </w:r>
      <w:r w:rsidR="00A42C28">
        <w:t xml:space="preserve">In terms of preferred mode of delivery, most </w:t>
      </w:r>
      <w:r w:rsidR="000C144A">
        <w:rPr>
          <w:szCs w:val="18"/>
        </w:rPr>
        <w:t>respondents</w:t>
      </w:r>
      <w:r w:rsidR="000C144A" w:rsidRPr="00976D9A">
        <w:rPr>
          <w:szCs w:val="18"/>
        </w:rPr>
        <w:t xml:space="preserve"> </w:t>
      </w:r>
      <w:r w:rsidR="00336542">
        <w:t xml:space="preserve">expressed a preference for </w:t>
      </w:r>
      <w:r w:rsidR="00A42C28">
        <w:t xml:space="preserve">face-to-face </w:t>
      </w:r>
      <w:r w:rsidR="00336542">
        <w:t xml:space="preserve">training </w:t>
      </w:r>
      <w:r w:rsidR="00A42C28">
        <w:t xml:space="preserve">(57%), generally because they thought </w:t>
      </w:r>
      <w:r w:rsidR="00A42C28" w:rsidRPr="00A42C28">
        <w:t xml:space="preserve">it </w:t>
      </w:r>
      <w:r w:rsidR="003E50B3">
        <w:t>enabled</w:t>
      </w:r>
      <w:r w:rsidR="00A42C28" w:rsidRPr="00A42C28">
        <w:t xml:space="preserve"> better collaboration and discussion with others (96%), or it was easier to engage with and focus on the course (75%</w:t>
      </w:r>
      <w:r w:rsidR="00AA7DA9">
        <w:t>; see</w:t>
      </w:r>
      <w:r w:rsidR="00563DF8">
        <w:t xml:space="preserve"> </w:t>
      </w:r>
      <w:r w:rsidR="00563DF8">
        <w:fldChar w:fldCharType="begin"/>
      </w:r>
      <w:r w:rsidR="00563DF8">
        <w:instrText xml:space="preserve"> REF _Ref141080115 \r \h </w:instrText>
      </w:r>
      <w:r w:rsidR="00563DF8">
        <w:fldChar w:fldCharType="separate"/>
      </w:r>
      <w:r w:rsidR="008635D0">
        <w:t>Figure 2.3</w:t>
      </w:r>
      <w:r w:rsidR="00563DF8">
        <w:fldChar w:fldCharType="end"/>
      </w:r>
      <w:r w:rsidR="00A42C28" w:rsidRPr="00A42C28">
        <w:t>).</w:t>
      </w:r>
      <w:r w:rsidR="00A42C28">
        <w:t xml:space="preserve"> </w:t>
      </w:r>
    </w:p>
    <w:p w14:paraId="366824E9" w14:textId="77777777" w:rsidR="003D1B9C" w:rsidRDefault="003D1B9C" w:rsidP="00951476">
      <w:pPr>
        <w:pStyle w:val="BodyText"/>
      </w:pPr>
    </w:p>
    <w:p w14:paraId="6F372EE4" w14:textId="77777777" w:rsidR="002B0C2F" w:rsidRDefault="002B0C2F" w:rsidP="002B0C2F">
      <w:pPr>
        <w:pStyle w:val="Figurelabel"/>
      </w:pPr>
      <w:bookmarkStart w:id="17" w:name="_Ref141080115"/>
      <w:r>
        <w:t>Face-to-face training is easier to engage with and provides better collaboration.</w:t>
      </w:r>
      <w:bookmarkEnd w:id="17"/>
    </w:p>
    <w:p w14:paraId="330ED245" w14:textId="244A8A46" w:rsidR="002B0C2F" w:rsidRPr="0059728A" w:rsidRDefault="001C7B00" w:rsidP="002B0C2F">
      <w:pPr>
        <w:rPr>
          <w:b/>
          <w:bCs/>
          <w:color w:val="004436" w:themeColor="text2"/>
          <w:szCs w:val="20"/>
        </w:rPr>
      </w:pPr>
      <w:r>
        <w:rPr>
          <w:b/>
          <w:bCs/>
          <w:color w:val="004436" w:themeColor="text2"/>
          <w:szCs w:val="20"/>
        </w:rPr>
        <w:t>Why would you prefer to participate in training sessions face-to-face?</w:t>
      </w:r>
      <w:r w:rsidR="002B0C2F" w:rsidRPr="0059728A">
        <w:rPr>
          <w:b/>
          <w:bCs/>
          <w:color w:val="004436" w:themeColor="text2"/>
          <w:szCs w:val="20"/>
        </w:rPr>
        <w:t xml:space="preserve"> </w:t>
      </w:r>
    </w:p>
    <w:p w14:paraId="5AA57B34" w14:textId="77777777" w:rsidR="002B0C2F" w:rsidRPr="006B0060" w:rsidRDefault="002B0C2F" w:rsidP="002B0C2F"/>
    <w:p w14:paraId="19746770" w14:textId="77777777" w:rsidR="002B0C2F" w:rsidRDefault="002B0C2F" w:rsidP="002B0C2F">
      <w:pPr>
        <w:pStyle w:val="BodyText"/>
        <w:jc w:val="center"/>
      </w:pPr>
      <w:r w:rsidRPr="006B0060">
        <w:rPr>
          <w:noProof/>
        </w:rPr>
        <w:lastRenderedPageBreak/>
        <w:drawing>
          <wp:inline distT="0" distB="0" distL="0" distR="0" wp14:anchorId="21B0FC98" wp14:editId="4382C7C4">
            <wp:extent cx="5399405" cy="4326466"/>
            <wp:effectExtent l="0" t="0" r="0" b="0"/>
            <wp:docPr id="1157077385" name="Chart 1" descr="Bar chart of reasons why delegates prefer to participate in training sessions face-to-face. As set out in the table below. ">
              <a:extLst xmlns:a="http://schemas.openxmlformats.org/drawingml/2006/main">
                <a:ext uri="{FF2B5EF4-FFF2-40B4-BE49-F238E27FC236}">
                  <a16:creationId xmlns:a16="http://schemas.microsoft.com/office/drawing/2014/main" id="{9E43F755-290C-29FA-B63C-0F1FC569D66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0324B1DA" w14:textId="77777777" w:rsidR="002B0C2F" w:rsidRDefault="002B0C2F" w:rsidP="002B0C2F">
      <w:pPr>
        <w:pStyle w:val="Quoteattribution"/>
        <w:rPr>
          <w:b w:val="0"/>
          <w:bCs/>
          <w:color w:val="auto"/>
          <w:sz w:val="18"/>
          <w:szCs w:val="18"/>
        </w:rPr>
      </w:pPr>
      <w:r w:rsidRPr="00435460">
        <w:rPr>
          <w:b w:val="0"/>
          <w:bCs/>
          <w:color w:val="auto"/>
          <w:sz w:val="18"/>
          <w:szCs w:val="18"/>
        </w:rPr>
        <w:t>Source: Evaluation of the Certificate in Internal Workplace Mediation Training 2023. B6. Base: All respondents who prefer face-to-face (N=70)</w:t>
      </w:r>
    </w:p>
    <w:p w14:paraId="6D95CFE8" w14:textId="3BDD85E6" w:rsidR="008756A1" w:rsidRPr="00294760" w:rsidRDefault="00AE4963" w:rsidP="00294760">
      <w:pPr>
        <w:pStyle w:val="Chartlabel"/>
        <w:numPr>
          <w:ilvl w:val="0"/>
          <w:numId w:val="0"/>
        </w:numPr>
      </w:pPr>
      <w:r>
        <w:t xml:space="preserve">Table 2.2 </w:t>
      </w:r>
      <w:r w:rsidR="008756A1">
        <w:t>Face-to-face training is easier to engage with and provides better collaboration</w:t>
      </w:r>
    </w:p>
    <w:tbl>
      <w:tblPr>
        <w:tblStyle w:val="GridTable4-Accent1"/>
        <w:tblW w:w="0" w:type="auto"/>
        <w:tblLook w:val="04A0" w:firstRow="1" w:lastRow="0" w:firstColumn="1" w:lastColumn="0" w:noHBand="0" w:noVBand="1"/>
      </w:tblPr>
      <w:tblGrid>
        <w:gridCol w:w="5382"/>
        <w:gridCol w:w="2126"/>
      </w:tblGrid>
      <w:tr w:rsidR="00285F88" w14:paraId="59C54FA9" w14:textId="77777777" w:rsidTr="008A191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382" w:type="dxa"/>
          </w:tcPr>
          <w:p w14:paraId="6129AFAC" w14:textId="5C1DC140" w:rsidR="00285F88" w:rsidRDefault="00285F88" w:rsidP="00951476">
            <w:pPr>
              <w:pStyle w:val="BodyText"/>
            </w:pPr>
            <w:r w:rsidRPr="00294760">
              <w:rPr>
                <w:color w:val="000000" w:themeColor="text1"/>
              </w:rPr>
              <w:t>Reason why delegate prefers to participate in training sessions face-to-face</w:t>
            </w:r>
          </w:p>
        </w:tc>
        <w:tc>
          <w:tcPr>
            <w:tcW w:w="2126" w:type="dxa"/>
          </w:tcPr>
          <w:p w14:paraId="17455472" w14:textId="035FD684" w:rsidR="00285F88" w:rsidRDefault="00285F88" w:rsidP="00951476">
            <w:pPr>
              <w:pStyle w:val="BodyText"/>
              <w:cnfStyle w:val="100000000000" w:firstRow="1" w:lastRow="0" w:firstColumn="0" w:lastColumn="0" w:oddVBand="0" w:evenVBand="0" w:oddHBand="0" w:evenHBand="0" w:firstRowFirstColumn="0" w:firstRowLastColumn="0" w:lastRowFirstColumn="0" w:lastRowLastColumn="0"/>
            </w:pPr>
            <w:r w:rsidRPr="00294760">
              <w:rPr>
                <w:color w:val="000000" w:themeColor="text1"/>
              </w:rPr>
              <w:t>Percentage of delegates</w:t>
            </w:r>
          </w:p>
        </w:tc>
      </w:tr>
      <w:tr w:rsidR="00285F88" w14:paraId="450D738F"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382" w:type="dxa"/>
          </w:tcPr>
          <w:p w14:paraId="018DF3B8" w14:textId="14D3E98D" w:rsidR="00285F88" w:rsidRPr="00294760" w:rsidRDefault="00285F88" w:rsidP="00951476">
            <w:pPr>
              <w:pStyle w:val="BodyText"/>
              <w:rPr>
                <w:b w:val="0"/>
                <w:bCs w:val="0"/>
              </w:rPr>
            </w:pPr>
            <w:r w:rsidRPr="00294760">
              <w:rPr>
                <w:b w:val="0"/>
                <w:bCs w:val="0"/>
              </w:rPr>
              <w:t>Better collaboration and discussion with others</w:t>
            </w:r>
          </w:p>
        </w:tc>
        <w:tc>
          <w:tcPr>
            <w:tcW w:w="2126" w:type="dxa"/>
          </w:tcPr>
          <w:p w14:paraId="3DCB8DD8" w14:textId="3F474E79" w:rsidR="00285F88" w:rsidRDefault="00285F88" w:rsidP="00951476">
            <w:pPr>
              <w:pStyle w:val="BodyText"/>
              <w:cnfStyle w:val="000000100000" w:firstRow="0" w:lastRow="0" w:firstColumn="0" w:lastColumn="0" w:oddVBand="0" w:evenVBand="0" w:oddHBand="1" w:evenHBand="0" w:firstRowFirstColumn="0" w:firstRowLastColumn="0" w:lastRowFirstColumn="0" w:lastRowLastColumn="0"/>
            </w:pPr>
            <w:r>
              <w:t>96%</w:t>
            </w:r>
          </w:p>
        </w:tc>
      </w:tr>
      <w:tr w:rsidR="00285F88" w14:paraId="1319D980" w14:textId="77777777" w:rsidTr="008A1919">
        <w:tc>
          <w:tcPr>
            <w:cnfStyle w:val="001000000000" w:firstRow="0" w:lastRow="0" w:firstColumn="1" w:lastColumn="0" w:oddVBand="0" w:evenVBand="0" w:oddHBand="0" w:evenHBand="0" w:firstRowFirstColumn="0" w:firstRowLastColumn="0" w:lastRowFirstColumn="0" w:lastRowLastColumn="0"/>
            <w:tcW w:w="5382" w:type="dxa"/>
          </w:tcPr>
          <w:p w14:paraId="3016FCF5" w14:textId="15721CFF" w:rsidR="00285F88" w:rsidRPr="00294760" w:rsidRDefault="00285F88" w:rsidP="00951476">
            <w:pPr>
              <w:pStyle w:val="BodyText"/>
              <w:rPr>
                <w:b w:val="0"/>
                <w:bCs w:val="0"/>
              </w:rPr>
            </w:pPr>
            <w:r w:rsidRPr="00294760">
              <w:rPr>
                <w:b w:val="0"/>
                <w:bCs w:val="0"/>
              </w:rPr>
              <w:t>Easier to engage with and focus on the course</w:t>
            </w:r>
          </w:p>
        </w:tc>
        <w:tc>
          <w:tcPr>
            <w:tcW w:w="2126" w:type="dxa"/>
          </w:tcPr>
          <w:p w14:paraId="7CF30BD5" w14:textId="3B793A61" w:rsidR="00285F88" w:rsidRDefault="00285F88" w:rsidP="00951476">
            <w:pPr>
              <w:pStyle w:val="BodyText"/>
              <w:cnfStyle w:val="000000000000" w:firstRow="0" w:lastRow="0" w:firstColumn="0" w:lastColumn="0" w:oddVBand="0" w:evenVBand="0" w:oddHBand="0" w:evenHBand="0" w:firstRowFirstColumn="0" w:firstRowLastColumn="0" w:lastRowFirstColumn="0" w:lastRowLastColumn="0"/>
            </w:pPr>
            <w:r>
              <w:t>75%</w:t>
            </w:r>
          </w:p>
        </w:tc>
      </w:tr>
      <w:tr w:rsidR="00285F88" w14:paraId="4811342C"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382" w:type="dxa"/>
          </w:tcPr>
          <w:p w14:paraId="61B9C55C" w14:textId="21A2ECEC" w:rsidR="00285F88" w:rsidRPr="00294760" w:rsidRDefault="00285F88" w:rsidP="00951476">
            <w:pPr>
              <w:pStyle w:val="BodyText"/>
              <w:rPr>
                <w:b w:val="0"/>
                <w:bCs w:val="0"/>
              </w:rPr>
            </w:pPr>
            <w:r w:rsidRPr="00294760">
              <w:rPr>
                <w:b w:val="0"/>
                <w:bCs w:val="0"/>
              </w:rPr>
              <w:t>Opportunity for networking and building connections</w:t>
            </w:r>
          </w:p>
        </w:tc>
        <w:tc>
          <w:tcPr>
            <w:tcW w:w="2126" w:type="dxa"/>
          </w:tcPr>
          <w:p w14:paraId="2ED54DAA" w14:textId="460D66B4" w:rsidR="00285F88" w:rsidRDefault="00260087" w:rsidP="00951476">
            <w:pPr>
              <w:pStyle w:val="BodyText"/>
              <w:cnfStyle w:val="000000100000" w:firstRow="0" w:lastRow="0" w:firstColumn="0" w:lastColumn="0" w:oddVBand="0" w:evenVBand="0" w:oddHBand="1" w:evenHBand="0" w:firstRowFirstColumn="0" w:firstRowLastColumn="0" w:lastRowFirstColumn="0" w:lastRowLastColumn="0"/>
            </w:pPr>
            <w:r>
              <w:t>44%</w:t>
            </w:r>
          </w:p>
        </w:tc>
      </w:tr>
      <w:tr w:rsidR="00285F88" w14:paraId="5D48207C" w14:textId="77777777" w:rsidTr="008A1919">
        <w:tc>
          <w:tcPr>
            <w:cnfStyle w:val="001000000000" w:firstRow="0" w:lastRow="0" w:firstColumn="1" w:lastColumn="0" w:oddVBand="0" w:evenVBand="0" w:oddHBand="0" w:evenHBand="0" w:firstRowFirstColumn="0" w:firstRowLastColumn="0" w:lastRowFirstColumn="0" w:lastRowLastColumn="0"/>
            <w:tcW w:w="5382" w:type="dxa"/>
          </w:tcPr>
          <w:p w14:paraId="570B456A" w14:textId="132031AE" w:rsidR="00285F88" w:rsidRPr="00294760" w:rsidRDefault="00260087" w:rsidP="00951476">
            <w:pPr>
              <w:pStyle w:val="BodyText"/>
              <w:rPr>
                <w:b w:val="0"/>
                <w:bCs w:val="0"/>
              </w:rPr>
            </w:pPr>
            <w:r w:rsidRPr="00294760">
              <w:rPr>
                <w:b w:val="0"/>
                <w:bCs w:val="0"/>
              </w:rPr>
              <w:t>Easier to ask questions</w:t>
            </w:r>
          </w:p>
        </w:tc>
        <w:tc>
          <w:tcPr>
            <w:tcW w:w="2126" w:type="dxa"/>
          </w:tcPr>
          <w:p w14:paraId="6672CDA5" w14:textId="7EF6B2FA" w:rsidR="00285F88" w:rsidRDefault="00260087" w:rsidP="00951476">
            <w:pPr>
              <w:pStyle w:val="BodyText"/>
              <w:cnfStyle w:val="000000000000" w:firstRow="0" w:lastRow="0" w:firstColumn="0" w:lastColumn="0" w:oddVBand="0" w:evenVBand="0" w:oddHBand="0" w:evenHBand="0" w:firstRowFirstColumn="0" w:firstRowLastColumn="0" w:lastRowFirstColumn="0" w:lastRowLastColumn="0"/>
            </w:pPr>
            <w:r>
              <w:t>43%</w:t>
            </w:r>
          </w:p>
        </w:tc>
      </w:tr>
      <w:tr w:rsidR="00285F88" w14:paraId="3ED020D6"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382" w:type="dxa"/>
          </w:tcPr>
          <w:p w14:paraId="33132451" w14:textId="2007012B" w:rsidR="00285F88" w:rsidRPr="00294760" w:rsidRDefault="00260087" w:rsidP="00951476">
            <w:pPr>
              <w:pStyle w:val="BodyText"/>
              <w:rPr>
                <w:b w:val="0"/>
                <w:bCs w:val="0"/>
              </w:rPr>
            </w:pPr>
            <w:r w:rsidRPr="00294760">
              <w:rPr>
                <w:b w:val="0"/>
                <w:bCs w:val="0"/>
              </w:rPr>
              <w:t xml:space="preserve">Get more from the session </w:t>
            </w:r>
          </w:p>
        </w:tc>
        <w:tc>
          <w:tcPr>
            <w:tcW w:w="2126" w:type="dxa"/>
          </w:tcPr>
          <w:p w14:paraId="00650727" w14:textId="79B29E67" w:rsidR="00285F88" w:rsidRDefault="00260087" w:rsidP="00951476">
            <w:pPr>
              <w:pStyle w:val="BodyText"/>
              <w:cnfStyle w:val="000000100000" w:firstRow="0" w:lastRow="0" w:firstColumn="0" w:lastColumn="0" w:oddVBand="0" w:evenVBand="0" w:oddHBand="1" w:evenHBand="0" w:firstRowFirstColumn="0" w:firstRowLastColumn="0" w:lastRowFirstColumn="0" w:lastRowLastColumn="0"/>
            </w:pPr>
            <w:r>
              <w:t>34%</w:t>
            </w:r>
          </w:p>
        </w:tc>
      </w:tr>
      <w:tr w:rsidR="00285F88" w14:paraId="4AA01791" w14:textId="77777777" w:rsidTr="008A1919">
        <w:tc>
          <w:tcPr>
            <w:cnfStyle w:val="001000000000" w:firstRow="0" w:lastRow="0" w:firstColumn="1" w:lastColumn="0" w:oddVBand="0" w:evenVBand="0" w:oddHBand="0" w:evenHBand="0" w:firstRowFirstColumn="0" w:firstRowLastColumn="0" w:lastRowFirstColumn="0" w:lastRowLastColumn="0"/>
            <w:tcW w:w="5382" w:type="dxa"/>
          </w:tcPr>
          <w:p w14:paraId="51887807" w14:textId="346649B4" w:rsidR="00285F88" w:rsidRPr="00294760" w:rsidRDefault="00260087" w:rsidP="00951476">
            <w:pPr>
              <w:pStyle w:val="BodyText"/>
              <w:rPr>
                <w:b w:val="0"/>
                <w:bCs w:val="0"/>
              </w:rPr>
            </w:pPr>
            <w:r w:rsidRPr="00294760">
              <w:rPr>
                <w:b w:val="0"/>
                <w:bCs w:val="0"/>
              </w:rPr>
              <w:t>Reduces any potential technical issues</w:t>
            </w:r>
          </w:p>
        </w:tc>
        <w:tc>
          <w:tcPr>
            <w:tcW w:w="2126" w:type="dxa"/>
          </w:tcPr>
          <w:p w14:paraId="7B7174F0" w14:textId="7273157F" w:rsidR="00285F88" w:rsidRDefault="00EC13E4" w:rsidP="00951476">
            <w:pPr>
              <w:pStyle w:val="BodyText"/>
              <w:cnfStyle w:val="000000000000" w:firstRow="0" w:lastRow="0" w:firstColumn="0" w:lastColumn="0" w:oddVBand="0" w:evenVBand="0" w:oddHBand="0" w:evenHBand="0" w:firstRowFirstColumn="0" w:firstRowLastColumn="0" w:lastRowFirstColumn="0" w:lastRowLastColumn="0"/>
            </w:pPr>
            <w:r>
              <w:t>22%</w:t>
            </w:r>
          </w:p>
        </w:tc>
      </w:tr>
      <w:tr w:rsidR="00285F88" w14:paraId="7BEBEA5C"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382" w:type="dxa"/>
          </w:tcPr>
          <w:p w14:paraId="7AB50398" w14:textId="4B5E2F33" w:rsidR="00285F88" w:rsidRPr="00294760" w:rsidRDefault="00EC13E4" w:rsidP="00951476">
            <w:pPr>
              <w:pStyle w:val="BodyText"/>
              <w:rPr>
                <w:b w:val="0"/>
                <w:bCs w:val="0"/>
              </w:rPr>
            </w:pPr>
            <w:r w:rsidRPr="00294760">
              <w:rPr>
                <w:b w:val="0"/>
                <w:bCs w:val="0"/>
              </w:rPr>
              <w:t>Feel more motivated to attend</w:t>
            </w:r>
          </w:p>
        </w:tc>
        <w:tc>
          <w:tcPr>
            <w:tcW w:w="2126" w:type="dxa"/>
          </w:tcPr>
          <w:p w14:paraId="0D57C9F8" w14:textId="3A60AFF8" w:rsidR="00285F88" w:rsidRDefault="00EC13E4" w:rsidP="00951476">
            <w:pPr>
              <w:pStyle w:val="BodyText"/>
              <w:cnfStyle w:val="000000100000" w:firstRow="0" w:lastRow="0" w:firstColumn="0" w:lastColumn="0" w:oddVBand="0" w:evenVBand="0" w:oddHBand="1" w:evenHBand="0" w:firstRowFirstColumn="0" w:firstRowLastColumn="0" w:lastRowFirstColumn="0" w:lastRowLastColumn="0"/>
            </w:pPr>
            <w:r>
              <w:t>19%</w:t>
            </w:r>
          </w:p>
        </w:tc>
      </w:tr>
      <w:tr w:rsidR="00EC13E4" w14:paraId="16DCE10F" w14:textId="77777777" w:rsidTr="008A1919">
        <w:tc>
          <w:tcPr>
            <w:cnfStyle w:val="001000000000" w:firstRow="0" w:lastRow="0" w:firstColumn="1" w:lastColumn="0" w:oddVBand="0" w:evenVBand="0" w:oddHBand="0" w:evenHBand="0" w:firstRowFirstColumn="0" w:firstRowLastColumn="0" w:lastRowFirstColumn="0" w:lastRowLastColumn="0"/>
            <w:tcW w:w="5382" w:type="dxa"/>
          </w:tcPr>
          <w:p w14:paraId="1D437814" w14:textId="31A3681B" w:rsidR="00EC13E4" w:rsidRPr="00294760" w:rsidRDefault="00EC13E4" w:rsidP="00951476">
            <w:pPr>
              <w:pStyle w:val="BodyText"/>
              <w:rPr>
                <w:b w:val="0"/>
                <w:bCs w:val="0"/>
              </w:rPr>
            </w:pPr>
            <w:r w:rsidRPr="00294760">
              <w:rPr>
                <w:b w:val="0"/>
                <w:bCs w:val="0"/>
              </w:rPr>
              <w:t>It was difficult to learn the skills online but needing to apply the skills in practice face-to-face</w:t>
            </w:r>
          </w:p>
        </w:tc>
        <w:tc>
          <w:tcPr>
            <w:tcW w:w="2126" w:type="dxa"/>
          </w:tcPr>
          <w:p w14:paraId="4062517C" w14:textId="6551DEC5" w:rsidR="00EC13E4" w:rsidRDefault="00EC13E4" w:rsidP="00951476">
            <w:pPr>
              <w:pStyle w:val="BodyText"/>
              <w:cnfStyle w:val="000000000000" w:firstRow="0" w:lastRow="0" w:firstColumn="0" w:lastColumn="0" w:oddVBand="0" w:evenVBand="0" w:oddHBand="0" w:evenHBand="0" w:firstRowFirstColumn="0" w:firstRowLastColumn="0" w:lastRowFirstColumn="0" w:lastRowLastColumn="0"/>
            </w:pPr>
            <w:r>
              <w:t>13%</w:t>
            </w:r>
          </w:p>
        </w:tc>
      </w:tr>
      <w:tr w:rsidR="00EC13E4" w14:paraId="7D750467"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382" w:type="dxa"/>
          </w:tcPr>
          <w:p w14:paraId="0B67EC12" w14:textId="070BE335" w:rsidR="00EC13E4" w:rsidRPr="00294760" w:rsidRDefault="00EC13E4" w:rsidP="00951476">
            <w:pPr>
              <w:pStyle w:val="BodyText"/>
              <w:rPr>
                <w:b w:val="0"/>
                <w:bCs w:val="0"/>
              </w:rPr>
            </w:pPr>
            <w:r w:rsidRPr="00294760">
              <w:rPr>
                <w:b w:val="0"/>
                <w:bCs w:val="0"/>
              </w:rPr>
              <w:lastRenderedPageBreak/>
              <w:t>Value for money</w:t>
            </w:r>
          </w:p>
        </w:tc>
        <w:tc>
          <w:tcPr>
            <w:tcW w:w="2126" w:type="dxa"/>
          </w:tcPr>
          <w:p w14:paraId="2CD834F9" w14:textId="26D94975" w:rsidR="00EC13E4" w:rsidRDefault="00EC13E4" w:rsidP="00951476">
            <w:pPr>
              <w:pStyle w:val="BodyText"/>
              <w:cnfStyle w:val="000000100000" w:firstRow="0" w:lastRow="0" w:firstColumn="0" w:lastColumn="0" w:oddVBand="0" w:evenVBand="0" w:oddHBand="1" w:evenHBand="0" w:firstRowFirstColumn="0" w:firstRowLastColumn="0" w:lastRowFirstColumn="0" w:lastRowLastColumn="0"/>
            </w:pPr>
            <w:r>
              <w:t>4%</w:t>
            </w:r>
          </w:p>
        </w:tc>
      </w:tr>
      <w:tr w:rsidR="00EC13E4" w14:paraId="19445B95" w14:textId="77777777" w:rsidTr="008A1919">
        <w:tc>
          <w:tcPr>
            <w:cnfStyle w:val="001000000000" w:firstRow="0" w:lastRow="0" w:firstColumn="1" w:lastColumn="0" w:oddVBand="0" w:evenVBand="0" w:oddHBand="0" w:evenHBand="0" w:firstRowFirstColumn="0" w:firstRowLastColumn="0" w:lastRowFirstColumn="0" w:lastRowLastColumn="0"/>
            <w:tcW w:w="5382" w:type="dxa"/>
          </w:tcPr>
          <w:p w14:paraId="7BC3792B" w14:textId="2FBA26BF" w:rsidR="00EC13E4" w:rsidRPr="00294760" w:rsidRDefault="00EC13E4" w:rsidP="00951476">
            <w:pPr>
              <w:pStyle w:val="BodyText"/>
              <w:rPr>
                <w:b w:val="0"/>
                <w:bCs w:val="0"/>
              </w:rPr>
            </w:pPr>
            <w:r w:rsidRPr="00294760">
              <w:rPr>
                <w:b w:val="0"/>
                <w:bCs w:val="0"/>
              </w:rPr>
              <w:t>Other</w:t>
            </w:r>
          </w:p>
        </w:tc>
        <w:tc>
          <w:tcPr>
            <w:tcW w:w="2126" w:type="dxa"/>
          </w:tcPr>
          <w:p w14:paraId="150C707E" w14:textId="65D5EC66" w:rsidR="00EC13E4" w:rsidRDefault="00EC13E4" w:rsidP="00951476">
            <w:pPr>
              <w:pStyle w:val="BodyText"/>
              <w:cnfStyle w:val="000000000000" w:firstRow="0" w:lastRow="0" w:firstColumn="0" w:lastColumn="0" w:oddVBand="0" w:evenVBand="0" w:oddHBand="0" w:evenHBand="0" w:firstRowFirstColumn="0" w:firstRowLastColumn="0" w:lastRowFirstColumn="0" w:lastRowLastColumn="0"/>
            </w:pPr>
            <w:r>
              <w:t>1%</w:t>
            </w:r>
          </w:p>
        </w:tc>
      </w:tr>
    </w:tbl>
    <w:p w14:paraId="24973CE7" w14:textId="77777777" w:rsidR="00285F88" w:rsidRDefault="00285F88" w:rsidP="00951476">
      <w:pPr>
        <w:pStyle w:val="BodyText"/>
      </w:pPr>
    </w:p>
    <w:p w14:paraId="48A87B25" w14:textId="3425AE29" w:rsidR="00EC03E0" w:rsidRDefault="00EC03E0" w:rsidP="00951476">
      <w:pPr>
        <w:pStyle w:val="BodyText"/>
      </w:pPr>
      <w:r>
        <w:t xml:space="preserve">The preferred mode of delivery varied depending on the course type </w:t>
      </w:r>
      <w:r w:rsidR="007E602D">
        <w:t>respondents engaged with (workplace or open access)</w:t>
      </w:r>
      <w:r w:rsidR="002B0C2F">
        <w:t>. This</w:t>
      </w:r>
      <w:r>
        <w:t xml:space="preserve"> highlights that there may be additional benefits of face-to-face engagement when undertaking training with </w:t>
      </w:r>
      <w:r w:rsidR="00CA3129">
        <w:t>colleagues</w:t>
      </w:r>
      <w:r>
        <w:t xml:space="preserve">, whereas when completing the training with individuals from other organisations accessibility and convenience may be </w:t>
      </w:r>
      <w:r w:rsidR="0059728A">
        <w:t>prioritised.</w:t>
      </w:r>
    </w:p>
    <w:p w14:paraId="19548F58" w14:textId="5AA77419" w:rsidR="00EC03E0" w:rsidRDefault="005E0683" w:rsidP="00485082">
      <w:pPr>
        <w:pStyle w:val="BodyText"/>
      </w:pPr>
      <w:r>
        <w:t>It was</w:t>
      </w:r>
      <w:r w:rsidR="00DE1239">
        <w:t xml:space="preserve"> </w:t>
      </w:r>
      <w:r w:rsidR="00C914F3">
        <w:t xml:space="preserve">significantly </w:t>
      </w:r>
      <w:r w:rsidR="00DE1239">
        <w:t xml:space="preserve">more common among those who completed the course through their workplace (72%) </w:t>
      </w:r>
      <w:r>
        <w:t xml:space="preserve">to report that face-to-face was their preferred mode of delivery </w:t>
      </w:r>
      <w:r w:rsidR="00DE1239">
        <w:t>compared to those who did an open access course (51%).</w:t>
      </w:r>
      <w:r w:rsidRPr="005E0683">
        <w:t xml:space="preserve"> </w:t>
      </w:r>
      <w:r>
        <w:t xml:space="preserve">Conversely, </w:t>
      </w:r>
      <w:r w:rsidR="000E23CC">
        <w:t xml:space="preserve">respondents </w:t>
      </w:r>
      <w:r w:rsidRPr="00DE1239">
        <w:t xml:space="preserve">who completed a </w:t>
      </w:r>
      <w:r>
        <w:t>workplace</w:t>
      </w:r>
      <w:r w:rsidRPr="00DE1239">
        <w:t xml:space="preserve"> course were </w:t>
      </w:r>
      <w:r w:rsidR="00226E4E">
        <w:t xml:space="preserve">significantly </w:t>
      </w:r>
      <w:r>
        <w:t>less</w:t>
      </w:r>
      <w:r w:rsidRPr="00DE1239">
        <w:t xml:space="preserve"> likely to want to complete </w:t>
      </w:r>
      <w:r>
        <w:t>the training</w:t>
      </w:r>
      <w:r w:rsidRPr="00DE1239">
        <w:t xml:space="preserve"> in a hybrid </w:t>
      </w:r>
      <w:r w:rsidR="003B29D9">
        <w:t xml:space="preserve">environment </w:t>
      </w:r>
      <w:r w:rsidRPr="00DE1239">
        <w:t>compared to those who took part in a</w:t>
      </w:r>
      <w:r>
        <w:t xml:space="preserve">n open access </w:t>
      </w:r>
      <w:r w:rsidRPr="00DE1239">
        <w:t>course (</w:t>
      </w:r>
      <w:r>
        <w:t>7</w:t>
      </w:r>
      <w:r w:rsidRPr="00DE1239">
        <w:t xml:space="preserve">% </w:t>
      </w:r>
      <w:r w:rsidR="00465F6D">
        <w:t>compared to</w:t>
      </w:r>
      <w:r w:rsidRPr="00DE1239">
        <w:t xml:space="preserve"> </w:t>
      </w:r>
      <w:r>
        <w:t>28</w:t>
      </w:r>
      <w:r w:rsidRPr="00DE1239">
        <w:t>%)</w:t>
      </w:r>
      <w:r>
        <w:t xml:space="preserve">. </w:t>
      </w:r>
    </w:p>
    <w:p w14:paraId="746FF5AB" w14:textId="4FEF5B9D" w:rsidR="00D80B4B" w:rsidRDefault="002F0060" w:rsidP="00D80B4B">
      <w:pPr>
        <w:pStyle w:val="BodyText"/>
      </w:pPr>
      <w:bookmarkStart w:id="18" w:name="_Ref140494614"/>
      <w:r>
        <w:t xml:space="preserve">Around </w:t>
      </w:r>
      <w:r w:rsidR="00DE1239">
        <w:t xml:space="preserve">one in five </w:t>
      </w:r>
      <w:r w:rsidR="000E23CC">
        <w:t>respondents</w:t>
      </w:r>
      <w:r w:rsidR="003E50B3">
        <w:t xml:space="preserve"> would</w:t>
      </w:r>
      <w:r w:rsidR="000E23CC">
        <w:t xml:space="preserve"> </w:t>
      </w:r>
      <w:r w:rsidR="00DE1239">
        <w:t xml:space="preserve">prefer hybrid (22%) or online training (18%). The most common benefits of online training were that there would be </w:t>
      </w:r>
      <w:r w:rsidR="00DE1239" w:rsidRPr="00FE1B6E">
        <w:t>no travel requirements (79%)</w:t>
      </w:r>
      <w:r w:rsidR="00DE1239">
        <w:t>,</w:t>
      </w:r>
      <w:r w:rsidR="00DE1239" w:rsidRPr="00FE1B6E">
        <w:t xml:space="preserve"> and it was easy </w:t>
      </w:r>
      <w:r w:rsidR="00DE1239">
        <w:t>and convenient to</w:t>
      </w:r>
      <w:r w:rsidR="00DE1239" w:rsidRPr="00FE1B6E">
        <w:t xml:space="preserve"> access (77%</w:t>
      </w:r>
      <w:r w:rsidR="00DE1239">
        <w:t>; see</w:t>
      </w:r>
      <w:r w:rsidR="000411EE">
        <w:t xml:space="preserve"> </w:t>
      </w:r>
      <w:r w:rsidR="00563DF8">
        <w:fldChar w:fldCharType="begin"/>
      </w:r>
      <w:r w:rsidR="00563DF8">
        <w:instrText xml:space="preserve"> REF _Ref141080138 \r \h </w:instrText>
      </w:r>
      <w:r w:rsidR="00563DF8">
        <w:fldChar w:fldCharType="separate"/>
      </w:r>
      <w:r w:rsidR="008635D0">
        <w:t>Figure 2.4</w:t>
      </w:r>
      <w:r w:rsidR="00563DF8">
        <w:fldChar w:fldCharType="end"/>
      </w:r>
      <w:r w:rsidR="00DE1239" w:rsidRPr="00FE1B6E">
        <w:t>)</w:t>
      </w:r>
      <w:r w:rsidR="00552BC1">
        <w:t>. T</w:t>
      </w:r>
      <w:r w:rsidR="00DE1239">
        <w:t>he reasons reported for preferring hybrid training drew on the benefits of both</w:t>
      </w:r>
      <w:r w:rsidR="00552BC1">
        <w:t xml:space="preserve"> other</w:t>
      </w:r>
      <w:r w:rsidR="00DE1239">
        <w:t xml:space="preserve"> modes: </w:t>
      </w:r>
      <w:r w:rsidR="00DE1239" w:rsidRPr="00A42C28">
        <w:t>it allowed for better collaboration and discussion with others (71%), and it was easy to access and convenient (55%</w:t>
      </w:r>
      <w:r w:rsidR="00DE1239">
        <w:t>; see</w:t>
      </w:r>
      <w:r w:rsidR="00563DF8">
        <w:t xml:space="preserve"> </w:t>
      </w:r>
      <w:r w:rsidR="00563DF8">
        <w:fldChar w:fldCharType="begin"/>
      </w:r>
      <w:r w:rsidR="00563DF8">
        <w:instrText xml:space="preserve"> REF _Ref141080255 \r \h </w:instrText>
      </w:r>
      <w:r w:rsidR="00563DF8">
        <w:fldChar w:fldCharType="separate"/>
      </w:r>
      <w:r w:rsidR="008635D0">
        <w:t>Figure 2.5</w:t>
      </w:r>
      <w:r w:rsidR="00563DF8">
        <w:fldChar w:fldCharType="end"/>
      </w:r>
      <w:r w:rsidR="00DE1239" w:rsidRPr="00A42C28">
        <w:t>).</w:t>
      </w:r>
      <w:r w:rsidR="00DE1239">
        <w:t xml:space="preserve"> </w:t>
      </w:r>
      <w:r w:rsidR="00D80B4B" w:rsidRPr="004E21DB">
        <w:t xml:space="preserve">HR or personnel specialists </w:t>
      </w:r>
      <w:r w:rsidR="00D80B4B">
        <w:t>were</w:t>
      </w:r>
      <w:r w:rsidR="00046BB5">
        <w:t xml:space="preserve"> significantly</w:t>
      </w:r>
      <w:r w:rsidR="00D80B4B">
        <w:t xml:space="preserve"> </w:t>
      </w:r>
      <w:r w:rsidR="00D80B4B" w:rsidRPr="004E21DB">
        <w:t xml:space="preserve">more likely to </w:t>
      </w:r>
      <w:r w:rsidR="00D80B4B">
        <w:t>have completed the</w:t>
      </w:r>
      <w:r w:rsidR="00D80B4B" w:rsidRPr="004E21DB">
        <w:t xml:space="preserve"> course online (64%</w:t>
      </w:r>
      <w:r w:rsidR="00D80B4B">
        <w:t xml:space="preserve">) </w:t>
      </w:r>
      <w:r w:rsidR="00827DDF">
        <w:t xml:space="preserve">compared to </w:t>
      </w:r>
      <w:r w:rsidR="0035105A">
        <w:t>the overall sample</w:t>
      </w:r>
      <w:r w:rsidR="00D80B4B">
        <w:t>.</w:t>
      </w:r>
    </w:p>
    <w:p w14:paraId="19E4C459" w14:textId="278FEE1B" w:rsidR="006B0060" w:rsidRDefault="006B0060" w:rsidP="0059728A">
      <w:pPr>
        <w:pStyle w:val="Figurelabel"/>
      </w:pPr>
      <w:bookmarkStart w:id="19" w:name="_Ref141080138"/>
      <w:bookmarkEnd w:id="18"/>
      <w:r>
        <w:t>Training delivered online is more convenient and accessible.</w:t>
      </w:r>
      <w:bookmarkEnd w:id="19"/>
    </w:p>
    <w:p w14:paraId="6CDEF093" w14:textId="567FFB4D" w:rsidR="0034209F" w:rsidRPr="0059728A" w:rsidRDefault="001C7B00" w:rsidP="0034209F">
      <w:pPr>
        <w:pStyle w:val="BodyText"/>
        <w:rPr>
          <w:sz w:val="22"/>
          <w:szCs w:val="20"/>
        </w:rPr>
      </w:pPr>
      <w:r>
        <w:rPr>
          <w:b/>
          <w:bCs/>
          <w:color w:val="004436" w:themeColor="text2"/>
          <w:szCs w:val="20"/>
        </w:rPr>
        <w:t>Why would you prefer to participate in training sessions online?</w:t>
      </w:r>
    </w:p>
    <w:p w14:paraId="5B15152C" w14:textId="0FE8D482" w:rsidR="006B0060" w:rsidRDefault="006B0060" w:rsidP="0034209F">
      <w:pPr>
        <w:pStyle w:val="BodyText"/>
        <w:jc w:val="center"/>
      </w:pPr>
      <w:r w:rsidRPr="006B0060">
        <w:rPr>
          <w:noProof/>
        </w:rPr>
        <w:drawing>
          <wp:inline distT="0" distB="0" distL="0" distR="0" wp14:anchorId="3837DEC9" wp14:editId="442A9F53">
            <wp:extent cx="5399405" cy="2545080"/>
            <wp:effectExtent l="0" t="0" r="0" b="7620"/>
            <wp:docPr id="1171220949" name="Chart 1" descr="Bar chart of reasons why delegates prefer to participate in training sessions online. As set out in the table below. ">
              <a:extLst xmlns:a="http://schemas.openxmlformats.org/drawingml/2006/main">
                <a:ext uri="{FF2B5EF4-FFF2-40B4-BE49-F238E27FC236}">
                  <a16:creationId xmlns:a16="http://schemas.microsoft.com/office/drawing/2014/main" id="{5514C491-76B0-47BD-ACB4-23410FC6BCD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6EAFDB85" w14:textId="120250A6" w:rsidR="00890D93" w:rsidRDefault="00890D93" w:rsidP="0029029A">
      <w:pPr>
        <w:pStyle w:val="Quoteattribution"/>
        <w:rPr>
          <w:b w:val="0"/>
          <w:bCs/>
          <w:color w:val="auto"/>
          <w:sz w:val="18"/>
          <w:szCs w:val="18"/>
        </w:rPr>
      </w:pPr>
      <w:r w:rsidRPr="00435460">
        <w:rPr>
          <w:b w:val="0"/>
          <w:bCs/>
          <w:color w:val="auto"/>
          <w:sz w:val="18"/>
          <w:szCs w:val="18"/>
        </w:rPr>
        <w:t>Source: Evaluation of the Certificate in Internal Workplace Mediation Training 2023. B7. Base: All respondents who prefer online (</w:t>
      </w:r>
      <w:r w:rsidR="00DA6F8D" w:rsidRPr="00435460">
        <w:rPr>
          <w:b w:val="0"/>
          <w:bCs/>
          <w:color w:val="auto"/>
          <w:sz w:val="18"/>
          <w:szCs w:val="18"/>
        </w:rPr>
        <w:t>N</w:t>
      </w:r>
      <w:r w:rsidRPr="00435460">
        <w:rPr>
          <w:b w:val="0"/>
          <w:bCs/>
          <w:color w:val="auto"/>
          <w:sz w:val="18"/>
          <w:szCs w:val="18"/>
        </w:rPr>
        <w:t>=24)</w:t>
      </w:r>
    </w:p>
    <w:p w14:paraId="2EAF076D" w14:textId="51F84A13" w:rsidR="008756A1" w:rsidRPr="00294760" w:rsidRDefault="00AE4963" w:rsidP="00294760">
      <w:pPr>
        <w:pStyle w:val="Chartlabel"/>
        <w:numPr>
          <w:ilvl w:val="0"/>
          <w:numId w:val="0"/>
        </w:numPr>
      </w:pPr>
      <w:r>
        <w:lastRenderedPageBreak/>
        <w:t xml:space="preserve">Table 2.3 </w:t>
      </w:r>
      <w:r w:rsidR="008756A1">
        <w:t>Training delivered online is more convenient and accessible</w:t>
      </w:r>
    </w:p>
    <w:tbl>
      <w:tblPr>
        <w:tblStyle w:val="GridTable4-Accent1"/>
        <w:tblW w:w="0" w:type="auto"/>
        <w:tblLayout w:type="fixed"/>
        <w:tblLook w:val="04A0" w:firstRow="1" w:lastRow="0" w:firstColumn="1" w:lastColumn="0" w:noHBand="0" w:noVBand="1"/>
      </w:tblPr>
      <w:tblGrid>
        <w:gridCol w:w="5240"/>
        <w:gridCol w:w="992"/>
      </w:tblGrid>
      <w:tr w:rsidR="00DD132E" w14:paraId="087B3DEE" w14:textId="77777777" w:rsidTr="008A191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40" w:type="dxa"/>
          </w:tcPr>
          <w:p w14:paraId="2C1AD3C1" w14:textId="4BF34CE4" w:rsidR="00DD132E" w:rsidRPr="00294760" w:rsidRDefault="00DD132E" w:rsidP="0034209F">
            <w:pPr>
              <w:pStyle w:val="BodyText"/>
              <w:rPr>
                <w:color w:val="000000" w:themeColor="text1"/>
              </w:rPr>
            </w:pPr>
            <w:r w:rsidRPr="00294760">
              <w:rPr>
                <w:color w:val="000000" w:themeColor="text1"/>
              </w:rPr>
              <w:t>Reason why delegate prefers to participate in training sessions online</w:t>
            </w:r>
          </w:p>
        </w:tc>
        <w:tc>
          <w:tcPr>
            <w:tcW w:w="992" w:type="dxa"/>
          </w:tcPr>
          <w:p w14:paraId="1C3A6D2E" w14:textId="7AA63253" w:rsidR="00DD132E" w:rsidRPr="00294760" w:rsidRDefault="00DD132E" w:rsidP="0034209F">
            <w:pPr>
              <w:pStyle w:val="BodyText"/>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Percentage of delegates</w:t>
            </w:r>
          </w:p>
        </w:tc>
      </w:tr>
      <w:tr w:rsidR="00DD132E" w14:paraId="3A3FF415"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40" w:type="dxa"/>
          </w:tcPr>
          <w:p w14:paraId="7B037A1F" w14:textId="42EA8AEA" w:rsidR="00DD132E" w:rsidRPr="00294760" w:rsidRDefault="00DD132E" w:rsidP="0034209F">
            <w:pPr>
              <w:pStyle w:val="BodyText"/>
              <w:rPr>
                <w:b w:val="0"/>
                <w:bCs w:val="0"/>
              </w:rPr>
            </w:pPr>
            <w:r w:rsidRPr="00294760">
              <w:rPr>
                <w:b w:val="0"/>
                <w:bCs w:val="0"/>
              </w:rPr>
              <w:t>No travel requirement to attend the course</w:t>
            </w:r>
          </w:p>
        </w:tc>
        <w:tc>
          <w:tcPr>
            <w:tcW w:w="992" w:type="dxa"/>
          </w:tcPr>
          <w:p w14:paraId="4F70ECF9" w14:textId="248CE75C" w:rsidR="00DD132E" w:rsidRDefault="00DD132E" w:rsidP="0034209F">
            <w:pPr>
              <w:pStyle w:val="BodyText"/>
              <w:cnfStyle w:val="000000100000" w:firstRow="0" w:lastRow="0" w:firstColumn="0" w:lastColumn="0" w:oddVBand="0" w:evenVBand="0" w:oddHBand="1" w:evenHBand="0" w:firstRowFirstColumn="0" w:firstRowLastColumn="0" w:lastRowFirstColumn="0" w:lastRowLastColumn="0"/>
            </w:pPr>
            <w:r>
              <w:t>79%</w:t>
            </w:r>
          </w:p>
        </w:tc>
      </w:tr>
      <w:tr w:rsidR="00DD132E" w14:paraId="24D5C065" w14:textId="77777777" w:rsidTr="008A1919">
        <w:tc>
          <w:tcPr>
            <w:cnfStyle w:val="001000000000" w:firstRow="0" w:lastRow="0" w:firstColumn="1" w:lastColumn="0" w:oddVBand="0" w:evenVBand="0" w:oddHBand="0" w:evenHBand="0" w:firstRowFirstColumn="0" w:firstRowLastColumn="0" w:lastRowFirstColumn="0" w:lastRowLastColumn="0"/>
            <w:tcW w:w="5240" w:type="dxa"/>
          </w:tcPr>
          <w:p w14:paraId="4283AB7C" w14:textId="4EF7A53C" w:rsidR="00DD132E" w:rsidRPr="00294760" w:rsidRDefault="00DD132E" w:rsidP="0034209F">
            <w:pPr>
              <w:pStyle w:val="BodyText"/>
              <w:rPr>
                <w:b w:val="0"/>
                <w:bCs w:val="0"/>
              </w:rPr>
            </w:pPr>
            <w:r w:rsidRPr="00294760">
              <w:rPr>
                <w:b w:val="0"/>
                <w:bCs w:val="0"/>
              </w:rPr>
              <w:t>Easy to access and convenient</w:t>
            </w:r>
          </w:p>
        </w:tc>
        <w:tc>
          <w:tcPr>
            <w:tcW w:w="992" w:type="dxa"/>
          </w:tcPr>
          <w:p w14:paraId="5056966D" w14:textId="691106D5" w:rsidR="00DD132E" w:rsidRDefault="00DD132E" w:rsidP="0034209F">
            <w:pPr>
              <w:pStyle w:val="BodyText"/>
              <w:cnfStyle w:val="000000000000" w:firstRow="0" w:lastRow="0" w:firstColumn="0" w:lastColumn="0" w:oddVBand="0" w:evenVBand="0" w:oddHBand="0" w:evenHBand="0" w:firstRowFirstColumn="0" w:firstRowLastColumn="0" w:lastRowFirstColumn="0" w:lastRowLastColumn="0"/>
            </w:pPr>
            <w:r>
              <w:t>77%</w:t>
            </w:r>
          </w:p>
        </w:tc>
      </w:tr>
      <w:tr w:rsidR="00DD132E" w14:paraId="73946216"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40" w:type="dxa"/>
          </w:tcPr>
          <w:p w14:paraId="3742B2A4" w14:textId="050DD4DE" w:rsidR="00DD132E" w:rsidRPr="00294760" w:rsidRDefault="00DD132E" w:rsidP="0034209F">
            <w:pPr>
              <w:pStyle w:val="BodyText"/>
              <w:rPr>
                <w:b w:val="0"/>
                <w:bCs w:val="0"/>
              </w:rPr>
            </w:pPr>
            <w:r w:rsidRPr="00294760">
              <w:rPr>
                <w:b w:val="0"/>
                <w:bCs w:val="0"/>
              </w:rPr>
              <w:t>Able to better fit in the course around prior commitments</w:t>
            </w:r>
          </w:p>
        </w:tc>
        <w:tc>
          <w:tcPr>
            <w:tcW w:w="992" w:type="dxa"/>
          </w:tcPr>
          <w:p w14:paraId="14CC1027" w14:textId="55876C9C" w:rsidR="00DD132E" w:rsidRDefault="00DD132E" w:rsidP="0034209F">
            <w:pPr>
              <w:pStyle w:val="BodyText"/>
              <w:cnfStyle w:val="000000100000" w:firstRow="0" w:lastRow="0" w:firstColumn="0" w:lastColumn="0" w:oddVBand="0" w:evenVBand="0" w:oddHBand="1" w:evenHBand="0" w:firstRowFirstColumn="0" w:firstRowLastColumn="0" w:lastRowFirstColumn="0" w:lastRowLastColumn="0"/>
            </w:pPr>
            <w:r>
              <w:t>57%</w:t>
            </w:r>
          </w:p>
        </w:tc>
      </w:tr>
      <w:tr w:rsidR="00DD132E" w14:paraId="604DDF42" w14:textId="77777777" w:rsidTr="008A1919">
        <w:tc>
          <w:tcPr>
            <w:cnfStyle w:val="001000000000" w:firstRow="0" w:lastRow="0" w:firstColumn="1" w:lastColumn="0" w:oddVBand="0" w:evenVBand="0" w:oddHBand="0" w:evenHBand="0" w:firstRowFirstColumn="0" w:firstRowLastColumn="0" w:lastRowFirstColumn="0" w:lastRowLastColumn="0"/>
            <w:tcW w:w="5240" w:type="dxa"/>
          </w:tcPr>
          <w:p w14:paraId="1E83CF7E" w14:textId="3CEA8AAD" w:rsidR="00DD132E" w:rsidRPr="00294760" w:rsidRDefault="00DD132E" w:rsidP="0034209F">
            <w:pPr>
              <w:pStyle w:val="BodyText"/>
              <w:rPr>
                <w:b w:val="0"/>
                <w:bCs w:val="0"/>
              </w:rPr>
            </w:pPr>
            <w:r w:rsidRPr="00294760">
              <w:rPr>
                <w:b w:val="0"/>
                <w:bCs w:val="0"/>
              </w:rPr>
              <w:t>Don’t have to wait for a local event to take place</w:t>
            </w:r>
          </w:p>
        </w:tc>
        <w:tc>
          <w:tcPr>
            <w:tcW w:w="992" w:type="dxa"/>
          </w:tcPr>
          <w:p w14:paraId="41BBE506" w14:textId="5A048C10" w:rsidR="00DD132E" w:rsidRDefault="00DD132E" w:rsidP="0034209F">
            <w:pPr>
              <w:pStyle w:val="BodyText"/>
              <w:cnfStyle w:val="000000000000" w:firstRow="0" w:lastRow="0" w:firstColumn="0" w:lastColumn="0" w:oddVBand="0" w:evenVBand="0" w:oddHBand="0" w:evenHBand="0" w:firstRowFirstColumn="0" w:firstRowLastColumn="0" w:lastRowFirstColumn="0" w:lastRowLastColumn="0"/>
            </w:pPr>
            <w:r>
              <w:t>45%</w:t>
            </w:r>
          </w:p>
        </w:tc>
      </w:tr>
      <w:tr w:rsidR="00DD132E" w14:paraId="717798A4"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40" w:type="dxa"/>
          </w:tcPr>
          <w:p w14:paraId="267ADD24" w14:textId="5033D4E6" w:rsidR="00DD132E" w:rsidRPr="00294760" w:rsidRDefault="00DD132E" w:rsidP="0034209F">
            <w:pPr>
              <w:pStyle w:val="BodyText"/>
              <w:rPr>
                <w:b w:val="0"/>
                <w:bCs w:val="0"/>
              </w:rPr>
            </w:pPr>
            <w:r w:rsidRPr="00294760">
              <w:rPr>
                <w:b w:val="0"/>
                <w:bCs w:val="0"/>
              </w:rPr>
              <w:t>Availability of online resources during the course</w:t>
            </w:r>
          </w:p>
        </w:tc>
        <w:tc>
          <w:tcPr>
            <w:tcW w:w="992" w:type="dxa"/>
          </w:tcPr>
          <w:p w14:paraId="528272B6" w14:textId="55BE682F" w:rsidR="00DD132E" w:rsidRDefault="004A0A79" w:rsidP="0034209F">
            <w:pPr>
              <w:pStyle w:val="BodyText"/>
              <w:cnfStyle w:val="000000100000" w:firstRow="0" w:lastRow="0" w:firstColumn="0" w:lastColumn="0" w:oddVBand="0" w:evenVBand="0" w:oddHBand="1" w:evenHBand="0" w:firstRowFirstColumn="0" w:firstRowLastColumn="0" w:lastRowFirstColumn="0" w:lastRowLastColumn="0"/>
            </w:pPr>
            <w:r>
              <w:t>35%</w:t>
            </w:r>
          </w:p>
        </w:tc>
      </w:tr>
      <w:tr w:rsidR="00DD132E" w14:paraId="28AC7CDF" w14:textId="77777777" w:rsidTr="008A1919">
        <w:tc>
          <w:tcPr>
            <w:cnfStyle w:val="001000000000" w:firstRow="0" w:lastRow="0" w:firstColumn="1" w:lastColumn="0" w:oddVBand="0" w:evenVBand="0" w:oddHBand="0" w:evenHBand="0" w:firstRowFirstColumn="0" w:firstRowLastColumn="0" w:lastRowFirstColumn="0" w:lastRowLastColumn="0"/>
            <w:tcW w:w="5240" w:type="dxa"/>
          </w:tcPr>
          <w:p w14:paraId="1427B455" w14:textId="488053B6" w:rsidR="00DD132E" w:rsidRPr="00294760" w:rsidRDefault="004A0A79" w:rsidP="0034209F">
            <w:pPr>
              <w:pStyle w:val="BodyText"/>
              <w:rPr>
                <w:b w:val="0"/>
                <w:bCs w:val="0"/>
              </w:rPr>
            </w:pPr>
            <w:r w:rsidRPr="00294760">
              <w:rPr>
                <w:b w:val="0"/>
                <w:bCs w:val="0"/>
              </w:rPr>
              <w:t>Able to attend with colleagues based in different locations</w:t>
            </w:r>
          </w:p>
        </w:tc>
        <w:tc>
          <w:tcPr>
            <w:tcW w:w="992" w:type="dxa"/>
          </w:tcPr>
          <w:p w14:paraId="523DD1F5" w14:textId="4A006304" w:rsidR="00DD132E" w:rsidRDefault="004A0A79" w:rsidP="0034209F">
            <w:pPr>
              <w:pStyle w:val="BodyText"/>
              <w:cnfStyle w:val="000000000000" w:firstRow="0" w:lastRow="0" w:firstColumn="0" w:lastColumn="0" w:oddVBand="0" w:evenVBand="0" w:oddHBand="0" w:evenHBand="0" w:firstRowFirstColumn="0" w:firstRowLastColumn="0" w:lastRowFirstColumn="0" w:lastRowLastColumn="0"/>
            </w:pPr>
            <w:r>
              <w:t>34%</w:t>
            </w:r>
          </w:p>
        </w:tc>
      </w:tr>
      <w:tr w:rsidR="00DD132E" w14:paraId="12045E30"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40" w:type="dxa"/>
          </w:tcPr>
          <w:p w14:paraId="7C3F3AD2" w14:textId="15F73025" w:rsidR="00DD132E" w:rsidRPr="00294760" w:rsidRDefault="009902D9" w:rsidP="0034209F">
            <w:pPr>
              <w:pStyle w:val="BodyText"/>
              <w:rPr>
                <w:b w:val="0"/>
                <w:bCs w:val="0"/>
              </w:rPr>
            </w:pPr>
            <w:r w:rsidRPr="00294760">
              <w:rPr>
                <w:b w:val="0"/>
                <w:bCs w:val="0"/>
              </w:rPr>
              <w:t>Easier to engage with the course</w:t>
            </w:r>
          </w:p>
        </w:tc>
        <w:tc>
          <w:tcPr>
            <w:tcW w:w="992" w:type="dxa"/>
          </w:tcPr>
          <w:p w14:paraId="20C072E4" w14:textId="6D44A17F" w:rsidR="00DD132E" w:rsidRDefault="009902D9" w:rsidP="0034209F">
            <w:pPr>
              <w:pStyle w:val="BodyText"/>
              <w:cnfStyle w:val="000000100000" w:firstRow="0" w:lastRow="0" w:firstColumn="0" w:lastColumn="0" w:oddVBand="0" w:evenVBand="0" w:oddHBand="1" w:evenHBand="0" w:firstRowFirstColumn="0" w:firstRowLastColumn="0" w:lastRowFirstColumn="0" w:lastRowLastColumn="0"/>
            </w:pPr>
            <w:r>
              <w:t>25%</w:t>
            </w:r>
          </w:p>
        </w:tc>
      </w:tr>
      <w:tr w:rsidR="009902D9" w14:paraId="736E79A2" w14:textId="77777777" w:rsidTr="008A1919">
        <w:tc>
          <w:tcPr>
            <w:cnfStyle w:val="001000000000" w:firstRow="0" w:lastRow="0" w:firstColumn="1" w:lastColumn="0" w:oddVBand="0" w:evenVBand="0" w:oddHBand="0" w:evenHBand="0" w:firstRowFirstColumn="0" w:firstRowLastColumn="0" w:lastRowFirstColumn="0" w:lastRowLastColumn="0"/>
            <w:tcW w:w="5240" w:type="dxa"/>
          </w:tcPr>
          <w:p w14:paraId="73FE0C01" w14:textId="3C447CC6" w:rsidR="009902D9" w:rsidRPr="00294760" w:rsidRDefault="009902D9" w:rsidP="0034209F">
            <w:pPr>
              <w:pStyle w:val="BodyText"/>
              <w:rPr>
                <w:b w:val="0"/>
                <w:bCs w:val="0"/>
              </w:rPr>
            </w:pPr>
            <w:r w:rsidRPr="00294760">
              <w:rPr>
                <w:b w:val="0"/>
                <w:bCs w:val="0"/>
              </w:rPr>
              <w:t>Course is not affected by covid-19</w:t>
            </w:r>
          </w:p>
        </w:tc>
        <w:tc>
          <w:tcPr>
            <w:tcW w:w="992" w:type="dxa"/>
          </w:tcPr>
          <w:p w14:paraId="741F64E4" w14:textId="5333D43A" w:rsidR="009902D9" w:rsidRDefault="009902D9" w:rsidP="0034209F">
            <w:pPr>
              <w:pStyle w:val="BodyText"/>
              <w:cnfStyle w:val="000000000000" w:firstRow="0" w:lastRow="0" w:firstColumn="0" w:lastColumn="0" w:oddVBand="0" w:evenVBand="0" w:oddHBand="0" w:evenHBand="0" w:firstRowFirstColumn="0" w:firstRowLastColumn="0" w:lastRowFirstColumn="0" w:lastRowLastColumn="0"/>
            </w:pPr>
            <w:r>
              <w:t>24%</w:t>
            </w:r>
          </w:p>
        </w:tc>
      </w:tr>
    </w:tbl>
    <w:p w14:paraId="01ED4DC3" w14:textId="77777777" w:rsidR="0034209F" w:rsidRPr="00485082" w:rsidRDefault="0034209F" w:rsidP="00485082">
      <w:pPr>
        <w:pStyle w:val="BodyText"/>
      </w:pPr>
    </w:p>
    <w:p w14:paraId="33372991" w14:textId="2217E479" w:rsidR="006B0060" w:rsidRDefault="006B0060" w:rsidP="0059728A">
      <w:pPr>
        <w:pStyle w:val="Figurelabel"/>
      </w:pPr>
      <w:bookmarkStart w:id="20" w:name="_Ref141080255"/>
      <w:r>
        <w:t>Hybrid training provides better collaboration but is also easy to access.</w:t>
      </w:r>
      <w:bookmarkEnd w:id="20"/>
    </w:p>
    <w:p w14:paraId="7DE210EE" w14:textId="3ADDD852" w:rsidR="0034209F" w:rsidRPr="0059728A" w:rsidRDefault="001C7B00" w:rsidP="0034209F">
      <w:pPr>
        <w:pStyle w:val="BodyText"/>
        <w:rPr>
          <w:sz w:val="22"/>
        </w:rPr>
      </w:pPr>
      <w:r w:rsidRPr="00485082">
        <w:rPr>
          <w:b/>
          <w:bCs/>
          <w:color w:val="004436" w:themeColor="text2"/>
        </w:rPr>
        <w:t>Why would you prefer to participate in training sessions in a hybrid way?</w:t>
      </w:r>
    </w:p>
    <w:p w14:paraId="0CBF776C" w14:textId="2A9EEAEF" w:rsidR="006B0060" w:rsidRDefault="006B0060" w:rsidP="0034209F">
      <w:pPr>
        <w:pStyle w:val="BodyText"/>
        <w:jc w:val="center"/>
      </w:pPr>
      <w:r w:rsidRPr="006B0060">
        <w:rPr>
          <w:noProof/>
        </w:rPr>
        <w:lastRenderedPageBreak/>
        <w:drawing>
          <wp:inline distT="0" distB="0" distL="0" distR="0" wp14:anchorId="570144BF" wp14:editId="09C79A1A">
            <wp:extent cx="5399405" cy="4341412"/>
            <wp:effectExtent l="0" t="0" r="0" b="2540"/>
            <wp:docPr id="1347889093" name="Chart 1" descr="Bar chart of reasons why delegates would prefer to participate in training sessions in a hybrid way. As set out in the table below. ">
              <a:extLst xmlns:a="http://schemas.openxmlformats.org/drawingml/2006/main">
                <a:ext uri="{FF2B5EF4-FFF2-40B4-BE49-F238E27FC236}">
                  <a16:creationId xmlns:a16="http://schemas.microsoft.com/office/drawing/2014/main" id="{1DCF1C94-E4EE-4DCC-B92E-D59F2802EF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48255ED9" w14:textId="7DDF3048" w:rsidR="00890D93" w:rsidRDefault="00890D93" w:rsidP="0029029A">
      <w:pPr>
        <w:pStyle w:val="Quoteattribution"/>
        <w:rPr>
          <w:b w:val="0"/>
          <w:bCs/>
          <w:color w:val="auto"/>
          <w:sz w:val="18"/>
          <w:szCs w:val="18"/>
        </w:rPr>
      </w:pPr>
      <w:r w:rsidRPr="00435460">
        <w:rPr>
          <w:b w:val="0"/>
          <w:bCs/>
          <w:color w:val="auto"/>
          <w:sz w:val="18"/>
          <w:szCs w:val="18"/>
        </w:rPr>
        <w:t>Source: Evaluation of the Certificate in Internal Workplace Mediation Training 2023. B8. Base: All respondents who prefer hybrid (</w:t>
      </w:r>
      <w:r w:rsidR="00DA6F8D" w:rsidRPr="00435460">
        <w:rPr>
          <w:b w:val="0"/>
          <w:bCs/>
          <w:color w:val="auto"/>
          <w:sz w:val="18"/>
          <w:szCs w:val="18"/>
        </w:rPr>
        <w:t>N</w:t>
      </w:r>
      <w:r w:rsidRPr="00435460">
        <w:rPr>
          <w:b w:val="0"/>
          <w:bCs/>
          <w:color w:val="auto"/>
          <w:sz w:val="18"/>
          <w:szCs w:val="18"/>
        </w:rPr>
        <w:t>=28)</w:t>
      </w:r>
    </w:p>
    <w:p w14:paraId="4B9D1A0F" w14:textId="69AE45AB" w:rsidR="008756A1" w:rsidRPr="00294760" w:rsidRDefault="00AE4963" w:rsidP="00294760">
      <w:pPr>
        <w:pStyle w:val="Chartlabel"/>
        <w:numPr>
          <w:ilvl w:val="0"/>
          <w:numId w:val="0"/>
        </w:numPr>
      </w:pPr>
      <w:r>
        <w:t xml:space="preserve">Table 2.4 </w:t>
      </w:r>
      <w:r w:rsidR="00D92EA7">
        <w:t>Hybrid training provides better collaboration but is also easy to access</w:t>
      </w:r>
    </w:p>
    <w:tbl>
      <w:tblPr>
        <w:tblStyle w:val="GridTable4-Accent1"/>
        <w:tblW w:w="0" w:type="auto"/>
        <w:tblLook w:val="04A0" w:firstRow="1" w:lastRow="0" w:firstColumn="1" w:lastColumn="0" w:noHBand="0" w:noVBand="1"/>
      </w:tblPr>
      <w:tblGrid>
        <w:gridCol w:w="6799"/>
        <w:gridCol w:w="1295"/>
      </w:tblGrid>
      <w:tr w:rsidR="00543235" w14:paraId="0C3CF736" w14:textId="77777777" w:rsidTr="008A191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799" w:type="dxa"/>
          </w:tcPr>
          <w:p w14:paraId="5957D392" w14:textId="36B18BE8" w:rsidR="00543235" w:rsidRPr="00294760" w:rsidRDefault="00543235" w:rsidP="000E1D82">
            <w:pPr>
              <w:pStyle w:val="BodyText"/>
              <w:rPr>
                <w:b w:val="0"/>
                <w:bCs w:val="0"/>
                <w:color w:val="000000" w:themeColor="text1"/>
              </w:rPr>
            </w:pPr>
            <w:r w:rsidRPr="00294760">
              <w:rPr>
                <w:color w:val="000000" w:themeColor="text1"/>
              </w:rPr>
              <w:t>Reason why delegate prefers to participate in training sessions in a hybrid way</w:t>
            </w:r>
          </w:p>
        </w:tc>
        <w:tc>
          <w:tcPr>
            <w:tcW w:w="993" w:type="dxa"/>
          </w:tcPr>
          <w:p w14:paraId="195C7D3B" w14:textId="01311F1A" w:rsidR="00543235" w:rsidRPr="00294760" w:rsidRDefault="00543235" w:rsidP="000E1D82">
            <w:pPr>
              <w:pStyle w:val="BodyText"/>
              <w:cnfStyle w:val="100000000000" w:firstRow="1" w:lastRow="0" w:firstColumn="0" w:lastColumn="0" w:oddVBand="0" w:evenVBand="0" w:oddHBand="0" w:evenHBand="0" w:firstRowFirstColumn="0" w:firstRowLastColumn="0" w:lastRowFirstColumn="0" w:lastRowLastColumn="0"/>
              <w:rPr>
                <w:b w:val="0"/>
                <w:bCs w:val="0"/>
                <w:color w:val="000000" w:themeColor="text1"/>
              </w:rPr>
            </w:pPr>
            <w:r w:rsidRPr="00294760">
              <w:rPr>
                <w:color w:val="000000" w:themeColor="text1"/>
              </w:rPr>
              <w:t>Percentage of delegates</w:t>
            </w:r>
          </w:p>
        </w:tc>
      </w:tr>
      <w:tr w:rsidR="00543235" w14:paraId="3814D013"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799" w:type="dxa"/>
          </w:tcPr>
          <w:p w14:paraId="19E47DA1" w14:textId="3DCEDEE0" w:rsidR="00543235" w:rsidRPr="00294760" w:rsidRDefault="007B042B" w:rsidP="000E1D82">
            <w:pPr>
              <w:pStyle w:val="BodyText"/>
              <w:rPr>
                <w:b w:val="0"/>
                <w:bCs w:val="0"/>
              </w:rPr>
            </w:pPr>
            <w:r w:rsidRPr="00294760">
              <w:rPr>
                <w:b w:val="0"/>
                <w:bCs w:val="0"/>
              </w:rPr>
              <w:t>Better collaboration and discussion with others</w:t>
            </w:r>
          </w:p>
        </w:tc>
        <w:tc>
          <w:tcPr>
            <w:tcW w:w="993" w:type="dxa"/>
          </w:tcPr>
          <w:p w14:paraId="6DB44700" w14:textId="3853A4CF" w:rsidR="00543235" w:rsidRPr="00294760" w:rsidRDefault="007B042B" w:rsidP="000E1D82">
            <w:pPr>
              <w:pStyle w:val="BodyText"/>
              <w:cnfStyle w:val="000000100000" w:firstRow="0" w:lastRow="0" w:firstColumn="0" w:lastColumn="0" w:oddVBand="0" w:evenVBand="0" w:oddHBand="1" w:evenHBand="0" w:firstRowFirstColumn="0" w:firstRowLastColumn="0" w:lastRowFirstColumn="0" w:lastRowLastColumn="0"/>
            </w:pPr>
            <w:r>
              <w:t>71%</w:t>
            </w:r>
          </w:p>
        </w:tc>
      </w:tr>
      <w:tr w:rsidR="00543235" w14:paraId="6F9230CB" w14:textId="77777777" w:rsidTr="008A1919">
        <w:tc>
          <w:tcPr>
            <w:cnfStyle w:val="001000000000" w:firstRow="0" w:lastRow="0" w:firstColumn="1" w:lastColumn="0" w:oddVBand="0" w:evenVBand="0" w:oddHBand="0" w:evenHBand="0" w:firstRowFirstColumn="0" w:firstRowLastColumn="0" w:lastRowFirstColumn="0" w:lastRowLastColumn="0"/>
            <w:tcW w:w="6799" w:type="dxa"/>
          </w:tcPr>
          <w:p w14:paraId="117F3329" w14:textId="6929483A" w:rsidR="00543235" w:rsidRPr="00294760" w:rsidRDefault="007B042B" w:rsidP="000E1D82">
            <w:pPr>
              <w:pStyle w:val="BodyText"/>
              <w:rPr>
                <w:b w:val="0"/>
                <w:bCs w:val="0"/>
              </w:rPr>
            </w:pPr>
            <w:r w:rsidRPr="00294760">
              <w:rPr>
                <w:b w:val="0"/>
                <w:bCs w:val="0"/>
              </w:rPr>
              <w:t>Easy to access and convenient</w:t>
            </w:r>
          </w:p>
        </w:tc>
        <w:tc>
          <w:tcPr>
            <w:tcW w:w="993" w:type="dxa"/>
          </w:tcPr>
          <w:p w14:paraId="57DA5F98" w14:textId="1B140A39" w:rsidR="00543235" w:rsidRPr="00294760" w:rsidRDefault="007B042B" w:rsidP="000E1D82">
            <w:pPr>
              <w:pStyle w:val="BodyText"/>
              <w:cnfStyle w:val="000000000000" w:firstRow="0" w:lastRow="0" w:firstColumn="0" w:lastColumn="0" w:oddVBand="0" w:evenVBand="0" w:oddHBand="0" w:evenHBand="0" w:firstRowFirstColumn="0" w:firstRowLastColumn="0" w:lastRowFirstColumn="0" w:lastRowLastColumn="0"/>
            </w:pPr>
            <w:r>
              <w:t>55%</w:t>
            </w:r>
          </w:p>
        </w:tc>
      </w:tr>
      <w:tr w:rsidR="00543235" w14:paraId="4D3DEA5D"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799" w:type="dxa"/>
          </w:tcPr>
          <w:p w14:paraId="5666CF22" w14:textId="7620C1D6" w:rsidR="00543235" w:rsidRPr="00294760" w:rsidRDefault="007B042B" w:rsidP="000E1D82">
            <w:pPr>
              <w:pStyle w:val="BodyText"/>
              <w:rPr>
                <w:b w:val="0"/>
                <w:bCs w:val="0"/>
              </w:rPr>
            </w:pPr>
            <w:r w:rsidRPr="00294760">
              <w:rPr>
                <w:b w:val="0"/>
                <w:bCs w:val="0"/>
              </w:rPr>
              <w:t>Reduced travel requirement to attend the course</w:t>
            </w:r>
          </w:p>
        </w:tc>
        <w:tc>
          <w:tcPr>
            <w:tcW w:w="993" w:type="dxa"/>
          </w:tcPr>
          <w:p w14:paraId="41254110" w14:textId="3DE52963" w:rsidR="00543235" w:rsidRPr="00294760" w:rsidRDefault="007B042B" w:rsidP="000E1D82">
            <w:pPr>
              <w:pStyle w:val="BodyText"/>
              <w:cnfStyle w:val="000000100000" w:firstRow="0" w:lastRow="0" w:firstColumn="0" w:lastColumn="0" w:oddVBand="0" w:evenVBand="0" w:oddHBand="1" w:evenHBand="0" w:firstRowFirstColumn="0" w:firstRowLastColumn="0" w:lastRowFirstColumn="0" w:lastRowLastColumn="0"/>
            </w:pPr>
            <w:r>
              <w:t>37%</w:t>
            </w:r>
          </w:p>
        </w:tc>
      </w:tr>
      <w:tr w:rsidR="00543235" w14:paraId="39F757F8" w14:textId="77777777" w:rsidTr="008A1919">
        <w:tc>
          <w:tcPr>
            <w:cnfStyle w:val="001000000000" w:firstRow="0" w:lastRow="0" w:firstColumn="1" w:lastColumn="0" w:oddVBand="0" w:evenVBand="0" w:oddHBand="0" w:evenHBand="0" w:firstRowFirstColumn="0" w:firstRowLastColumn="0" w:lastRowFirstColumn="0" w:lastRowLastColumn="0"/>
            <w:tcW w:w="6799" w:type="dxa"/>
          </w:tcPr>
          <w:p w14:paraId="5B54CCAC" w14:textId="026E0A4A" w:rsidR="00543235" w:rsidRPr="00294760" w:rsidRDefault="00A46D14" w:rsidP="000E1D82">
            <w:pPr>
              <w:pStyle w:val="BodyText"/>
              <w:rPr>
                <w:b w:val="0"/>
                <w:bCs w:val="0"/>
              </w:rPr>
            </w:pPr>
            <w:r w:rsidRPr="00294760">
              <w:rPr>
                <w:b w:val="0"/>
                <w:bCs w:val="0"/>
              </w:rPr>
              <w:t>Able to better fit in the course around prior commitments</w:t>
            </w:r>
          </w:p>
        </w:tc>
        <w:tc>
          <w:tcPr>
            <w:tcW w:w="993" w:type="dxa"/>
          </w:tcPr>
          <w:p w14:paraId="5F3CC8FC" w14:textId="02D74007" w:rsidR="00543235" w:rsidRPr="00294760" w:rsidRDefault="00A46D14" w:rsidP="000E1D82">
            <w:pPr>
              <w:pStyle w:val="BodyText"/>
              <w:cnfStyle w:val="000000000000" w:firstRow="0" w:lastRow="0" w:firstColumn="0" w:lastColumn="0" w:oddVBand="0" w:evenVBand="0" w:oddHBand="0" w:evenHBand="0" w:firstRowFirstColumn="0" w:firstRowLastColumn="0" w:lastRowFirstColumn="0" w:lastRowLastColumn="0"/>
            </w:pPr>
            <w:r>
              <w:t>37%</w:t>
            </w:r>
          </w:p>
        </w:tc>
      </w:tr>
      <w:tr w:rsidR="00543235" w14:paraId="2CBDA0D2"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799" w:type="dxa"/>
          </w:tcPr>
          <w:p w14:paraId="60F69890" w14:textId="236376DB" w:rsidR="00543235" w:rsidRPr="00294760" w:rsidRDefault="00A46D14" w:rsidP="000E1D82">
            <w:pPr>
              <w:pStyle w:val="BodyText"/>
              <w:rPr>
                <w:b w:val="0"/>
                <w:bCs w:val="0"/>
              </w:rPr>
            </w:pPr>
            <w:r w:rsidRPr="00294760">
              <w:rPr>
                <w:b w:val="0"/>
                <w:bCs w:val="0"/>
              </w:rPr>
              <w:t>Easier to engage with and focus on the course</w:t>
            </w:r>
          </w:p>
        </w:tc>
        <w:tc>
          <w:tcPr>
            <w:tcW w:w="993" w:type="dxa"/>
          </w:tcPr>
          <w:p w14:paraId="6F47B37C" w14:textId="2B8B790B" w:rsidR="00543235" w:rsidRPr="00294760" w:rsidRDefault="00A46D14" w:rsidP="000E1D82">
            <w:pPr>
              <w:pStyle w:val="BodyText"/>
              <w:cnfStyle w:val="000000100000" w:firstRow="0" w:lastRow="0" w:firstColumn="0" w:lastColumn="0" w:oddVBand="0" w:evenVBand="0" w:oddHBand="1" w:evenHBand="0" w:firstRowFirstColumn="0" w:firstRowLastColumn="0" w:lastRowFirstColumn="0" w:lastRowLastColumn="0"/>
            </w:pPr>
            <w:r>
              <w:t>35%</w:t>
            </w:r>
          </w:p>
        </w:tc>
      </w:tr>
      <w:tr w:rsidR="00543235" w14:paraId="69E26538" w14:textId="77777777" w:rsidTr="008A1919">
        <w:tc>
          <w:tcPr>
            <w:cnfStyle w:val="001000000000" w:firstRow="0" w:lastRow="0" w:firstColumn="1" w:lastColumn="0" w:oddVBand="0" w:evenVBand="0" w:oddHBand="0" w:evenHBand="0" w:firstRowFirstColumn="0" w:firstRowLastColumn="0" w:lastRowFirstColumn="0" w:lastRowLastColumn="0"/>
            <w:tcW w:w="6799" w:type="dxa"/>
          </w:tcPr>
          <w:p w14:paraId="01CF6D09" w14:textId="67F6483B" w:rsidR="00543235" w:rsidRPr="00294760" w:rsidRDefault="00A46D14" w:rsidP="000E1D82">
            <w:pPr>
              <w:pStyle w:val="BodyText"/>
              <w:rPr>
                <w:b w:val="0"/>
                <w:bCs w:val="0"/>
              </w:rPr>
            </w:pPr>
            <w:r w:rsidRPr="00294760">
              <w:rPr>
                <w:b w:val="0"/>
                <w:bCs w:val="0"/>
              </w:rPr>
              <w:t>Opportunity for networking and building connections</w:t>
            </w:r>
          </w:p>
        </w:tc>
        <w:tc>
          <w:tcPr>
            <w:tcW w:w="993" w:type="dxa"/>
          </w:tcPr>
          <w:p w14:paraId="0D96B675" w14:textId="77520803" w:rsidR="00543235" w:rsidRPr="00294760" w:rsidRDefault="00A46D14" w:rsidP="000E1D82">
            <w:pPr>
              <w:pStyle w:val="BodyText"/>
              <w:cnfStyle w:val="000000000000" w:firstRow="0" w:lastRow="0" w:firstColumn="0" w:lastColumn="0" w:oddVBand="0" w:evenVBand="0" w:oddHBand="0" w:evenHBand="0" w:firstRowFirstColumn="0" w:firstRowLastColumn="0" w:lastRowFirstColumn="0" w:lastRowLastColumn="0"/>
            </w:pPr>
            <w:r>
              <w:t>32%</w:t>
            </w:r>
          </w:p>
        </w:tc>
      </w:tr>
      <w:tr w:rsidR="00543235" w14:paraId="58EE105A"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799" w:type="dxa"/>
          </w:tcPr>
          <w:p w14:paraId="2D520776" w14:textId="08532EB5" w:rsidR="00543235" w:rsidRPr="00294760" w:rsidRDefault="00AD2BB5" w:rsidP="000E1D82">
            <w:pPr>
              <w:pStyle w:val="BodyText"/>
              <w:rPr>
                <w:b w:val="0"/>
                <w:bCs w:val="0"/>
              </w:rPr>
            </w:pPr>
            <w:r w:rsidRPr="00294760">
              <w:rPr>
                <w:b w:val="0"/>
                <w:bCs w:val="0"/>
              </w:rPr>
              <w:t>Able to attend with colleagues based in different locations</w:t>
            </w:r>
          </w:p>
        </w:tc>
        <w:tc>
          <w:tcPr>
            <w:tcW w:w="993" w:type="dxa"/>
          </w:tcPr>
          <w:p w14:paraId="3EF505D8" w14:textId="6F094C3E" w:rsidR="00543235" w:rsidRPr="00294760" w:rsidRDefault="00AD2BB5" w:rsidP="000E1D82">
            <w:pPr>
              <w:pStyle w:val="BodyText"/>
              <w:cnfStyle w:val="000000100000" w:firstRow="0" w:lastRow="0" w:firstColumn="0" w:lastColumn="0" w:oddVBand="0" w:evenVBand="0" w:oddHBand="1" w:evenHBand="0" w:firstRowFirstColumn="0" w:firstRowLastColumn="0" w:lastRowFirstColumn="0" w:lastRowLastColumn="0"/>
            </w:pPr>
            <w:r w:rsidRPr="00294760">
              <w:t>23%</w:t>
            </w:r>
          </w:p>
        </w:tc>
      </w:tr>
      <w:tr w:rsidR="00AD2BB5" w14:paraId="78376B67" w14:textId="77777777" w:rsidTr="008A1919">
        <w:tc>
          <w:tcPr>
            <w:cnfStyle w:val="001000000000" w:firstRow="0" w:lastRow="0" w:firstColumn="1" w:lastColumn="0" w:oddVBand="0" w:evenVBand="0" w:oddHBand="0" w:evenHBand="0" w:firstRowFirstColumn="0" w:firstRowLastColumn="0" w:lastRowFirstColumn="0" w:lastRowLastColumn="0"/>
            <w:tcW w:w="6799" w:type="dxa"/>
          </w:tcPr>
          <w:p w14:paraId="2DBDEFFD" w14:textId="2C392FFE" w:rsidR="00AD2BB5" w:rsidRPr="00294760" w:rsidRDefault="00AD2BB5" w:rsidP="000E1D82">
            <w:pPr>
              <w:pStyle w:val="BodyText"/>
              <w:rPr>
                <w:b w:val="0"/>
                <w:bCs w:val="0"/>
              </w:rPr>
            </w:pPr>
            <w:r w:rsidRPr="00294760">
              <w:rPr>
                <w:b w:val="0"/>
                <w:bCs w:val="0"/>
              </w:rPr>
              <w:t>Don’t have to wait for a local event to take place</w:t>
            </w:r>
          </w:p>
        </w:tc>
        <w:tc>
          <w:tcPr>
            <w:tcW w:w="993" w:type="dxa"/>
          </w:tcPr>
          <w:p w14:paraId="6AAC8A02" w14:textId="1F551598" w:rsidR="00AD2BB5" w:rsidRPr="00294760" w:rsidRDefault="00AD2BB5" w:rsidP="000E1D82">
            <w:pPr>
              <w:pStyle w:val="BodyText"/>
              <w:cnfStyle w:val="000000000000" w:firstRow="0" w:lastRow="0" w:firstColumn="0" w:lastColumn="0" w:oddVBand="0" w:evenVBand="0" w:oddHBand="0" w:evenHBand="0" w:firstRowFirstColumn="0" w:firstRowLastColumn="0" w:lastRowFirstColumn="0" w:lastRowLastColumn="0"/>
            </w:pPr>
            <w:r>
              <w:t>18%</w:t>
            </w:r>
          </w:p>
        </w:tc>
      </w:tr>
      <w:tr w:rsidR="00AD2BB5" w14:paraId="0BDB1375"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799" w:type="dxa"/>
          </w:tcPr>
          <w:p w14:paraId="2BF51931" w14:textId="2720073B" w:rsidR="00AD2BB5" w:rsidRPr="00294760" w:rsidRDefault="00AD2BB5" w:rsidP="000E1D82">
            <w:pPr>
              <w:pStyle w:val="BodyText"/>
              <w:rPr>
                <w:b w:val="0"/>
                <w:bCs w:val="0"/>
              </w:rPr>
            </w:pPr>
            <w:r w:rsidRPr="00294760">
              <w:rPr>
                <w:b w:val="0"/>
                <w:bCs w:val="0"/>
              </w:rPr>
              <w:lastRenderedPageBreak/>
              <w:t>Get more from the session</w:t>
            </w:r>
          </w:p>
        </w:tc>
        <w:tc>
          <w:tcPr>
            <w:tcW w:w="993" w:type="dxa"/>
          </w:tcPr>
          <w:p w14:paraId="74D433FB" w14:textId="7ABA497A" w:rsidR="00AD2BB5" w:rsidRDefault="00AD2BB5" w:rsidP="000E1D82">
            <w:pPr>
              <w:pStyle w:val="BodyText"/>
              <w:cnfStyle w:val="000000100000" w:firstRow="0" w:lastRow="0" w:firstColumn="0" w:lastColumn="0" w:oddVBand="0" w:evenVBand="0" w:oddHBand="1" w:evenHBand="0" w:firstRowFirstColumn="0" w:firstRowLastColumn="0" w:lastRowFirstColumn="0" w:lastRowLastColumn="0"/>
            </w:pPr>
            <w:r>
              <w:t>17%</w:t>
            </w:r>
          </w:p>
        </w:tc>
      </w:tr>
      <w:tr w:rsidR="00AD2BB5" w14:paraId="65648CCF" w14:textId="77777777" w:rsidTr="008A1919">
        <w:tc>
          <w:tcPr>
            <w:cnfStyle w:val="001000000000" w:firstRow="0" w:lastRow="0" w:firstColumn="1" w:lastColumn="0" w:oddVBand="0" w:evenVBand="0" w:oddHBand="0" w:evenHBand="0" w:firstRowFirstColumn="0" w:firstRowLastColumn="0" w:lastRowFirstColumn="0" w:lastRowLastColumn="0"/>
            <w:tcW w:w="6799" w:type="dxa"/>
          </w:tcPr>
          <w:p w14:paraId="65452C8C" w14:textId="6495EAC8" w:rsidR="00AD2BB5" w:rsidRPr="00294760" w:rsidRDefault="00AD2BB5" w:rsidP="000E1D82">
            <w:pPr>
              <w:pStyle w:val="BodyText"/>
              <w:rPr>
                <w:b w:val="0"/>
                <w:bCs w:val="0"/>
              </w:rPr>
            </w:pPr>
            <w:r w:rsidRPr="00294760">
              <w:rPr>
                <w:b w:val="0"/>
                <w:bCs w:val="0"/>
              </w:rPr>
              <w:t>Easier to ask questions</w:t>
            </w:r>
          </w:p>
        </w:tc>
        <w:tc>
          <w:tcPr>
            <w:tcW w:w="993" w:type="dxa"/>
          </w:tcPr>
          <w:p w14:paraId="29CAD545" w14:textId="472B37D5" w:rsidR="00AD2BB5" w:rsidRDefault="00AD2BB5" w:rsidP="000E1D82">
            <w:pPr>
              <w:pStyle w:val="BodyText"/>
              <w:cnfStyle w:val="000000000000" w:firstRow="0" w:lastRow="0" w:firstColumn="0" w:lastColumn="0" w:oddVBand="0" w:evenVBand="0" w:oddHBand="0" w:evenHBand="0" w:firstRowFirstColumn="0" w:firstRowLastColumn="0" w:lastRowFirstColumn="0" w:lastRowLastColumn="0"/>
            </w:pPr>
            <w:r>
              <w:t>15%</w:t>
            </w:r>
          </w:p>
        </w:tc>
      </w:tr>
      <w:tr w:rsidR="00AD2BB5" w14:paraId="3D19DDA1"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799" w:type="dxa"/>
          </w:tcPr>
          <w:p w14:paraId="29791487" w14:textId="16282B7F" w:rsidR="00AD2BB5" w:rsidRPr="00294760" w:rsidRDefault="00AD2BB5" w:rsidP="000E1D82">
            <w:pPr>
              <w:pStyle w:val="BodyText"/>
              <w:rPr>
                <w:b w:val="0"/>
                <w:bCs w:val="0"/>
              </w:rPr>
            </w:pPr>
            <w:r w:rsidRPr="00294760">
              <w:rPr>
                <w:b w:val="0"/>
                <w:bCs w:val="0"/>
              </w:rPr>
              <w:t>Value for money</w:t>
            </w:r>
          </w:p>
        </w:tc>
        <w:tc>
          <w:tcPr>
            <w:tcW w:w="993" w:type="dxa"/>
          </w:tcPr>
          <w:p w14:paraId="25154C39" w14:textId="2B515A2E" w:rsidR="00AD2BB5" w:rsidRDefault="00AD2BB5" w:rsidP="000E1D82">
            <w:pPr>
              <w:pStyle w:val="BodyText"/>
              <w:cnfStyle w:val="000000100000" w:firstRow="0" w:lastRow="0" w:firstColumn="0" w:lastColumn="0" w:oddVBand="0" w:evenVBand="0" w:oddHBand="1" w:evenHBand="0" w:firstRowFirstColumn="0" w:firstRowLastColumn="0" w:lastRowFirstColumn="0" w:lastRowLastColumn="0"/>
            </w:pPr>
            <w:r>
              <w:t>14%</w:t>
            </w:r>
          </w:p>
        </w:tc>
      </w:tr>
      <w:tr w:rsidR="00AD2BB5" w14:paraId="369F2101" w14:textId="77777777" w:rsidTr="008A1919">
        <w:tc>
          <w:tcPr>
            <w:cnfStyle w:val="001000000000" w:firstRow="0" w:lastRow="0" w:firstColumn="1" w:lastColumn="0" w:oddVBand="0" w:evenVBand="0" w:oddHBand="0" w:evenHBand="0" w:firstRowFirstColumn="0" w:firstRowLastColumn="0" w:lastRowFirstColumn="0" w:lastRowLastColumn="0"/>
            <w:tcW w:w="6799" w:type="dxa"/>
          </w:tcPr>
          <w:p w14:paraId="7DA7BDAB" w14:textId="716EE3B4" w:rsidR="00AD2BB5" w:rsidRPr="00294760" w:rsidRDefault="00AD2BB5" w:rsidP="000E1D82">
            <w:pPr>
              <w:pStyle w:val="BodyText"/>
              <w:rPr>
                <w:b w:val="0"/>
                <w:bCs w:val="0"/>
              </w:rPr>
            </w:pPr>
            <w:r w:rsidRPr="00294760">
              <w:rPr>
                <w:b w:val="0"/>
                <w:bCs w:val="0"/>
              </w:rPr>
              <w:t>Feel more motivated to attend</w:t>
            </w:r>
          </w:p>
        </w:tc>
        <w:tc>
          <w:tcPr>
            <w:tcW w:w="993" w:type="dxa"/>
          </w:tcPr>
          <w:p w14:paraId="27244CB2" w14:textId="663BD5CE" w:rsidR="00AD2BB5" w:rsidRDefault="00AD2BB5" w:rsidP="000E1D82">
            <w:pPr>
              <w:pStyle w:val="BodyText"/>
              <w:cnfStyle w:val="000000000000" w:firstRow="0" w:lastRow="0" w:firstColumn="0" w:lastColumn="0" w:oddVBand="0" w:evenVBand="0" w:oddHBand="0" w:evenHBand="0" w:firstRowFirstColumn="0" w:firstRowLastColumn="0" w:lastRowFirstColumn="0" w:lastRowLastColumn="0"/>
            </w:pPr>
            <w:r>
              <w:t>12%</w:t>
            </w:r>
          </w:p>
        </w:tc>
      </w:tr>
      <w:tr w:rsidR="00AD2BB5" w14:paraId="1082250A"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799" w:type="dxa"/>
          </w:tcPr>
          <w:p w14:paraId="1E8A9444" w14:textId="31D235F9" w:rsidR="00AD2BB5" w:rsidRPr="00294760" w:rsidRDefault="00AD2BB5" w:rsidP="000E1D82">
            <w:pPr>
              <w:pStyle w:val="BodyText"/>
              <w:rPr>
                <w:b w:val="0"/>
                <w:bCs w:val="0"/>
              </w:rPr>
            </w:pPr>
            <w:r w:rsidRPr="00294760">
              <w:rPr>
                <w:b w:val="0"/>
                <w:bCs w:val="0"/>
              </w:rPr>
              <w:t>Availability of resources during the course</w:t>
            </w:r>
          </w:p>
        </w:tc>
        <w:tc>
          <w:tcPr>
            <w:tcW w:w="993" w:type="dxa"/>
          </w:tcPr>
          <w:p w14:paraId="4566B6DD" w14:textId="3C1DD70F" w:rsidR="00AD2BB5" w:rsidRDefault="00AD2BB5" w:rsidP="000E1D82">
            <w:pPr>
              <w:pStyle w:val="BodyText"/>
              <w:cnfStyle w:val="000000100000" w:firstRow="0" w:lastRow="0" w:firstColumn="0" w:lastColumn="0" w:oddVBand="0" w:evenVBand="0" w:oddHBand="1" w:evenHBand="0" w:firstRowFirstColumn="0" w:firstRowLastColumn="0" w:lastRowFirstColumn="0" w:lastRowLastColumn="0"/>
            </w:pPr>
            <w:r>
              <w:t>7%</w:t>
            </w:r>
          </w:p>
        </w:tc>
      </w:tr>
      <w:tr w:rsidR="00C13965" w14:paraId="3442DCCA" w14:textId="77777777" w:rsidTr="008A1919">
        <w:tc>
          <w:tcPr>
            <w:cnfStyle w:val="001000000000" w:firstRow="0" w:lastRow="0" w:firstColumn="1" w:lastColumn="0" w:oddVBand="0" w:evenVBand="0" w:oddHBand="0" w:evenHBand="0" w:firstRowFirstColumn="0" w:firstRowLastColumn="0" w:lastRowFirstColumn="0" w:lastRowLastColumn="0"/>
            <w:tcW w:w="6799" w:type="dxa"/>
          </w:tcPr>
          <w:p w14:paraId="18DB439C" w14:textId="4D11487D" w:rsidR="00C13965" w:rsidRPr="00294760" w:rsidRDefault="00C13965" w:rsidP="000E1D82">
            <w:pPr>
              <w:pStyle w:val="BodyText"/>
              <w:rPr>
                <w:b w:val="0"/>
                <w:bCs w:val="0"/>
              </w:rPr>
            </w:pPr>
            <w:r w:rsidRPr="00294760">
              <w:rPr>
                <w:b w:val="0"/>
                <w:bCs w:val="0"/>
              </w:rPr>
              <w:t>Reduces any potential technical issues</w:t>
            </w:r>
          </w:p>
        </w:tc>
        <w:tc>
          <w:tcPr>
            <w:tcW w:w="993" w:type="dxa"/>
          </w:tcPr>
          <w:p w14:paraId="2EBD6E72" w14:textId="433AA239" w:rsidR="00C13965" w:rsidRDefault="00C13965" w:rsidP="000E1D82">
            <w:pPr>
              <w:pStyle w:val="BodyText"/>
              <w:cnfStyle w:val="000000000000" w:firstRow="0" w:lastRow="0" w:firstColumn="0" w:lastColumn="0" w:oddVBand="0" w:evenVBand="0" w:oddHBand="0" w:evenHBand="0" w:firstRowFirstColumn="0" w:firstRowLastColumn="0" w:lastRowFirstColumn="0" w:lastRowLastColumn="0"/>
            </w:pPr>
            <w:r>
              <w:t>6%</w:t>
            </w:r>
          </w:p>
        </w:tc>
      </w:tr>
      <w:tr w:rsidR="00C13965" w14:paraId="578BDB79" w14:textId="77777777" w:rsidTr="008A19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799" w:type="dxa"/>
          </w:tcPr>
          <w:p w14:paraId="254D81BE" w14:textId="4151313B" w:rsidR="00C13965" w:rsidRPr="00294760" w:rsidRDefault="00C13965" w:rsidP="000E1D82">
            <w:pPr>
              <w:pStyle w:val="BodyText"/>
              <w:rPr>
                <w:b w:val="0"/>
                <w:bCs w:val="0"/>
              </w:rPr>
            </w:pPr>
            <w:r w:rsidRPr="00294760">
              <w:rPr>
                <w:b w:val="0"/>
                <w:bCs w:val="0"/>
              </w:rPr>
              <w:t>Other</w:t>
            </w:r>
          </w:p>
        </w:tc>
        <w:tc>
          <w:tcPr>
            <w:tcW w:w="993" w:type="dxa"/>
          </w:tcPr>
          <w:p w14:paraId="29770F1F" w14:textId="6BFED9FE" w:rsidR="00C13965" w:rsidRDefault="00C13965" w:rsidP="000E1D82">
            <w:pPr>
              <w:pStyle w:val="BodyText"/>
              <w:cnfStyle w:val="000000100000" w:firstRow="0" w:lastRow="0" w:firstColumn="0" w:lastColumn="0" w:oddVBand="0" w:evenVBand="0" w:oddHBand="1" w:evenHBand="0" w:firstRowFirstColumn="0" w:firstRowLastColumn="0" w:lastRowFirstColumn="0" w:lastRowLastColumn="0"/>
            </w:pPr>
            <w:r>
              <w:t>6%</w:t>
            </w:r>
          </w:p>
        </w:tc>
      </w:tr>
    </w:tbl>
    <w:p w14:paraId="11101DB2" w14:textId="77777777" w:rsidR="00543235" w:rsidRDefault="00543235" w:rsidP="000E1D82">
      <w:pPr>
        <w:pStyle w:val="BodyText"/>
        <w:rPr>
          <w:b/>
          <w:bCs/>
        </w:rPr>
      </w:pPr>
    </w:p>
    <w:p w14:paraId="60576F95" w14:textId="04586F72" w:rsidR="00BE162E" w:rsidRDefault="000E23CC" w:rsidP="000E1D82">
      <w:pPr>
        <w:pStyle w:val="BodyText"/>
      </w:pPr>
      <w:r>
        <w:t xml:space="preserve">Respondents </w:t>
      </w:r>
      <w:r w:rsidR="007D56AC">
        <w:t>were asked if they would expect to pay more or less for a course delivered online compared to face-to-face. It was</w:t>
      </w:r>
      <w:r w:rsidR="00552BC1">
        <w:t xml:space="preserve"> generally</w:t>
      </w:r>
      <w:r w:rsidR="007D56AC">
        <w:t xml:space="preserve"> felt</w:t>
      </w:r>
      <w:r w:rsidR="00552BC1">
        <w:t xml:space="preserve"> by respondents</w:t>
      </w:r>
      <w:r w:rsidR="007D56AC">
        <w:t xml:space="preserve"> that a course delivered online should cost less than if it was delivered face to face (60%</w:t>
      </w:r>
      <w:r w:rsidR="00770F01">
        <w:t xml:space="preserve">; see </w:t>
      </w:r>
      <w:r w:rsidR="00770F01">
        <w:fldChar w:fldCharType="begin"/>
      </w:r>
      <w:r w:rsidR="00770F01">
        <w:instrText xml:space="preserve"> REF _Ref141172629 \r \h </w:instrText>
      </w:r>
      <w:r w:rsidR="00770F01">
        <w:fldChar w:fldCharType="separate"/>
      </w:r>
      <w:r w:rsidR="008635D0">
        <w:t>Figure 2.6</w:t>
      </w:r>
      <w:r w:rsidR="00770F01">
        <w:fldChar w:fldCharType="end"/>
      </w:r>
      <w:r w:rsidR="007D56AC">
        <w:t>).</w:t>
      </w:r>
      <w:r w:rsidR="000E1D82">
        <w:t xml:space="preserve"> </w:t>
      </w:r>
      <w:r w:rsidR="007D56AC">
        <w:t xml:space="preserve">Interestingly, those who completed the course face-to-face were </w:t>
      </w:r>
      <w:r w:rsidR="0035105A">
        <w:t xml:space="preserve">significantly </w:t>
      </w:r>
      <w:r w:rsidR="007D56AC">
        <w:t>more likely to think that the course should cost less if it was delivered online (77</w:t>
      </w:r>
      <w:r w:rsidR="000E1D82">
        <w:t>%, compared to 49% of those who completed online</w:t>
      </w:r>
      <w:r w:rsidR="007D56AC">
        <w:t>)</w:t>
      </w:r>
      <w:r w:rsidR="00471391">
        <w:t>.</w:t>
      </w:r>
      <w:r w:rsidR="007D56AC">
        <w:t xml:space="preserve"> </w:t>
      </w:r>
      <w:r w:rsidR="00471391">
        <w:t>M</w:t>
      </w:r>
      <w:r w:rsidR="000E1D82">
        <w:t>eanwhile t</w:t>
      </w:r>
      <w:r w:rsidR="007D56AC">
        <w:t xml:space="preserve">hose who completed the course online were </w:t>
      </w:r>
      <w:r w:rsidR="0035105A">
        <w:t xml:space="preserve">significantly </w:t>
      </w:r>
      <w:r w:rsidR="007D56AC">
        <w:t xml:space="preserve">more likely to think that it should </w:t>
      </w:r>
      <w:r w:rsidR="00552BC1">
        <w:t>cost</w:t>
      </w:r>
      <w:r w:rsidR="007D56AC">
        <w:t xml:space="preserve"> the same (40%</w:t>
      </w:r>
      <w:r w:rsidR="000E1D82">
        <w:t>, compared to 16% of those who completed face-to-face</w:t>
      </w:r>
      <w:r w:rsidR="007D56AC">
        <w:t xml:space="preserve">) </w:t>
      </w:r>
      <w:r w:rsidR="000E1D82">
        <w:t xml:space="preserve">suggesting that the former group feel like they would miss out on something if the training was done online, but the latter group feel the value would be the same.  </w:t>
      </w:r>
    </w:p>
    <w:p w14:paraId="58E806CB" w14:textId="77777777" w:rsidR="0034209F" w:rsidRDefault="0034209F" w:rsidP="000E1D82">
      <w:pPr>
        <w:pStyle w:val="BodyText"/>
      </w:pPr>
    </w:p>
    <w:p w14:paraId="38E7C60F" w14:textId="2C783093" w:rsidR="00770F01" w:rsidRDefault="00770F01" w:rsidP="00770F01">
      <w:pPr>
        <w:pStyle w:val="Figurelabel"/>
      </w:pPr>
      <w:bookmarkStart w:id="21" w:name="_Ref141172629"/>
      <w:r>
        <w:t>Delegates who took part in face-to-face training are more likely to believe online training should cost less.</w:t>
      </w:r>
      <w:bookmarkEnd w:id="21"/>
    </w:p>
    <w:p w14:paraId="3B6DCAF5" w14:textId="69A96E17" w:rsidR="00770F01" w:rsidRPr="0059728A" w:rsidRDefault="00F32757" w:rsidP="00770F01">
      <w:pPr>
        <w:pStyle w:val="BodyText"/>
        <w:rPr>
          <w:b/>
          <w:bCs/>
          <w:color w:val="004436" w:themeColor="text2"/>
        </w:rPr>
      </w:pPr>
      <w:r>
        <w:rPr>
          <w:b/>
          <w:bCs/>
          <w:color w:val="004436" w:themeColor="text2"/>
        </w:rPr>
        <w:t xml:space="preserve">All else being equal, how much would you expect to pay for a course delivered online compared to </w:t>
      </w:r>
      <w:r w:rsidR="001A082B">
        <w:rPr>
          <w:b/>
          <w:bCs/>
          <w:color w:val="004436" w:themeColor="text2"/>
        </w:rPr>
        <w:t>face-to-face?</w:t>
      </w:r>
    </w:p>
    <w:p w14:paraId="31C996A8" w14:textId="3731E2E1" w:rsidR="00770F01" w:rsidRPr="00FE1B6E" w:rsidRDefault="00770F01" w:rsidP="0059728A">
      <w:pPr>
        <w:pStyle w:val="BodyText"/>
        <w:jc w:val="center"/>
      </w:pPr>
      <w:r>
        <w:rPr>
          <w:noProof/>
        </w:rPr>
        <mc:AlternateContent>
          <mc:Choice Requires="wps">
            <w:drawing>
              <wp:anchor distT="0" distB="0" distL="114300" distR="114300" simplePos="0" relativeHeight="251658241" behindDoc="0" locked="0" layoutInCell="1" allowOverlap="1" wp14:anchorId="1146C333" wp14:editId="3966E0C8">
                <wp:simplePos x="0" y="0"/>
                <wp:positionH relativeFrom="column">
                  <wp:posOffset>2218055</wp:posOffset>
                </wp:positionH>
                <wp:positionV relativeFrom="paragraph">
                  <wp:posOffset>41275</wp:posOffset>
                </wp:positionV>
                <wp:extent cx="0" cy="2124000"/>
                <wp:effectExtent l="0" t="0" r="38100" b="10160"/>
                <wp:wrapNone/>
                <wp:docPr id="265839488" name="Straight Connector 265839488"/>
                <wp:cNvGraphicFramePr/>
                <a:graphic xmlns:a="http://schemas.openxmlformats.org/drawingml/2006/main">
                  <a:graphicData uri="http://schemas.microsoft.com/office/word/2010/wordprocessingShape">
                    <wps:wsp>
                      <wps:cNvCnPr/>
                      <wps:spPr>
                        <a:xfrm flipH="1">
                          <a:off x="0" y="0"/>
                          <a:ext cx="0" cy="2124000"/>
                        </a:xfrm>
                        <a:prstGeom prst="line">
                          <a:avLst/>
                        </a:prstGeom>
                        <a:ln w="19050">
                          <a:prstDash val="dash"/>
                        </a:ln>
                      </wps:spPr>
                      <wps:style>
                        <a:lnRef idx="1">
                          <a:schemeClr val="accent1"/>
                        </a:lnRef>
                        <a:fillRef idx="0">
                          <a:schemeClr val="accent1"/>
                        </a:fillRef>
                        <a:effectRef idx="0">
                          <a:schemeClr val="accent1"/>
                        </a:effectRef>
                        <a:fontRef idx="minor">
                          <a:schemeClr val="tx1"/>
                        </a:fontRef>
                      </wps:style>
                      <wps:bodyPr/>
                    </wps:wsp>
                  </a:graphicData>
                </a:graphic>
                <wp14:sizeRelV relativeFrom="margin">
                  <wp14:pctHeight>0</wp14:pctHeight>
                </wp14:sizeRelV>
              </wp:anchor>
            </w:drawing>
          </mc:Choice>
          <mc:Fallback xmlns:c="http://schemas.openxmlformats.org/drawingml/2006/chart" xmlns:a16="http://schemas.microsoft.com/office/drawing/2014/main" xmlns:dgm="http://schemas.openxmlformats.org/drawingml/2006/diagram" xmlns:a14="http://schemas.microsoft.com/office/drawing/2010/main" xmlns:pic="http://schemas.openxmlformats.org/drawingml/2006/picture" xmlns:adec="http://schemas.microsoft.com/office/drawing/2017/decorative" xmlns:a="http://schemas.openxmlformats.org/drawingml/2006/main">
            <w:pict w14:anchorId="76DE5BD2">
              <v:line id="Straight Connector 265839488" style="position:absolute;flip:x;z-index:251658241;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 o:spid="_x0000_s1026" strokecolor="#9fc731 [3044]" strokeweight="1.5pt" from="174.65pt,3.25pt" to="174.65pt,170.5pt" w14:anchorId="0968579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ilSXuwEAAM0DAAAOAAAAZHJzL2Uyb0RvYy54bWysU8tu2zAQvBfoPxC815KNNmgFyznESHsI&#10;0qCPD2CopUWAL5CsJf99lktbKVKgQItcKHK5M7szXG2vZ2vYEWLS3vV8vWo5Ayf9oN2h5z9/3L77&#10;yFnKwg3CeAc9P0Hi17u3b7ZT6GDjR28GiAxJXOqm0PMx59A1TZIjWJFWPoDDS+WjFRmP8dAMUUzI&#10;bk2zadurZvJxCNFLSAmj+3rJd8SvFMj8VakEmZmeY2+Z1kjrY1mb3VZ0hyjCqOW5DfEfXVihHRZd&#10;qPYiC/Yr6j+orJbRJ6/ySnrbeKW0BNKAatbtCzXfRxGAtKA5KSw2pdejlffHG/cQ0YYppC6Fh1hU&#10;zCpapowOX/BNSRd2ymay7bTYBnNmsgYlRjfrzfu2JUubSlGoQkz5M3jLyqbnRruiSHTieJcylsXU&#10;S0oJG8cmrPmp/dBSWrnbizSyo8AXHHBXngxBxuHnuWfa5ZOBSvINFNMD9la7p3GCGxMrjZASXF4v&#10;TJhdYEobswBr+b8Cz/kFCjRq/wJeEFTZu7yArXY+kvgX1fN8aVnV/IsDVXex4NEPJ3pNsgZnhrw6&#10;z3cZyt/PBH/+C3dPAAAA//8DAFBLAwQUAAYACAAAACEApa0yc9sAAAAJAQAADwAAAGRycy9kb3du&#10;cmV2LnhtbEyPwU7DMBBE70j8g7VI3KhdWipI41QIBKdK0JYP2MbbJMJeR7bThr/HFQd629GMZt+U&#10;q9FZcaQQO88aphMFgrj2puNGw9fu7e4RREzIBq1n0vBDEVbV9VWJhfEn3tBxmxqRSzgWqKFNqS+k&#10;jHVLDuPE98TZO/jgMGUZGmkCnnK5s/JeqYV02HH+0GJPLy3V39vBadjMX/3He0g7RbYjNOZzPawb&#10;rW9vxucliERj+g/DGT+jQ5WZ9n5gE4XVMJs/zXJUw+IBRPb/9P58TBXIqpSXC6pfAAAA//8DAFBL&#10;AQItABQABgAIAAAAIQC2gziS/gAAAOEBAAATAAAAAAAAAAAAAAAAAAAAAABbQ29udGVudF9UeXBl&#10;c10ueG1sUEsBAi0AFAAGAAgAAAAhADj9If/WAAAAlAEAAAsAAAAAAAAAAAAAAAAALwEAAF9yZWxz&#10;Ly5yZWxzUEsBAi0AFAAGAAgAAAAhAJOKVJe7AQAAzQMAAA4AAAAAAAAAAAAAAAAALgIAAGRycy9l&#10;Mm9Eb2MueG1sUEsBAi0AFAAGAAgAAAAhAKWtMnPbAAAACQEAAA8AAAAAAAAAAAAAAAAAFQQAAGRy&#10;cy9kb3ducmV2LnhtbFBLBQYAAAAABAAEAPMAAAAdBQAAAAA=&#10;">
                <v:stroke dashstyle="dash"/>
              </v:line>
            </w:pict>
          </mc:Fallback>
        </mc:AlternateContent>
      </w:r>
      <w:r>
        <w:rPr>
          <w:noProof/>
        </w:rPr>
        <w:drawing>
          <wp:inline distT="0" distB="0" distL="0" distR="0" wp14:anchorId="01319405" wp14:editId="0685D56D">
            <wp:extent cx="5400000" cy="2743200"/>
            <wp:effectExtent l="0" t="0" r="0" b="0"/>
            <wp:docPr id="1923393442" name="Chart 1" descr="Bar chart of how much would delegates expect to pay for a course delivered online compared to face-to-face. As described in the text above.">
              <a:extLst xmlns:a="http://schemas.openxmlformats.org/drawingml/2006/main">
                <a:ext uri="{FF2B5EF4-FFF2-40B4-BE49-F238E27FC236}">
                  <a16:creationId xmlns:a16="http://schemas.microsoft.com/office/drawing/2014/main" id="{3348456A-22BB-4082-D00D-3C0C96BFC3F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46905C82" w14:textId="764C412D" w:rsidR="00890D93" w:rsidRPr="00435460" w:rsidRDefault="00890D93" w:rsidP="0029029A">
      <w:pPr>
        <w:pStyle w:val="Quoteattribution"/>
        <w:rPr>
          <w:bCs/>
          <w:sz w:val="18"/>
          <w:szCs w:val="18"/>
        </w:rPr>
      </w:pPr>
      <w:r w:rsidRPr="00435460">
        <w:rPr>
          <w:b w:val="0"/>
          <w:bCs/>
          <w:color w:val="auto"/>
          <w:sz w:val="18"/>
          <w:szCs w:val="18"/>
        </w:rPr>
        <w:lastRenderedPageBreak/>
        <w:t>Source: Evaluation of the Certificate in Internal Workplace Mediation Training 2023. B9. Base: All respondents (</w:t>
      </w:r>
      <w:r w:rsidR="00DA6F8D" w:rsidRPr="00435460">
        <w:rPr>
          <w:b w:val="0"/>
          <w:bCs/>
          <w:color w:val="auto"/>
          <w:sz w:val="18"/>
          <w:szCs w:val="18"/>
        </w:rPr>
        <w:t>N</w:t>
      </w:r>
      <w:r w:rsidRPr="00435460">
        <w:rPr>
          <w:b w:val="0"/>
          <w:bCs/>
          <w:color w:val="auto"/>
          <w:sz w:val="18"/>
          <w:szCs w:val="18"/>
        </w:rPr>
        <w:t>=125)</w:t>
      </w:r>
    </w:p>
    <w:p w14:paraId="57CA5783" w14:textId="77777777" w:rsidR="005136DA" w:rsidRDefault="005136DA" w:rsidP="005136DA">
      <w:pPr>
        <w:pStyle w:val="Heading3"/>
      </w:pPr>
      <w:r>
        <w:t>Overall satisfaction</w:t>
      </w:r>
    </w:p>
    <w:p w14:paraId="798B6D36" w14:textId="550EA5E1" w:rsidR="007D56AC" w:rsidRDefault="007D56AC" w:rsidP="000E1D82">
      <w:pPr>
        <w:pStyle w:val="BodyText"/>
      </w:pPr>
      <w:r>
        <w:t xml:space="preserve">Almost all </w:t>
      </w:r>
      <w:r w:rsidR="000E23CC">
        <w:t xml:space="preserve">respondents </w:t>
      </w:r>
      <w:r>
        <w:t>were satisfied with the course (96%)</w:t>
      </w:r>
      <w:r w:rsidR="000E1D82">
        <w:t xml:space="preserve"> and would be likely to recommend it to a colleague (</w:t>
      </w:r>
      <w:r>
        <w:t>97%</w:t>
      </w:r>
      <w:r w:rsidR="000E1D82">
        <w:t>)</w:t>
      </w:r>
      <w:r w:rsidR="003E50B3">
        <w:t xml:space="preserve">, and 85% </w:t>
      </w:r>
      <w:r w:rsidR="003E50B3" w:rsidRPr="004E21DB">
        <w:t xml:space="preserve">agreed </w:t>
      </w:r>
      <w:r w:rsidR="003E50B3">
        <w:t>it</w:t>
      </w:r>
      <w:r w:rsidR="003E50B3" w:rsidRPr="004E21DB">
        <w:t xml:space="preserve"> provided value for money</w:t>
      </w:r>
      <w:r w:rsidR="003E50B3">
        <w:rPr>
          <w:rStyle w:val="CommentReference"/>
        </w:rPr>
        <w:t>.</w:t>
      </w:r>
      <w:r w:rsidR="000E1D82">
        <w:t xml:space="preserve"> </w:t>
      </w:r>
      <w:r>
        <w:t xml:space="preserve">These results are similar to the previous evaluation </w:t>
      </w:r>
      <w:r w:rsidR="000E1D82">
        <w:t xml:space="preserve">in 2014 </w:t>
      </w:r>
      <w:r>
        <w:t xml:space="preserve">which reported 94% of delegates </w:t>
      </w:r>
      <w:r w:rsidR="004D1130">
        <w:t xml:space="preserve">being </w:t>
      </w:r>
      <w:r>
        <w:t>satisfied with the training and 94% recommend</w:t>
      </w:r>
      <w:r w:rsidR="004D1130">
        <w:t>ing</w:t>
      </w:r>
      <w:r>
        <w:t xml:space="preserve"> it to a colleague.</w:t>
      </w:r>
      <w:r w:rsidRPr="00FE1B6E">
        <w:t xml:space="preserve"> </w:t>
      </w:r>
    </w:p>
    <w:p w14:paraId="12F9687B" w14:textId="77777777" w:rsidR="00A65797" w:rsidRDefault="007D56AC" w:rsidP="000E1D82">
      <w:pPr>
        <w:pStyle w:val="BodyText"/>
      </w:pPr>
      <w:r>
        <w:t xml:space="preserve">The case study evidence also showed that delegates were overwhelmingly satisfied with the course. All interviewees said they would </w:t>
      </w:r>
      <w:r w:rsidRPr="003A532B">
        <w:t xml:space="preserve">recommend </w:t>
      </w:r>
      <w:r>
        <w:t xml:space="preserve">the training, some said they would recommend it to specific people </w:t>
      </w:r>
      <w:r w:rsidRPr="003A532B">
        <w:t>involved in dispute resolution</w:t>
      </w:r>
      <w:r>
        <w:t xml:space="preserve">, while others said they would recommend it to </w:t>
      </w:r>
      <w:r w:rsidRPr="003A532B">
        <w:t>union rep</w:t>
      </w:r>
      <w:r>
        <w:t>resentatives</w:t>
      </w:r>
      <w:r w:rsidRPr="003A532B">
        <w:t xml:space="preserve"> and managers</w:t>
      </w:r>
      <w:r>
        <w:t xml:space="preserve">, or to anyone joining their </w:t>
      </w:r>
      <w:r w:rsidR="000E1D82">
        <w:t xml:space="preserve">HR </w:t>
      </w:r>
      <w:r>
        <w:t>team.</w:t>
      </w:r>
      <w:r w:rsidR="000E1D82">
        <w:t xml:space="preserve"> </w:t>
      </w:r>
    </w:p>
    <w:p w14:paraId="2529D0F9" w14:textId="109740EE" w:rsidR="00A65797" w:rsidRPr="00E7190E" w:rsidRDefault="00A65797" w:rsidP="00A65797">
      <w:pPr>
        <w:pStyle w:val="BodyText"/>
        <w:rPr>
          <w:i/>
          <w:iCs/>
          <w:color w:val="004436" w:themeColor="text2"/>
        </w:rPr>
      </w:pPr>
      <w:r w:rsidRPr="00E7190E">
        <w:rPr>
          <w:color w:val="004436" w:themeColor="text2"/>
        </w:rPr>
        <w:t>‘</w:t>
      </w:r>
      <w:r w:rsidRPr="00E7190E">
        <w:rPr>
          <w:i/>
          <w:iCs/>
          <w:color w:val="004436" w:themeColor="text2"/>
        </w:rPr>
        <w:t>I would definitely recommend it to other HR professionals, especially in positions if you’re dealing with a lot of different levels…’</w:t>
      </w:r>
    </w:p>
    <w:p w14:paraId="5042B01B" w14:textId="4B583073" w:rsidR="00A65797" w:rsidRDefault="13E11795" w:rsidP="00A65797">
      <w:pPr>
        <w:pStyle w:val="Quoteattribution"/>
      </w:pPr>
      <w:r>
        <w:t>Delegate</w:t>
      </w:r>
      <w:r w:rsidR="36C0CD7C">
        <w:t xml:space="preserve"> (Assistant HR Manager, Private Sector, 230 employees)</w:t>
      </w:r>
    </w:p>
    <w:p w14:paraId="018CF91B" w14:textId="412837E5" w:rsidR="0091165E" w:rsidRDefault="6D9A559D" w:rsidP="0091165E">
      <w:pPr>
        <w:pStyle w:val="Heading2"/>
      </w:pPr>
      <w:bookmarkStart w:id="22" w:name="_Toc144280104"/>
      <w:r>
        <w:t>Gaining accreditation</w:t>
      </w:r>
      <w:bookmarkEnd w:id="22"/>
    </w:p>
    <w:p w14:paraId="77177DFB" w14:textId="7B8E620D" w:rsidR="008D2816" w:rsidRDefault="0091165E" w:rsidP="0091165E">
      <w:pPr>
        <w:pStyle w:val="BodyText"/>
      </w:pPr>
      <w:r>
        <w:t xml:space="preserve">To gain accreditation following the training, delegates submit </w:t>
      </w:r>
      <w:r w:rsidR="00956A4E">
        <w:t xml:space="preserve">post-course </w:t>
      </w:r>
      <w:r w:rsidR="008D7756">
        <w:t>QA work</w:t>
      </w:r>
      <w:r>
        <w:t xml:space="preserve"> which is marked by the tutor and individuals are awarded </w:t>
      </w:r>
      <w:r w:rsidR="000D1B01">
        <w:t xml:space="preserve">accreditation </w:t>
      </w:r>
      <w:r>
        <w:t xml:space="preserve">if it meets the required standard. </w:t>
      </w:r>
      <w:r w:rsidR="008D2816">
        <w:t>Previously</w:t>
      </w:r>
      <w:r w:rsidR="00AF5DB3">
        <w:t>,</w:t>
      </w:r>
      <w:r w:rsidR="008D2816">
        <w:t xml:space="preserve"> to gain accreditation, delegates completed a portfolio of work which the 2014 evaluation identified was difficult and required</w:t>
      </w:r>
      <w:r w:rsidR="008D7756">
        <w:t xml:space="preserve"> an</w:t>
      </w:r>
      <w:r w:rsidR="008D2816">
        <w:t xml:space="preserve"> unexpected amount of time and work to complete. The findings of </w:t>
      </w:r>
      <w:r w:rsidR="00BB5F90">
        <w:t xml:space="preserve">this </w:t>
      </w:r>
      <w:r w:rsidR="008D2816">
        <w:t xml:space="preserve">evaluation suggest </w:t>
      </w:r>
      <w:r w:rsidR="005659D6">
        <w:t xml:space="preserve">delegates’ experience of the accreditation </w:t>
      </w:r>
      <w:r w:rsidR="00BB5F90">
        <w:t>process may have improved</w:t>
      </w:r>
      <w:r w:rsidR="005659D6">
        <w:t xml:space="preserve">, however there are still some areas where more support is needed. </w:t>
      </w:r>
      <w:r w:rsidR="00BB5F90">
        <w:t xml:space="preserve"> </w:t>
      </w:r>
    </w:p>
    <w:p w14:paraId="10C507C7" w14:textId="1D658611" w:rsidR="007D56AC" w:rsidRDefault="0091165E" w:rsidP="0091165E">
      <w:pPr>
        <w:pStyle w:val="BodyText"/>
      </w:pPr>
      <w:r>
        <w:t xml:space="preserve">The majority of </w:t>
      </w:r>
      <w:r w:rsidR="000D1B01">
        <w:t xml:space="preserve">respondents </w:t>
      </w:r>
      <w:r>
        <w:t>h</w:t>
      </w:r>
      <w:r w:rsidR="007D56AC">
        <w:t>ad worked on their post-course QA (88%) since completing the course, and 98% of those had submitted their work</w:t>
      </w:r>
      <w:r w:rsidR="002E19F6">
        <w:t xml:space="preserve"> (see </w:t>
      </w:r>
      <w:r w:rsidR="002E19F6">
        <w:fldChar w:fldCharType="begin"/>
      </w:r>
      <w:r w:rsidR="002E19F6">
        <w:instrText xml:space="preserve"> REF _Ref143095678 \r \h </w:instrText>
      </w:r>
      <w:r w:rsidR="002E19F6">
        <w:fldChar w:fldCharType="separate"/>
      </w:r>
      <w:r w:rsidR="008635D0">
        <w:t>Figure 2.7</w:t>
      </w:r>
      <w:r w:rsidR="002E19F6">
        <w:fldChar w:fldCharType="end"/>
      </w:r>
      <w:r w:rsidR="002E19F6">
        <w:t>)</w:t>
      </w:r>
      <w:r w:rsidR="007D56AC">
        <w:t xml:space="preserve">. </w:t>
      </w:r>
      <w:r>
        <w:t xml:space="preserve">Of those who had submitted their work, </w:t>
      </w:r>
      <w:r w:rsidR="00C16759">
        <w:t>89%</w:t>
      </w:r>
      <w:r w:rsidR="007D56AC">
        <w:t xml:space="preserve"> had now gained accreditation.</w:t>
      </w:r>
      <w:r w:rsidR="000D33B1">
        <w:t xml:space="preserve"> </w:t>
      </w:r>
      <w:r w:rsidR="00772DEC">
        <w:t xml:space="preserve">The results of the 2014 evaluation showed that 96% of delegates had worked on their portfolio, 79% </w:t>
      </w:r>
      <w:r w:rsidR="000D1B01">
        <w:t xml:space="preserve">of which </w:t>
      </w:r>
      <w:r w:rsidR="00772DEC">
        <w:t xml:space="preserve">had submitted their work, and 67% </w:t>
      </w:r>
      <w:r w:rsidR="000D1B01">
        <w:t xml:space="preserve">of those who had submitted </w:t>
      </w:r>
      <w:r w:rsidR="00772DEC">
        <w:t>had gained accreditation</w:t>
      </w:r>
      <w:r w:rsidR="000D1B01">
        <w:t>. These figures suggest</w:t>
      </w:r>
      <w:r w:rsidR="006B678A">
        <w:t xml:space="preserve"> that although the new approach for gaining accreditation had led to a slightly lower proportion of delegates working towards accreditation, a higher number of delegates who did engage with the work became accredited</w:t>
      </w:r>
      <w:r w:rsidR="00772DEC">
        <w:t>.</w:t>
      </w:r>
    </w:p>
    <w:p w14:paraId="0CBA8FE4" w14:textId="3DE00097" w:rsidR="002E19F6" w:rsidRDefault="002E19F6" w:rsidP="002E19F6">
      <w:pPr>
        <w:pStyle w:val="Figurelabel"/>
      </w:pPr>
      <w:bookmarkStart w:id="23" w:name="_Ref143095678"/>
      <w:r>
        <w:t>A greater proportion of delegates had worked on their post-course QA in 2014, but more had submitted their work in 2023</w:t>
      </w:r>
      <w:bookmarkEnd w:id="23"/>
    </w:p>
    <w:p w14:paraId="00A56932" w14:textId="407E215B" w:rsidR="002E19F6" w:rsidRPr="00485082" w:rsidRDefault="002E19F6" w:rsidP="002E19F6">
      <w:pPr>
        <w:pStyle w:val="BodyText"/>
        <w:rPr>
          <w:b/>
          <w:bCs/>
          <w:color w:val="004436" w:themeColor="text2"/>
        </w:rPr>
      </w:pPr>
      <w:r w:rsidRPr="00485082">
        <w:rPr>
          <w:b/>
          <w:bCs/>
          <w:color w:val="004436" w:themeColor="text2"/>
        </w:rPr>
        <w:t>Have you worked on and submitted your post-course questions and answers?</w:t>
      </w:r>
    </w:p>
    <w:p w14:paraId="28239136" w14:textId="5299F1D9" w:rsidR="002E19F6" w:rsidRDefault="002E19F6" w:rsidP="002E19F6">
      <w:pPr>
        <w:pStyle w:val="BodyText"/>
        <w:jc w:val="center"/>
      </w:pPr>
      <w:r>
        <w:rPr>
          <w:noProof/>
        </w:rPr>
        <w:lastRenderedPageBreak/>
        <w:drawing>
          <wp:inline distT="0" distB="0" distL="0" distR="0" wp14:anchorId="76DFFC61" wp14:editId="6F92BD51">
            <wp:extent cx="4572000" cy="2743200"/>
            <wp:effectExtent l="0" t="0" r="0" b="0"/>
            <wp:docPr id="1722128246" name="Chart 1" descr="Bar chart of percentage of delegates that worked on or submitted their post-course questions and answers, in 2014 and 2023. It shows that more delegates worked on the questions in 2014, but more delegates submitted the questions in 2023.">
              <a:extLst xmlns:a="http://schemas.openxmlformats.org/drawingml/2006/main">
                <a:ext uri="{FF2B5EF4-FFF2-40B4-BE49-F238E27FC236}">
                  <a16:creationId xmlns:a16="http://schemas.microsoft.com/office/drawing/2014/main" id="{52592646-430E-9543-6B40-B1C1E56A379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3A392638" w14:textId="5A0EE2B4" w:rsidR="0034209F" w:rsidRPr="00435460" w:rsidRDefault="0034209F" w:rsidP="0034209F">
      <w:pPr>
        <w:pStyle w:val="Quoteattribution"/>
        <w:rPr>
          <w:bCs/>
          <w:sz w:val="18"/>
          <w:szCs w:val="18"/>
        </w:rPr>
      </w:pPr>
      <w:r w:rsidRPr="00435460">
        <w:rPr>
          <w:b w:val="0"/>
          <w:bCs/>
          <w:color w:val="auto"/>
          <w:sz w:val="18"/>
          <w:szCs w:val="18"/>
        </w:rPr>
        <w:t xml:space="preserve">Source: Evaluation of the Certificate in Internal Workplace Mediation Training 2023. </w:t>
      </w:r>
      <w:r>
        <w:rPr>
          <w:b w:val="0"/>
          <w:bCs/>
          <w:color w:val="auto"/>
          <w:sz w:val="18"/>
          <w:szCs w:val="18"/>
        </w:rPr>
        <w:t>C1</w:t>
      </w:r>
      <w:r w:rsidRPr="00435460">
        <w:rPr>
          <w:b w:val="0"/>
          <w:bCs/>
          <w:color w:val="auto"/>
          <w:sz w:val="18"/>
          <w:szCs w:val="18"/>
        </w:rPr>
        <w:t>. Base: All respondents (N=125)</w:t>
      </w:r>
      <w:r>
        <w:rPr>
          <w:b w:val="0"/>
          <w:bCs/>
          <w:color w:val="auto"/>
          <w:sz w:val="18"/>
          <w:szCs w:val="18"/>
        </w:rPr>
        <w:t>. C2. Base: All respondent who have worked on QA (N=110).</w:t>
      </w:r>
      <w:r w:rsidRPr="0034209F">
        <w:rPr>
          <w:b w:val="0"/>
          <w:bCs/>
          <w:color w:val="auto"/>
          <w:sz w:val="18"/>
          <w:szCs w:val="18"/>
        </w:rPr>
        <w:t xml:space="preserve"> </w:t>
      </w:r>
      <w:r w:rsidRPr="00435460">
        <w:rPr>
          <w:b w:val="0"/>
          <w:bCs/>
          <w:color w:val="auto"/>
          <w:sz w:val="18"/>
          <w:szCs w:val="18"/>
        </w:rPr>
        <w:t>An evaluation of the impact of the internal workplace mediation training service</w:t>
      </w:r>
      <w:r>
        <w:rPr>
          <w:b w:val="0"/>
          <w:bCs/>
          <w:color w:val="auto"/>
          <w:sz w:val="18"/>
          <w:szCs w:val="18"/>
        </w:rPr>
        <w:t xml:space="preserve"> 2014.</w:t>
      </w:r>
    </w:p>
    <w:p w14:paraId="05D7015D" w14:textId="77777777" w:rsidR="00E83457" w:rsidRDefault="00E83457" w:rsidP="00E83457">
      <w:pPr>
        <w:pStyle w:val="BodyText"/>
      </w:pPr>
      <w:r>
        <w:t>Gaining accreditation was an important step in becoming a practicing mediator for many delegates. Nearly two-thirds (65%) of those who had gained accreditation said that they waited to be accredited before undertaking mediation, and 30% of those who were not accredited and had not carried out any mediations since the training said it was because they were waiting for their accreditation first.</w:t>
      </w:r>
    </w:p>
    <w:p w14:paraId="276FB77F" w14:textId="77777777" w:rsidR="005136DA" w:rsidRDefault="005136DA" w:rsidP="005136DA">
      <w:pPr>
        <w:pStyle w:val="Heading3"/>
      </w:pPr>
      <w:r>
        <w:t>Barriers to gaining accreditation</w:t>
      </w:r>
    </w:p>
    <w:p w14:paraId="0B274AD0" w14:textId="6FC7D3C6" w:rsidR="000D33B1" w:rsidRDefault="003E50B3" w:rsidP="00901605">
      <w:pPr>
        <w:pStyle w:val="BodyText"/>
      </w:pPr>
      <w:r w:rsidRPr="003E50B3">
        <w:t>Respondents reflected on their experience of completing the post-course QA and barriers included:</w:t>
      </w:r>
    </w:p>
    <w:p w14:paraId="5E96D0E5" w14:textId="5D8ACA0D" w:rsidR="000D33B1" w:rsidRDefault="000D33B1" w:rsidP="0034209F">
      <w:pPr>
        <w:pStyle w:val="ListBullet"/>
      </w:pPr>
      <w:r>
        <w:t>Difficulty of the work and amount of work involved</w:t>
      </w:r>
      <w:r w:rsidR="004D4EDE">
        <w:t>.</w:t>
      </w:r>
    </w:p>
    <w:p w14:paraId="3239DE46" w14:textId="30762DF7" w:rsidR="000D33B1" w:rsidRDefault="000D33B1" w:rsidP="0034209F">
      <w:pPr>
        <w:pStyle w:val="ListBullet"/>
      </w:pPr>
      <w:r>
        <w:t>Time needed to complete the work</w:t>
      </w:r>
      <w:r w:rsidR="004D4EDE">
        <w:t>.</w:t>
      </w:r>
    </w:p>
    <w:p w14:paraId="415450D0" w14:textId="74F56FC2" w:rsidR="000D33B1" w:rsidRDefault="000D33B1" w:rsidP="0034209F">
      <w:pPr>
        <w:pStyle w:val="ListBullet"/>
      </w:pPr>
      <w:r>
        <w:t>The standard and detail of work required.</w:t>
      </w:r>
    </w:p>
    <w:p w14:paraId="299ED7D7" w14:textId="0607744F" w:rsidR="004B7F3F" w:rsidRDefault="003E50B3" w:rsidP="00C249DE">
      <w:pPr>
        <w:pStyle w:val="BodyText"/>
      </w:pPr>
      <w:r>
        <w:t>J</w:t>
      </w:r>
      <w:r w:rsidR="00B63443">
        <w:t xml:space="preserve">ust over half </w:t>
      </w:r>
      <w:r w:rsidR="00332712">
        <w:t xml:space="preserve">of respondents </w:t>
      </w:r>
      <w:r w:rsidR="00B63443">
        <w:t>felt the amount of work involved was more than they had expected</w:t>
      </w:r>
      <w:r w:rsidR="004B7F3F">
        <w:t xml:space="preserve"> (52%), and just over a third found </w:t>
      </w:r>
      <w:r w:rsidR="001E58D5">
        <w:t xml:space="preserve">it </w:t>
      </w:r>
      <w:r w:rsidR="004B7F3F">
        <w:t>difficult to complete (35%</w:t>
      </w:r>
      <w:r w:rsidR="00126671">
        <w:t xml:space="preserve">, </w:t>
      </w:r>
      <w:r w:rsidR="00E00358">
        <w:t xml:space="preserve">of which </w:t>
      </w:r>
      <w:r w:rsidR="00126671">
        <w:t xml:space="preserve">1% </w:t>
      </w:r>
      <w:r w:rsidR="00F50F24">
        <w:t xml:space="preserve">found it </w:t>
      </w:r>
      <w:r w:rsidR="00E00358">
        <w:t>very difficult</w:t>
      </w:r>
      <w:r w:rsidR="00F03215">
        <w:t>; see</w:t>
      </w:r>
      <w:r w:rsidR="002E19F6">
        <w:t xml:space="preserve"> </w:t>
      </w:r>
      <w:r w:rsidR="002E19F6">
        <w:fldChar w:fldCharType="begin"/>
      </w:r>
      <w:r w:rsidR="002E19F6">
        <w:instrText xml:space="preserve"> REF _Ref143096064 \r \h </w:instrText>
      </w:r>
      <w:r w:rsidR="002E19F6">
        <w:fldChar w:fldCharType="separate"/>
      </w:r>
      <w:r w:rsidR="008635D0">
        <w:t>Figure 2.8</w:t>
      </w:r>
      <w:r w:rsidR="002E19F6">
        <w:fldChar w:fldCharType="end"/>
      </w:r>
      <w:r w:rsidR="002E19F6">
        <w:t xml:space="preserve"> and</w:t>
      </w:r>
      <w:r w:rsidR="00563DF8">
        <w:t xml:space="preserve"> </w:t>
      </w:r>
      <w:r w:rsidR="00563DF8">
        <w:fldChar w:fldCharType="begin"/>
      </w:r>
      <w:r w:rsidR="00563DF8">
        <w:instrText xml:space="preserve"> REF _Ref141080288 \r \h </w:instrText>
      </w:r>
      <w:r w:rsidR="00563DF8">
        <w:fldChar w:fldCharType="separate"/>
      </w:r>
      <w:r w:rsidR="008635D0">
        <w:t>Figure 2.9</w:t>
      </w:r>
      <w:r w:rsidR="00563DF8">
        <w:fldChar w:fldCharType="end"/>
      </w:r>
      <w:r w:rsidR="004B7F3F">
        <w:t xml:space="preserve">). </w:t>
      </w:r>
      <w:r w:rsidR="001E52F8">
        <w:t xml:space="preserve">In contrast, </w:t>
      </w:r>
      <w:r w:rsidR="00C249DE">
        <w:t xml:space="preserve">81% of 2014 delegates said the work was more than expected, but </w:t>
      </w:r>
      <w:r w:rsidR="004B7F3F">
        <w:t>fewer thought it was difficult to complete (22%) suggesting that although delegates may feel more prepared for the</w:t>
      </w:r>
      <w:r w:rsidR="00AC2A80">
        <w:t xml:space="preserve"> amount of</w:t>
      </w:r>
      <w:r w:rsidR="004B7F3F">
        <w:t xml:space="preserve"> work, the </w:t>
      </w:r>
      <w:r w:rsidR="00CA3129">
        <w:t>new format of</w:t>
      </w:r>
      <w:r w:rsidR="004B7F3F">
        <w:t xml:space="preserve"> post-course </w:t>
      </w:r>
      <w:r w:rsidR="00CA3129">
        <w:t>work</w:t>
      </w:r>
      <w:r w:rsidR="004B7F3F">
        <w:t xml:space="preserve"> may have made them harder to complete. </w:t>
      </w:r>
      <w:r w:rsidR="002447B1">
        <w:t>The higher difficulty of completing the post-course QA may potentially explain why a lower proportion of delegates had begun working on their post-course work</w:t>
      </w:r>
      <w:r w:rsidR="0037783C">
        <w:t xml:space="preserve"> compared to in 2014</w:t>
      </w:r>
      <w:r w:rsidR="002447B1">
        <w:t>.</w:t>
      </w:r>
    </w:p>
    <w:p w14:paraId="1DF07EA7" w14:textId="6DE65B24" w:rsidR="002E19F6" w:rsidRDefault="003E50B3" w:rsidP="002E19F6">
      <w:pPr>
        <w:pStyle w:val="Figurelabel"/>
      </w:pPr>
      <w:bookmarkStart w:id="24" w:name="_Ref143096064"/>
      <w:r>
        <w:lastRenderedPageBreak/>
        <w:t xml:space="preserve">The </w:t>
      </w:r>
      <w:r w:rsidR="002E19F6">
        <w:t xml:space="preserve">proportion of delegates </w:t>
      </w:r>
      <w:r>
        <w:t xml:space="preserve">who </w:t>
      </w:r>
      <w:r w:rsidR="002E19F6">
        <w:t xml:space="preserve">found the post-course QA more work than they expected </w:t>
      </w:r>
      <w:r>
        <w:t xml:space="preserve">was lower than </w:t>
      </w:r>
      <w:r w:rsidR="002E19F6">
        <w:t>in 2014.</w:t>
      </w:r>
      <w:bookmarkEnd w:id="24"/>
    </w:p>
    <w:p w14:paraId="5C054A2A" w14:textId="6DBCA0AB" w:rsidR="00E27076" w:rsidRDefault="002E19F6" w:rsidP="00485082">
      <w:pPr>
        <w:pStyle w:val="Figurelabel"/>
        <w:numPr>
          <w:ilvl w:val="0"/>
          <w:numId w:val="0"/>
        </w:numPr>
      </w:pPr>
      <w:r w:rsidRPr="002E19F6">
        <w:t>How do you feel about the amount of work that you’ve had to do to put your post-course questions and answers together</w:t>
      </w:r>
      <w:r>
        <w:t>?</w:t>
      </w:r>
    </w:p>
    <w:p w14:paraId="156D5CFC" w14:textId="56F5B548" w:rsidR="00E27076" w:rsidRDefault="002E19F6" w:rsidP="002E19F6">
      <w:pPr>
        <w:pStyle w:val="BodyText"/>
        <w:jc w:val="center"/>
      </w:pPr>
      <w:r>
        <w:rPr>
          <w:noProof/>
        </w:rPr>
        <w:drawing>
          <wp:inline distT="0" distB="0" distL="0" distR="0" wp14:anchorId="2B385E7A" wp14:editId="5B6B8A56">
            <wp:extent cx="4572000" cy="2926080"/>
            <wp:effectExtent l="0" t="0" r="0" b="7620"/>
            <wp:docPr id="1292784158" name="Chart 1" descr="Bar chart of how delegates felt about the amount of work they had to do on their post-course questions. As described in the text above.">
              <a:extLst xmlns:a="http://schemas.openxmlformats.org/drawingml/2006/main">
                <a:ext uri="{FF2B5EF4-FFF2-40B4-BE49-F238E27FC236}">
                  <a16:creationId xmlns:a16="http://schemas.microsoft.com/office/drawing/2014/main" id="{D4C43532-CF6D-7082-682F-C85B0951C98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76ABFDFC" w14:textId="71C8D033" w:rsidR="00052F75" w:rsidRDefault="0034209F" w:rsidP="00052F75">
      <w:pPr>
        <w:pStyle w:val="BodyText"/>
      </w:pPr>
      <w:r w:rsidRPr="00435460">
        <w:rPr>
          <w:bCs/>
          <w:sz w:val="18"/>
          <w:szCs w:val="18"/>
        </w:rPr>
        <w:t xml:space="preserve">Source: Evaluation of the Certificate in Internal Workplace Mediation Training 2023. </w:t>
      </w:r>
      <w:r>
        <w:rPr>
          <w:bCs/>
          <w:sz w:val="18"/>
          <w:szCs w:val="18"/>
        </w:rPr>
        <w:t>C4</w:t>
      </w:r>
      <w:r w:rsidRPr="00435460">
        <w:rPr>
          <w:bCs/>
          <w:sz w:val="18"/>
          <w:szCs w:val="18"/>
        </w:rPr>
        <w:t xml:space="preserve">. </w:t>
      </w:r>
      <w:r>
        <w:rPr>
          <w:bCs/>
          <w:sz w:val="18"/>
          <w:szCs w:val="18"/>
        </w:rPr>
        <w:t>Base: All respondent who have worked on QA (N=110).</w:t>
      </w:r>
      <w:r w:rsidRPr="0034209F">
        <w:rPr>
          <w:bCs/>
          <w:sz w:val="18"/>
          <w:szCs w:val="18"/>
        </w:rPr>
        <w:t xml:space="preserve"> </w:t>
      </w:r>
      <w:r w:rsidRPr="00435460">
        <w:rPr>
          <w:bCs/>
          <w:sz w:val="18"/>
          <w:szCs w:val="18"/>
        </w:rPr>
        <w:t>An evaluation of the impact of the internal workplace mediation training service</w:t>
      </w:r>
      <w:r>
        <w:rPr>
          <w:bCs/>
          <w:sz w:val="18"/>
          <w:szCs w:val="18"/>
        </w:rPr>
        <w:t xml:space="preserve"> 2014.</w:t>
      </w:r>
      <w:r w:rsidR="00052F75">
        <w:t xml:space="preserve">Time to complete the post-course QA was commonly identified as a barrier to gaining accreditation. More than half of respondents reported that it was difficult because of the amount of time needed to complete the work (59%). Indeed, over a third of respondents said they could not complete any of their post-course QA during working hours (34%), and </w:t>
      </w:r>
      <w:r w:rsidR="00052F75" w:rsidRPr="009B4D3D">
        <w:t>not having had the time to complete the work to a required standard</w:t>
      </w:r>
      <w:r w:rsidR="00052F75">
        <w:t xml:space="preserve"> was the most common reason that respondents had not worked on or submitted their post-course QA (43% of 16 respondents) or had</w:t>
      </w:r>
      <w:r w:rsidR="00052F75" w:rsidRPr="009B4D3D">
        <w:t xml:space="preserve"> not yet gained accreditation </w:t>
      </w:r>
      <w:r w:rsidR="00052F75">
        <w:t xml:space="preserve">having submitted their work (67% of 11 respondents). </w:t>
      </w:r>
    </w:p>
    <w:p w14:paraId="48E43B20" w14:textId="77777777" w:rsidR="0034209F" w:rsidRDefault="0034209F" w:rsidP="0034209F">
      <w:pPr>
        <w:pStyle w:val="BodyText"/>
      </w:pPr>
    </w:p>
    <w:p w14:paraId="5E695DA8" w14:textId="77777777" w:rsidR="0034209F" w:rsidRDefault="0034209F" w:rsidP="0034209F">
      <w:pPr>
        <w:pStyle w:val="BodyText"/>
      </w:pPr>
    </w:p>
    <w:p w14:paraId="7F57D215" w14:textId="77777777" w:rsidR="00D935EC" w:rsidRDefault="00D935EC" w:rsidP="0034209F">
      <w:pPr>
        <w:pStyle w:val="BodyText"/>
      </w:pPr>
    </w:p>
    <w:p w14:paraId="7EA973F7" w14:textId="77777777" w:rsidR="00D935EC" w:rsidRDefault="00D935EC" w:rsidP="0034209F">
      <w:pPr>
        <w:pStyle w:val="BodyText"/>
      </w:pPr>
    </w:p>
    <w:p w14:paraId="24724053" w14:textId="77777777" w:rsidR="00BE162E" w:rsidRPr="0034209F" w:rsidRDefault="00BE162E" w:rsidP="0034209F">
      <w:pPr>
        <w:pStyle w:val="BodyText"/>
      </w:pPr>
    </w:p>
    <w:p w14:paraId="328954EB" w14:textId="79482148" w:rsidR="00F03215" w:rsidRDefault="00F04C8B" w:rsidP="0059728A">
      <w:pPr>
        <w:pStyle w:val="Figurelabel"/>
      </w:pPr>
      <w:bookmarkStart w:id="25" w:name="_Ref141080288"/>
      <w:r>
        <w:t>M</w:t>
      </w:r>
      <w:r w:rsidR="00AC2A80">
        <w:t>ore delegates found the post-course QA difficult to complete than in 2014.</w:t>
      </w:r>
      <w:bookmarkEnd w:id="25"/>
    </w:p>
    <w:p w14:paraId="2CA1F619" w14:textId="5BA00907" w:rsidR="00AC2A80" w:rsidRPr="0059728A" w:rsidRDefault="00744015" w:rsidP="00AC2A80">
      <w:pPr>
        <w:rPr>
          <w:b/>
          <w:bCs/>
          <w:sz w:val="22"/>
          <w:szCs w:val="20"/>
        </w:rPr>
      </w:pPr>
      <w:r w:rsidRPr="00744015">
        <w:rPr>
          <w:b/>
          <w:bCs/>
          <w:color w:val="004436" w:themeColor="text2"/>
          <w:szCs w:val="20"/>
        </w:rPr>
        <w:t>How would you rate the process of putting together the post-course questions and answers in terms of difficulty</w:t>
      </w:r>
      <w:r>
        <w:rPr>
          <w:b/>
          <w:bCs/>
          <w:color w:val="004436" w:themeColor="text2"/>
          <w:szCs w:val="20"/>
        </w:rPr>
        <w:t>,</w:t>
      </w:r>
      <w:r w:rsidRPr="00744015">
        <w:rPr>
          <w:b/>
          <w:bCs/>
          <w:color w:val="004436" w:themeColor="text2"/>
          <w:szCs w:val="20"/>
        </w:rPr>
        <w:t xml:space="preserve"> </w:t>
      </w:r>
      <w:r w:rsidR="00AC2A80" w:rsidRPr="0059728A">
        <w:rPr>
          <w:b/>
          <w:bCs/>
          <w:color w:val="004436" w:themeColor="text2"/>
          <w:szCs w:val="20"/>
        </w:rPr>
        <w:t>compared to 2014 evaluation.</w:t>
      </w:r>
    </w:p>
    <w:p w14:paraId="117E4EEB" w14:textId="77777777" w:rsidR="00AC2A80" w:rsidRPr="00AC2A80" w:rsidRDefault="00AC2A80" w:rsidP="00AC2A80"/>
    <w:p w14:paraId="045BF8DD" w14:textId="0A7D440C" w:rsidR="00901605" w:rsidRDefault="2C0F8843" w:rsidP="00AC2A80">
      <w:pPr>
        <w:pStyle w:val="BodyText"/>
        <w:jc w:val="center"/>
      </w:pPr>
      <w:r w:rsidRPr="00C435C0">
        <w:rPr>
          <w:noProof/>
        </w:rPr>
        <w:lastRenderedPageBreak/>
        <w:t xml:space="preserve"> </w:t>
      </w:r>
      <w:r w:rsidR="00C435C0">
        <w:rPr>
          <w:noProof/>
        </w:rPr>
        <w:drawing>
          <wp:inline distT="0" distB="0" distL="0" distR="0" wp14:anchorId="3E2A130D" wp14:editId="77A8F5F1">
            <wp:extent cx="5400000" cy="2743200"/>
            <wp:effectExtent l="0" t="0" r="0" b="0"/>
            <wp:docPr id="845997609" name="Chart 1" descr="Bar chart of how difficult delegates found putting together their post-course questions and answers. It shows 35% of delegates found the questions difficult to complete in 2023, compared to 22% in 2014. ">
              <a:extLst xmlns:a="http://schemas.openxmlformats.org/drawingml/2006/main">
                <a:ext uri="{FF2B5EF4-FFF2-40B4-BE49-F238E27FC236}">
                  <a16:creationId xmlns:a16="http://schemas.microsoft.com/office/drawing/2014/main" id="{D9673110-26C5-919C-3E53-090860E626D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48100220" w14:textId="5E95AB30" w:rsidR="003B3633" w:rsidRPr="00294760" w:rsidRDefault="00890D93" w:rsidP="003A4BDA">
      <w:pPr>
        <w:pStyle w:val="Quoteattribution"/>
        <w:rPr>
          <w:b w:val="0"/>
          <w:bCs/>
          <w:color w:val="auto"/>
          <w:sz w:val="18"/>
          <w:szCs w:val="18"/>
        </w:rPr>
      </w:pPr>
      <w:r w:rsidRPr="00435460">
        <w:rPr>
          <w:b w:val="0"/>
          <w:bCs/>
          <w:color w:val="auto"/>
          <w:sz w:val="18"/>
          <w:szCs w:val="18"/>
        </w:rPr>
        <w:t>Source: Evaluation of the Certificate in Internal Workplace Mediation Training 2023. C5. Base: All respondents who have worked on QA (</w:t>
      </w:r>
      <w:r w:rsidR="00DA6F8D" w:rsidRPr="00435460">
        <w:rPr>
          <w:b w:val="0"/>
          <w:bCs/>
          <w:color w:val="auto"/>
          <w:sz w:val="18"/>
          <w:szCs w:val="18"/>
        </w:rPr>
        <w:t>N</w:t>
      </w:r>
      <w:r w:rsidRPr="00435460">
        <w:rPr>
          <w:b w:val="0"/>
          <w:bCs/>
          <w:color w:val="auto"/>
          <w:sz w:val="18"/>
          <w:szCs w:val="18"/>
        </w:rPr>
        <w:t>=110)</w:t>
      </w:r>
      <w:r w:rsidR="00435460">
        <w:rPr>
          <w:b w:val="0"/>
          <w:bCs/>
          <w:color w:val="auto"/>
          <w:sz w:val="18"/>
          <w:szCs w:val="18"/>
        </w:rPr>
        <w:t xml:space="preserve">. </w:t>
      </w:r>
      <w:r w:rsidR="00435460" w:rsidRPr="00435460">
        <w:rPr>
          <w:b w:val="0"/>
          <w:bCs/>
          <w:color w:val="auto"/>
          <w:sz w:val="18"/>
          <w:szCs w:val="18"/>
        </w:rPr>
        <w:t>An evaluation of the impact of the internal workplace mediation training service</w:t>
      </w:r>
      <w:r w:rsidR="00435460">
        <w:rPr>
          <w:b w:val="0"/>
          <w:bCs/>
          <w:color w:val="auto"/>
          <w:sz w:val="18"/>
          <w:szCs w:val="18"/>
        </w:rPr>
        <w:t xml:space="preserve"> 2014.</w:t>
      </w:r>
    </w:p>
    <w:p w14:paraId="70E39707" w14:textId="77777777" w:rsidR="00052F75" w:rsidRDefault="00052F75" w:rsidP="00052F75">
      <w:pPr>
        <w:pStyle w:val="BodyText"/>
      </w:pPr>
      <w:r>
        <w:t>Other</w:t>
      </w:r>
      <w:r w:rsidRPr="00933340">
        <w:t xml:space="preserve"> common reason</w:t>
      </w:r>
      <w:r>
        <w:t>s</w:t>
      </w:r>
      <w:r w:rsidRPr="00933340">
        <w:t xml:space="preserve"> </w:t>
      </w:r>
      <w:r>
        <w:t>that respondents found the process of putting together the post-course QA difficult included:</w:t>
      </w:r>
    </w:p>
    <w:p w14:paraId="6625E186" w14:textId="77777777" w:rsidR="00052F75" w:rsidRDefault="00052F75" w:rsidP="00052F75">
      <w:pPr>
        <w:pStyle w:val="ListBullet"/>
      </w:pPr>
      <w:r>
        <w:t>C</w:t>
      </w:r>
      <w:r w:rsidRPr="00933340">
        <w:t xml:space="preserve">ompleting the </w:t>
      </w:r>
      <w:r>
        <w:t>work</w:t>
      </w:r>
      <w:r w:rsidRPr="00933340">
        <w:t xml:space="preserve"> to the necessary detail</w:t>
      </w:r>
      <w:r>
        <w:t xml:space="preserve"> (71%). </w:t>
      </w:r>
    </w:p>
    <w:p w14:paraId="5649C6CB" w14:textId="77777777" w:rsidR="00052F75" w:rsidRDefault="00052F75" w:rsidP="00052F75">
      <w:pPr>
        <w:pStyle w:val="ListBullet"/>
      </w:pPr>
      <w:r>
        <w:t>Being clear on what was required (60%).</w:t>
      </w:r>
    </w:p>
    <w:p w14:paraId="675C2FE9" w14:textId="77777777" w:rsidR="00052F75" w:rsidRDefault="00052F75" w:rsidP="00052F75">
      <w:pPr>
        <w:pStyle w:val="ListBullet"/>
      </w:pPr>
      <w:r>
        <w:t xml:space="preserve">Identifying sources of evidence (43%). </w:t>
      </w:r>
    </w:p>
    <w:p w14:paraId="56A6F980" w14:textId="77777777" w:rsidR="00052F75" w:rsidRDefault="00052F75" w:rsidP="00052F75">
      <w:pPr>
        <w:pStyle w:val="BodyText"/>
      </w:pPr>
      <w:r>
        <w:t xml:space="preserve">The findings of the 2014 evaluation showed that the reasons for not working on the post-course portfolio were because respondents were unclear how to complete the work thoroughly or the workload requirements were too high. Delegates identified that they would have liked to have been more informed about the amount of work needed, which the results of the present evaluation suggest has improved as expectations were more realistic. </w:t>
      </w:r>
    </w:p>
    <w:p w14:paraId="1B6B3B32" w14:textId="77777777" w:rsidR="005136DA" w:rsidRDefault="005136DA" w:rsidP="005136DA">
      <w:pPr>
        <w:pStyle w:val="Heading3"/>
      </w:pPr>
      <w:r>
        <w:t xml:space="preserve">Enablers of gaining accreditation </w:t>
      </w:r>
    </w:p>
    <w:p w14:paraId="62EA4AFF" w14:textId="7805479B" w:rsidR="000D33B1" w:rsidRDefault="000D33B1" w:rsidP="000D33B1">
      <w:pPr>
        <w:pStyle w:val="BodyText"/>
      </w:pPr>
      <w:r>
        <w:t>Support from Acas tutors and employers helped delegates to complete the accreditation process through feedback</w:t>
      </w:r>
      <w:r w:rsidR="00282E1F">
        <w:t xml:space="preserve"> and encouragement</w:t>
      </w:r>
      <w:r>
        <w:t>,</w:t>
      </w:r>
      <w:r w:rsidR="00282E1F">
        <w:t xml:space="preserve"> as well as</w:t>
      </w:r>
      <w:r>
        <w:t xml:space="preserve"> </w:t>
      </w:r>
      <w:r w:rsidR="00282E1F">
        <w:t>time allowances and financial help.</w:t>
      </w:r>
    </w:p>
    <w:p w14:paraId="1B8912B8" w14:textId="601D2456" w:rsidR="00F74098" w:rsidRDefault="002748E1" w:rsidP="002E19F6">
      <w:pPr>
        <w:pStyle w:val="BodyText"/>
      </w:pPr>
      <w:r>
        <w:t>The feedback provided by tutors on</w:t>
      </w:r>
      <w:r w:rsidR="00332712">
        <w:t xml:space="preserve"> the</w:t>
      </w:r>
      <w:r>
        <w:t xml:space="preserve"> post-course QA is one way that Acas supports delegates to achieve accreditation. All </w:t>
      </w:r>
      <w:r w:rsidR="00F04C8B">
        <w:t xml:space="preserve">respondents </w:t>
      </w:r>
      <w:r>
        <w:t xml:space="preserve">who had </w:t>
      </w:r>
      <w:r w:rsidR="007D56AC">
        <w:t>submitted their post-course QA had received feedback from the</w:t>
      </w:r>
      <w:r>
        <w:t>ir</w:t>
      </w:r>
      <w:r w:rsidR="007D56AC">
        <w:t xml:space="preserve"> Acas course tutor</w:t>
      </w:r>
      <w:r>
        <w:t>,</w:t>
      </w:r>
      <w:r w:rsidR="00C621B4">
        <w:t xml:space="preserve"> and most received this in less than a month </w:t>
      </w:r>
      <w:r w:rsidR="003E50B3">
        <w:t>which is in line with Acas’</w:t>
      </w:r>
      <w:r w:rsidR="00C53D54">
        <w:t>s</w:t>
      </w:r>
      <w:r w:rsidR="003E50B3">
        <w:t xml:space="preserve"> expectation for providing feedback </w:t>
      </w:r>
      <w:r w:rsidR="00C621B4">
        <w:t>(up to a week 34%, between a week and a month 48%). N</w:t>
      </w:r>
      <w:r w:rsidR="007D56AC">
        <w:t>early all of those who received feedback on their work reported that the quality of feedback was good (95%</w:t>
      </w:r>
      <w:r w:rsidR="00C621B4">
        <w:t xml:space="preserve">; </w:t>
      </w:r>
      <w:r w:rsidR="00332712">
        <w:t xml:space="preserve">of which 71% said </w:t>
      </w:r>
      <w:r w:rsidR="00C621B4">
        <w:t>very good</w:t>
      </w:r>
      <w:r w:rsidR="00692D31">
        <w:t xml:space="preserve"> and no respondents said it was poor</w:t>
      </w:r>
      <w:r w:rsidR="007D56AC">
        <w:t>)</w:t>
      </w:r>
      <w:r>
        <w:t>,</w:t>
      </w:r>
      <w:r w:rsidR="007D56AC">
        <w:t xml:space="preserve"> which is higher than reported in 2014 (8</w:t>
      </w:r>
      <w:r w:rsidR="00CA3129">
        <w:t>5</w:t>
      </w:r>
      <w:r w:rsidR="007D56AC">
        <w:t>%</w:t>
      </w:r>
      <w:r w:rsidR="002E19F6">
        <w:t xml:space="preserve">; see </w:t>
      </w:r>
      <w:r w:rsidR="002E19F6">
        <w:fldChar w:fldCharType="begin"/>
      </w:r>
      <w:r w:rsidR="002E19F6">
        <w:instrText xml:space="preserve"> REF _Ref143096524 \r \h </w:instrText>
      </w:r>
      <w:r w:rsidR="002E19F6">
        <w:fldChar w:fldCharType="separate"/>
      </w:r>
      <w:r w:rsidR="008635D0">
        <w:t>Figure 2.10</w:t>
      </w:r>
      <w:r w:rsidR="002E19F6">
        <w:fldChar w:fldCharType="end"/>
      </w:r>
      <w:r w:rsidR="007D56AC">
        <w:t>).</w:t>
      </w:r>
      <w:r>
        <w:t xml:space="preserve"> </w:t>
      </w:r>
      <w:r w:rsidR="00F74098">
        <w:t>The most common reason in the 2014 evaluation why delegates who had submitted work but not gained accreditation was because they had not received feedback from assessors</w:t>
      </w:r>
      <w:r w:rsidR="00642401">
        <w:t xml:space="preserve"> (54% o</w:t>
      </w:r>
      <w:r w:rsidR="003950F3">
        <w:t>f 37 respondents)</w:t>
      </w:r>
      <w:r w:rsidR="00F74098">
        <w:t xml:space="preserve">. It is clear from the current evaluation that this has improved considerably. </w:t>
      </w:r>
    </w:p>
    <w:p w14:paraId="0B5F2926" w14:textId="0A57CF9F" w:rsidR="002E19F6" w:rsidRDefault="002E19F6" w:rsidP="002E19F6">
      <w:pPr>
        <w:pStyle w:val="Figurelabel"/>
      </w:pPr>
      <w:bookmarkStart w:id="26" w:name="_Ref143096524"/>
      <w:r>
        <w:lastRenderedPageBreak/>
        <w:t>The</w:t>
      </w:r>
      <w:r w:rsidR="003E50B3">
        <w:t xml:space="preserve"> proportion of delegates who reported receiving good quality </w:t>
      </w:r>
      <w:r>
        <w:t xml:space="preserve">feedback </w:t>
      </w:r>
      <w:r w:rsidR="003E50B3">
        <w:t xml:space="preserve">had increased </w:t>
      </w:r>
      <w:r>
        <w:t>since the 2014 evaluation.</w:t>
      </w:r>
      <w:bookmarkEnd w:id="26"/>
    </w:p>
    <w:p w14:paraId="3C751A81" w14:textId="568C0AC4" w:rsidR="002E19F6" w:rsidRDefault="002E19F6" w:rsidP="00485082">
      <w:pPr>
        <w:pStyle w:val="Figurelabel"/>
        <w:numPr>
          <w:ilvl w:val="0"/>
          <w:numId w:val="0"/>
        </w:numPr>
      </w:pPr>
      <w:r w:rsidRPr="002E19F6">
        <w:t>How would you rate the quality of the feedback that you received from your tutor?</w:t>
      </w:r>
      <w:r>
        <w:t xml:space="preserve"> </w:t>
      </w:r>
    </w:p>
    <w:p w14:paraId="10742B2F" w14:textId="63AEEC21" w:rsidR="002E19F6" w:rsidRDefault="002E19F6" w:rsidP="002E19F6">
      <w:pPr>
        <w:pStyle w:val="BodyText"/>
        <w:jc w:val="center"/>
      </w:pPr>
      <w:r>
        <w:rPr>
          <w:noProof/>
        </w:rPr>
        <w:drawing>
          <wp:inline distT="0" distB="0" distL="0" distR="0" wp14:anchorId="48A5ABDE" wp14:editId="26F31B29">
            <wp:extent cx="4572000" cy="2743200"/>
            <wp:effectExtent l="0" t="0" r="0" b="0"/>
            <wp:docPr id="1511604407" name="Chart 1" descr="Bar chart of how delegates rated the quality of feedback from their tutor. It shows that 71% of delegates found feedback very good in 2023, compared to 58% in 2014. ">
              <a:extLst xmlns:a="http://schemas.openxmlformats.org/drawingml/2006/main">
                <a:ext uri="{FF2B5EF4-FFF2-40B4-BE49-F238E27FC236}">
                  <a16:creationId xmlns:a16="http://schemas.microsoft.com/office/drawing/2014/main" id="{DF28EB43-D3B2-F240-58A6-F8CCB64EB3F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41B14680" w14:textId="6BE12054" w:rsidR="0034209F" w:rsidRPr="00435460" w:rsidRDefault="0034209F" w:rsidP="0034209F">
      <w:pPr>
        <w:pStyle w:val="Quoteattribution"/>
        <w:rPr>
          <w:bCs/>
          <w:sz w:val="18"/>
          <w:szCs w:val="18"/>
        </w:rPr>
      </w:pPr>
      <w:r w:rsidRPr="00435460">
        <w:rPr>
          <w:b w:val="0"/>
          <w:bCs/>
          <w:color w:val="auto"/>
          <w:sz w:val="18"/>
          <w:szCs w:val="18"/>
        </w:rPr>
        <w:t>Source: Evaluation of the Certificate in Internal Workplace Mediation Training 2023. C</w:t>
      </w:r>
      <w:r>
        <w:rPr>
          <w:b w:val="0"/>
          <w:bCs/>
          <w:color w:val="auto"/>
          <w:sz w:val="18"/>
          <w:szCs w:val="18"/>
        </w:rPr>
        <w:t>13</w:t>
      </w:r>
      <w:r w:rsidRPr="00435460">
        <w:rPr>
          <w:b w:val="0"/>
          <w:bCs/>
          <w:color w:val="auto"/>
          <w:sz w:val="18"/>
          <w:szCs w:val="18"/>
        </w:rPr>
        <w:t xml:space="preserve">. Base: All respondents who </w:t>
      </w:r>
      <w:r>
        <w:rPr>
          <w:b w:val="0"/>
          <w:bCs/>
          <w:color w:val="auto"/>
          <w:sz w:val="18"/>
          <w:szCs w:val="18"/>
        </w:rPr>
        <w:t xml:space="preserve">received feedback </w:t>
      </w:r>
      <w:r w:rsidRPr="00435460">
        <w:rPr>
          <w:b w:val="0"/>
          <w:bCs/>
          <w:color w:val="auto"/>
          <w:sz w:val="18"/>
          <w:szCs w:val="18"/>
        </w:rPr>
        <w:t>(N=1</w:t>
      </w:r>
      <w:r>
        <w:rPr>
          <w:b w:val="0"/>
          <w:bCs/>
          <w:color w:val="auto"/>
          <w:sz w:val="18"/>
          <w:szCs w:val="18"/>
        </w:rPr>
        <w:t>07</w:t>
      </w:r>
      <w:r w:rsidRPr="00435460">
        <w:rPr>
          <w:b w:val="0"/>
          <w:bCs/>
          <w:color w:val="auto"/>
          <w:sz w:val="18"/>
          <w:szCs w:val="18"/>
        </w:rPr>
        <w:t>)</w:t>
      </w:r>
      <w:r>
        <w:rPr>
          <w:b w:val="0"/>
          <w:bCs/>
          <w:color w:val="auto"/>
          <w:sz w:val="18"/>
          <w:szCs w:val="18"/>
        </w:rPr>
        <w:t xml:space="preserve">. </w:t>
      </w:r>
      <w:r w:rsidRPr="00435460">
        <w:rPr>
          <w:b w:val="0"/>
          <w:bCs/>
          <w:color w:val="auto"/>
          <w:sz w:val="18"/>
          <w:szCs w:val="18"/>
        </w:rPr>
        <w:t>An evaluation of the impact of the internal workplace mediation training service</w:t>
      </w:r>
      <w:r>
        <w:rPr>
          <w:b w:val="0"/>
          <w:bCs/>
          <w:color w:val="auto"/>
          <w:sz w:val="18"/>
          <w:szCs w:val="18"/>
        </w:rPr>
        <w:t xml:space="preserve"> 2014.</w:t>
      </w:r>
    </w:p>
    <w:p w14:paraId="5DA88606" w14:textId="51DBEFFF" w:rsidR="00B0346A" w:rsidRDefault="00B0346A" w:rsidP="00F74098">
      <w:pPr>
        <w:pStyle w:val="BodyText"/>
      </w:pPr>
      <w:r>
        <w:t>One delegate interviewed discussed the accreditation process, and mentioned that the opportunity to ask questions prior to submitting the work had been beneficial:</w:t>
      </w:r>
    </w:p>
    <w:p w14:paraId="6A1A65C3" w14:textId="77777777" w:rsidR="00B0346A" w:rsidRPr="00485082" w:rsidRDefault="00B0346A" w:rsidP="00485082">
      <w:pPr>
        <w:pStyle w:val="Quote"/>
        <w:rPr>
          <w:sz w:val="22"/>
          <w:szCs w:val="22"/>
        </w:rPr>
      </w:pPr>
      <w:r w:rsidRPr="00B0346A">
        <w:rPr>
          <w:rStyle w:val="cf01"/>
          <w:rFonts w:ascii="Arial" w:hAnsi="Arial" w:cs="Arial"/>
          <w:sz w:val="20"/>
          <w:szCs w:val="20"/>
        </w:rPr>
        <w:t>'There was an assignment that we did at the end...we were able to actually ask questions before we submitted it for marking. So I think basically everything that they did was actually covered.'</w:t>
      </w:r>
    </w:p>
    <w:p w14:paraId="11BEDA3C" w14:textId="77777777" w:rsidR="00B0346A" w:rsidRPr="00485082" w:rsidRDefault="00B0346A" w:rsidP="00485082">
      <w:pPr>
        <w:pStyle w:val="Quoteattribution"/>
        <w:rPr>
          <w:sz w:val="22"/>
          <w:szCs w:val="22"/>
        </w:rPr>
      </w:pPr>
      <w:r w:rsidRPr="00B0346A">
        <w:rPr>
          <w:rStyle w:val="cf01"/>
          <w:rFonts w:ascii="Arial" w:hAnsi="Arial" w:cs="Arial"/>
          <w:sz w:val="20"/>
          <w:szCs w:val="20"/>
        </w:rPr>
        <w:t>Delegate (Organisational Development Lead, Public Sector, 250+ employees)</w:t>
      </w:r>
    </w:p>
    <w:p w14:paraId="2A5F5B60" w14:textId="37F7DEC0" w:rsidR="007D56AC" w:rsidRDefault="002748E1" w:rsidP="00823021">
      <w:pPr>
        <w:pStyle w:val="BodyText"/>
      </w:pPr>
      <w:r>
        <w:t>O</w:t>
      </w:r>
      <w:r w:rsidR="007D56AC">
        <w:t xml:space="preserve">rganisational support was a key enabler of gaining accreditation, especially providing delegates with the time to complete the training and post-course QA. </w:t>
      </w:r>
      <w:r w:rsidR="00823021">
        <w:t>Almost one in five (</w:t>
      </w:r>
      <w:r w:rsidR="007D56AC">
        <w:t>19%</w:t>
      </w:r>
      <w:r w:rsidR="00823021">
        <w:t>)</w:t>
      </w:r>
      <w:r w:rsidR="007D56AC">
        <w:t xml:space="preserve"> </w:t>
      </w:r>
      <w:r w:rsidR="00F04C8B">
        <w:t xml:space="preserve">respondents </w:t>
      </w:r>
      <w:r w:rsidR="007D56AC">
        <w:t xml:space="preserve">were able to complete </w:t>
      </w:r>
      <w:r w:rsidR="00B40E29">
        <w:t>all</w:t>
      </w:r>
      <w:r w:rsidR="007D56AC">
        <w:t xml:space="preserve"> their post-course QA during their usual working time</w:t>
      </w:r>
      <w:r w:rsidR="00823021">
        <w:t xml:space="preserve"> and a</w:t>
      </w:r>
      <w:r w:rsidR="007D56AC">
        <w:t xml:space="preserve"> further half of </w:t>
      </w:r>
      <w:r w:rsidR="00F04C8B">
        <w:t xml:space="preserve">respondents </w:t>
      </w:r>
      <w:r w:rsidR="007D56AC">
        <w:t>completed some (38%) or most (10%) during this time. In 2014,</w:t>
      </w:r>
      <w:r w:rsidR="00823021">
        <w:t xml:space="preserve"> only</w:t>
      </w:r>
      <w:r w:rsidR="007D56AC">
        <w:t xml:space="preserve"> one in ten reported that they completed </w:t>
      </w:r>
      <w:r w:rsidR="00B40E29">
        <w:t>all</w:t>
      </w:r>
      <w:r w:rsidR="007D56AC">
        <w:t xml:space="preserve"> their post-course QA during work time</w:t>
      </w:r>
      <w:r w:rsidR="00F04C8B">
        <w:t xml:space="preserve"> which may explain the lower proportion of accredited mediators achieved</w:t>
      </w:r>
      <w:r w:rsidR="00CD5F49">
        <w:t xml:space="preserve">. </w:t>
      </w:r>
    </w:p>
    <w:p w14:paraId="27413C6E" w14:textId="7D89C53E" w:rsidR="007D56AC" w:rsidRDefault="007D56AC" w:rsidP="00823021">
      <w:pPr>
        <w:pStyle w:val="BodyText"/>
      </w:pPr>
      <w:r>
        <w:t xml:space="preserve">The majority (95%) of </w:t>
      </w:r>
      <w:r w:rsidR="009D780B">
        <w:t xml:space="preserve">respondents </w:t>
      </w:r>
      <w:r>
        <w:t xml:space="preserve">felt that their organisation had been supportive in enabling them to work towards the accreditation, which is higher than reported in 2014 (88%). The most common examples of how </w:t>
      </w:r>
      <w:r w:rsidR="009D780B">
        <w:t xml:space="preserve">respondents </w:t>
      </w:r>
      <w:r w:rsidR="00C621B4">
        <w:t>felt their</w:t>
      </w:r>
      <w:r>
        <w:t xml:space="preserve"> organisation had been supportive were allowing time off for training (71%), paying for</w:t>
      </w:r>
      <w:r w:rsidR="00823021">
        <w:t xml:space="preserve"> or </w:t>
      </w:r>
      <w:r>
        <w:t xml:space="preserve">financially contributing to their training (55%), </w:t>
      </w:r>
      <w:r w:rsidR="00823021">
        <w:t xml:space="preserve">and </w:t>
      </w:r>
      <w:r w:rsidR="006F6D91">
        <w:t xml:space="preserve">providing </w:t>
      </w:r>
      <w:r>
        <w:t>general encouragement (11%).</w:t>
      </w:r>
    </w:p>
    <w:p w14:paraId="2806C89A" w14:textId="77777777" w:rsidR="002748E1" w:rsidRDefault="002748E1" w:rsidP="002748E1">
      <w:pPr>
        <w:pStyle w:val="Heading2"/>
      </w:pPr>
      <w:bookmarkStart w:id="27" w:name="_Toc144280105"/>
      <w:r>
        <w:t>Recommendations for improvement</w:t>
      </w:r>
      <w:bookmarkEnd w:id="27"/>
      <w:r>
        <w:t xml:space="preserve"> </w:t>
      </w:r>
    </w:p>
    <w:p w14:paraId="274A727F" w14:textId="7BE980DA" w:rsidR="002748E1" w:rsidRDefault="003E50B3" w:rsidP="002748E1">
      <w:pPr>
        <w:pStyle w:val="BodyText"/>
      </w:pPr>
      <w:r>
        <w:t>I</w:t>
      </w:r>
      <w:r w:rsidR="002748E1">
        <w:t xml:space="preserve">n line with the high satisfaction levels, more than half of </w:t>
      </w:r>
      <w:r w:rsidR="009D780B">
        <w:t xml:space="preserve">respondents </w:t>
      </w:r>
      <w:r w:rsidR="002748E1">
        <w:t>did not think any improvements to the training were needed (53%). This was especially true for t</w:t>
      </w:r>
      <w:r w:rsidR="002748E1" w:rsidRPr="00E23925">
        <w:rPr>
          <w:rStyle w:val="BodyTextChar"/>
        </w:rPr>
        <w:t xml:space="preserve">hose who completed the course face-to-face compared to those online (66% </w:t>
      </w:r>
      <w:r w:rsidR="00465F6D">
        <w:rPr>
          <w:rStyle w:val="BodyTextChar"/>
        </w:rPr>
        <w:t>compared to</w:t>
      </w:r>
      <w:r w:rsidR="002748E1" w:rsidRPr="00E23925">
        <w:rPr>
          <w:rStyle w:val="BodyTextChar"/>
        </w:rPr>
        <w:t xml:space="preserve"> 43%).</w:t>
      </w:r>
    </w:p>
    <w:p w14:paraId="4D79ABCD" w14:textId="27D2F04C" w:rsidR="002748E1" w:rsidRDefault="5971AD95" w:rsidP="002748E1">
      <w:pPr>
        <w:pStyle w:val="BodyText"/>
      </w:pPr>
      <w:r>
        <w:lastRenderedPageBreak/>
        <w:t xml:space="preserve">The main improvement suggested by </w:t>
      </w:r>
      <w:r w:rsidR="73264DF2">
        <w:t xml:space="preserve">respondents </w:t>
      </w:r>
      <w:r>
        <w:t>was offering face-to-face training (8%</w:t>
      </w:r>
      <w:r w:rsidR="3348FEC9">
        <w:t xml:space="preserve"> of all respondents</w:t>
      </w:r>
      <w:r w:rsidR="00CA3129">
        <w:t>; all who suggested this had attended online</w:t>
      </w:r>
      <w:r>
        <w:t xml:space="preserve">). </w:t>
      </w:r>
      <w:r w:rsidR="003E50B3">
        <w:t>I</w:t>
      </w:r>
      <w:r>
        <w:t>t was common that delegates had taken part online due to the</w:t>
      </w:r>
      <w:r w:rsidR="5879D0F3">
        <w:t xml:space="preserve"> Covid</w:t>
      </w:r>
      <w:r>
        <w:t xml:space="preserve"> pandemic so recognised that this was not possible at the time. However, they believed that face-to-face training would enable them to learn more from people’s body language and facial expressions during the role</w:t>
      </w:r>
      <w:r w:rsidR="44E8A4E7">
        <w:t xml:space="preserve"> </w:t>
      </w:r>
      <w:r>
        <w:t xml:space="preserve">play activities. </w:t>
      </w:r>
    </w:p>
    <w:p w14:paraId="6F996D0E" w14:textId="6E2BD7D9" w:rsidR="00B0346A" w:rsidRDefault="00B0346A" w:rsidP="00485082">
      <w:pPr>
        <w:pStyle w:val="Quote"/>
      </w:pPr>
      <w:r>
        <w:t>'My preference would have been face to face...Because you can really read the room...you can feel the heat go up. You can feel the temperature drop. All those things. I just feel that when you are dealing with people and their emotions, those small little micro expressions are just that little movement you see...If you've got somebody in front of you, you've got the whole data.'</w:t>
      </w:r>
    </w:p>
    <w:p w14:paraId="1B3E8C08" w14:textId="66088951" w:rsidR="00B0346A" w:rsidRDefault="00B0346A" w:rsidP="00485082">
      <w:pPr>
        <w:pStyle w:val="Quoteattribution"/>
      </w:pPr>
      <w:r>
        <w:t>Delegate (Learning and Organisational Development Lead, Medway Community Healthcare, Social Enterprise, 250+ employees)</w:t>
      </w:r>
    </w:p>
    <w:p w14:paraId="6E172E9A" w14:textId="0C568CF4" w:rsidR="002748E1" w:rsidRDefault="002748E1" w:rsidP="002748E1">
      <w:pPr>
        <w:pStyle w:val="BodyText"/>
      </w:pPr>
      <w:r>
        <w:t xml:space="preserve">Other improvements reported </w:t>
      </w:r>
      <w:r w:rsidR="006F6D91">
        <w:t xml:space="preserve">by respondents </w:t>
      </w:r>
      <w:r>
        <w:t>included</w:t>
      </w:r>
      <w:r w:rsidRPr="003A532B">
        <w:t xml:space="preserve"> </w:t>
      </w:r>
      <w:r>
        <w:t>making changes to the</w:t>
      </w:r>
      <w:r w:rsidRPr="003A532B">
        <w:t xml:space="preserve"> assessment </w:t>
      </w:r>
      <w:r>
        <w:t>or</w:t>
      </w:r>
      <w:r w:rsidRPr="003A532B">
        <w:t xml:space="preserve"> post</w:t>
      </w:r>
      <w:r>
        <w:t>-course QA</w:t>
      </w:r>
      <w:r w:rsidRPr="003A532B">
        <w:t xml:space="preserve"> (6%</w:t>
      </w:r>
      <w:r w:rsidR="00E61534">
        <w:t xml:space="preserve"> of all respondents</w:t>
      </w:r>
      <w:r w:rsidR="005B1208">
        <w:t>, all of whom had submitted their post-course QA and half had gained accreditation</w:t>
      </w:r>
      <w:r w:rsidR="0059728A" w:rsidRPr="003A532B">
        <w:t>)</w:t>
      </w:r>
      <w:r w:rsidR="0059728A">
        <w:t xml:space="preserve"> and</w:t>
      </w:r>
      <w:r w:rsidRPr="003A532B">
        <w:t xml:space="preserve"> offer</w:t>
      </w:r>
      <w:r>
        <w:t>ing</w:t>
      </w:r>
      <w:r w:rsidRPr="003A532B">
        <w:t xml:space="preserve"> more support with the post</w:t>
      </w:r>
      <w:r>
        <w:t>-course</w:t>
      </w:r>
      <w:r w:rsidRPr="003A532B">
        <w:t xml:space="preserve"> </w:t>
      </w:r>
      <w:r>
        <w:t>QA</w:t>
      </w:r>
      <w:r w:rsidRPr="003A532B">
        <w:t xml:space="preserve"> (5%</w:t>
      </w:r>
      <w:r w:rsidR="00F153D4" w:rsidRPr="00F153D4">
        <w:t xml:space="preserve"> </w:t>
      </w:r>
      <w:r w:rsidR="00F153D4">
        <w:t>of all respondents</w:t>
      </w:r>
      <w:r w:rsidRPr="003A532B">
        <w:t>).</w:t>
      </w:r>
      <w:r>
        <w:t xml:space="preserve"> Based on the barriers discussed, delegates would benefit from more time to complete the work, greater clarity on the requirements to meet the standard needed to receive accreditation, and help identifying resources to use. </w:t>
      </w:r>
    </w:p>
    <w:p w14:paraId="0A63BA31" w14:textId="77777777" w:rsidR="002748E1" w:rsidRDefault="002748E1" w:rsidP="002748E1">
      <w:pPr>
        <w:pStyle w:val="BodyText"/>
      </w:pPr>
      <w:r>
        <w:t>Interviewees also identified the following specific improvements:</w:t>
      </w:r>
    </w:p>
    <w:p w14:paraId="2EEAA12D" w14:textId="77777777" w:rsidR="002748E1" w:rsidRDefault="002748E1" w:rsidP="0034209F">
      <w:pPr>
        <w:pStyle w:val="ListBullet"/>
      </w:pPr>
      <w:r>
        <w:t xml:space="preserve">Spending more time discussing the mediator’s role and skills needed in transitioning from agreeing the agenda to action planning. This element of the process was felt to be particularly challenging as it required multi-skilling. </w:t>
      </w:r>
    </w:p>
    <w:p w14:paraId="7A35F7BD" w14:textId="77777777" w:rsidR="002748E1" w:rsidRDefault="002748E1" w:rsidP="0034209F">
      <w:pPr>
        <w:pStyle w:val="ListBullet"/>
      </w:pPr>
      <w:r>
        <w:t>Providing digital versions of the materials so that delegates can reference them more easily following the training. It was common that mediators used the course materials to prepare for mediations and they would be easier to access when working remotely or off-site if they were digital.</w:t>
      </w:r>
    </w:p>
    <w:p w14:paraId="0E3FEBA2" w14:textId="34396B1D" w:rsidR="002748E1" w:rsidRDefault="002748E1" w:rsidP="0034209F">
      <w:pPr>
        <w:pStyle w:val="ListBullet"/>
      </w:pPr>
      <w:r>
        <w:t>Providing a template for the feedback forms that people fill in after mediation to support mediators in gathering useful information.</w:t>
      </w:r>
    </w:p>
    <w:p w14:paraId="0DADEB49" w14:textId="732D06EC" w:rsidR="006B5971" w:rsidRDefault="000F1532" w:rsidP="000F1532">
      <w:pPr>
        <w:pStyle w:val="BodyText"/>
      </w:pPr>
      <w:r>
        <w:t xml:space="preserve">The most commonly identified </w:t>
      </w:r>
      <w:r w:rsidR="007C725D">
        <w:t xml:space="preserve">suggestions for </w:t>
      </w:r>
      <w:r>
        <w:t>improvements in the 2014 evaluation related to issues with the post-course portfolio such as keeping delegates better informed about the amount of work involved, and the course content, including repetition of content or the course being too long</w:t>
      </w:r>
      <w:r w:rsidR="006B5971">
        <w:t xml:space="preserve">. Some similar suggestions </w:t>
      </w:r>
      <w:r w:rsidR="003E50B3">
        <w:t xml:space="preserve">made in the 2014 evaluation were </w:t>
      </w:r>
      <w:r w:rsidR="006B5971">
        <w:t xml:space="preserve">made in the current evaluation but only by a minority of respondents: three respondents suggested the course could be shorter, </w:t>
      </w:r>
      <w:r w:rsidR="003E50B3">
        <w:t xml:space="preserve">and </w:t>
      </w:r>
      <w:r w:rsidR="006B5971">
        <w:t>four respondents said the course could be extended</w:t>
      </w:r>
      <w:r>
        <w:t xml:space="preserve">. </w:t>
      </w:r>
    </w:p>
    <w:p w14:paraId="4CFB15BF" w14:textId="0222963F" w:rsidR="000F1532" w:rsidRDefault="2C1008DE" w:rsidP="00D70023">
      <w:pPr>
        <w:pStyle w:val="BodyText"/>
      </w:pPr>
      <w:r>
        <w:t xml:space="preserve">One improvement mentioned in 2014 which relates to the current findings, was to include training specifically for </w:t>
      </w:r>
      <w:r w:rsidR="1E0B7930">
        <w:t>‘</w:t>
      </w:r>
      <w:r>
        <w:t>when mediation get</w:t>
      </w:r>
      <w:r w:rsidR="2BC0F921">
        <w:t>s</w:t>
      </w:r>
      <w:r>
        <w:t xml:space="preserve"> heated</w:t>
      </w:r>
      <w:r w:rsidR="1E0B7930">
        <w:t>’</w:t>
      </w:r>
      <w:r>
        <w:t xml:space="preserve"> or </w:t>
      </w:r>
      <w:r w:rsidR="2BC0F921">
        <w:t xml:space="preserve">if, for example, </w:t>
      </w:r>
      <w:r w:rsidR="1E0B7930">
        <w:t>‘</w:t>
      </w:r>
      <w:r w:rsidR="2BC0F921">
        <w:t>a woman was mediating on her own amongst a group of men</w:t>
      </w:r>
      <w:r w:rsidR="1E0B7930">
        <w:t>’</w:t>
      </w:r>
      <w:r w:rsidR="2BC0F921">
        <w:t xml:space="preserve">. Greater focus on some of the more difficult </w:t>
      </w:r>
      <w:r w:rsidR="1CC6BB2D">
        <w:t xml:space="preserve">circumstances and outcomes of mediation was identified by delegates interviewed when reflecting on the training materials, </w:t>
      </w:r>
      <w:r w:rsidR="3CCD63EA">
        <w:t>activities,</w:t>
      </w:r>
      <w:r w:rsidR="1CC6BB2D">
        <w:t xml:space="preserve"> and tutors, and is discussed further in Chapter 3. </w:t>
      </w:r>
    </w:p>
    <w:p w14:paraId="69679144" w14:textId="1A36B2BA" w:rsidR="000E74A2" w:rsidRDefault="00EE01B1" w:rsidP="000E74A2">
      <w:pPr>
        <w:pStyle w:val="Heading1"/>
      </w:pPr>
      <w:bookmarkStart w:id="28" w:name="_Toc144280106"/>
      <w:r>
        <w:lastRenderedPageBreak/>
        <w:t xml:space="preserve">Impact of the training </w:t>
      </w:r>
      <w:bookmarkEnd w:id="28"/>
    </w:p>
    <w:p w14:paraId="5CE3E9A2" w14:textId="4593A687" w:rsidR="00A52778" w:rsidRDefault="4EF70A49" w:rsidP="777DFF5E">
      <w:pPr>
        <w:spacing w:after="240" w:line="288" w:lineRule="auto"/>
        <w:rPr>
          <w:rFonts w:eastAsia="Arial" w:cs="Arial"/>
          <w:szCs w:val="20"/>
        </w:rPr>
      </w:pPr>
      <w:r w:rsidRPr="41016E35">
        <w:rPr>
          <w:rFonts w:eastAsia="Arial" w:cs="Arial"/>
          <w:szCs w:val="20"/>
        </w:rPr>
        <w:t xml:space="preserve">This chapter explores the impact of training on delegates and their wider organisation including long-term impacts. </w:t>
      </w:r>
    </w:p>
    <w:p w14:paraId="47505BC5" w14:textId="216F8B57" w:rsidR="00A52778" w:rsidRDefault="4EF70A49" w:rsidP="00A52778">
      <w:pPr>
        <w:pStyle w:val="ListBullet"/>
      </w:pPr>
      <w:r w:rsidRPr="41016E35">
        <w:t xml:space="preserve">The first section outlines any course impact on delegates’ immediate role by assessing skills acquired </w:t>
      </w:r>
      <w:r w:rsidR="003E50B3">
        <w:t>from</w:t>
      </w:r>
      <w:r w:rsidRPr="41016E35">
        <w:t xml:space="preserve"> the training, changes in mediation undertaken as well as any course impact on delegates’ wider role in their organisation. </w:t>
      </w:r>
    </w:p>
    <w:p w14:paraId="2F6C18C7" w14:textId="77777777" w:rsidR="00A52778" w:rsidRDefault="4EF70A49" w:rsidP="00A52778">
      <w:pPr>
        <w:pStyle w:val="ListBullet"/>
      </w:pPr>
      <w:r w:rsidRPr="41016E35">
        <w:t xml:space="preserve">The second section assesses any course impact at the organisational level by looking at awareness of, and support for, mediation, effectiveness of mediation and changes in internal policies. </w:t>
      </w:r>
    </w:p>
    <w:p w14:paraId="436EDBC0" w14:textId="5DFF0EBE" w:rsidR="006F6D91" w:rsidRDefault="4EF70A49" w:rsidP="00485082">
      <w:pPr>
        <w:pStyle w:val="ListBullet"/>
      </w:pPr>
      <w:r w:rsidRPr="41016E35">
        <w:t xml:space="preserve">The final section of this chapter looks at any long-term impacts of the training particularly any changes to organisational </w:t>
      </w:r>
      <w:r w:rsidR="00F24F21">
        <w:t xml:space="preserve">perception and </w:t>
      </w:r>
      <w:r w:rsidRPr="41016E35">
        <w:t xml:space="preserve">culture towards mediation as an effective dispute resolution tool. </w:t>
      </w:r>
    </w:p>
    <w:p w14:paraId="04853971" w14:textId="64F572FB" w:rsidR="60E50F67" w:rsidRDefault="006F6D91" w:rsidP="006F6D91">
      <w:pPr>
        <w:spacing w:after="240" w:line="288" w:lineRule="auto"/>
        <w:rPr>
          <w:rFonts w:eastAsia="Arial" w:cs="Arial"/>
          <w:szCs w:val="20"/>
        </w:rPr>
      </w:pPr>
      <w:r>
        <w:rPr>
          <w:rFonts w:eastAsia="Arial" w:cs="Arial"/>
          <w:szCs w:val="20"/>
        </w:rPr>
        <w:t>Evidence of the</w:t>
      </w:r>
      <w:r w:rsidR="60E50F67" w:rsidRPr="412737C0">
        <w:rPr>
          <w:rFonts w:eastAsia="Arial" w:cs="Arial"/>
          <w:szCs w:val="20"/>
        </w:rPr>
        <w:t xml:space="preserve"> long-term impacts of the training</w:t>
      </w:r>
      <w:r w:rsidR="19A79057" w:rsidRPr="412737C0">
        <w:rPr>
          <w:rFonts w:eastAsia="Arial" w:cs="Arial"/>
          <w:szCs w:val="20"/>
        </w:rPr>
        <w:t xml:space="preserve"> </w:t>
      </w:r>
      <w:r>
        <w:rPr>
          <w:rFonts w:eastAsia="Arial" w:cs="Arial"/>
          <w:szCs w:val="20"/>
        </w:rPr>
        <w:t>was</w:t>
      </w:r>
      <w:r w:rsidR="008321C1">
        <w:rPr>
          <w:rFonts w:eastAsia="Arial" w:cs="Arial"/>
          <w:szCs w:val="20"/>
        </w:rPr>
        <w:t xml:space="preserve"> not part of the aims of this evaluation and are</w:t>
      </w:r>
      <w:r>
        <w:rPr>
          <w:rFonts w:eastAsia="Arial" w:cs="Arial"/>
          <w:szCs w:val="20"/>
        </w:rPr>
        <w:t xml:space="preserve"> </w:t>
      </w:r>
      <w:r w:rsidR="008321C1">
        <w:rPr>
          <w:rFonts w:eastAsia="Arial" w:cs="Arial"/>
          <w:szCs w:val="20"/>
        </w:rPr>
        <w:t xml:space="preserve">difficult to establish </w:t>
      </w:r>
      <w:r>
        <w:rPr>
          <w:rFonts w:eastAsia="Arial" w:cs="Arial"/>
          <w:szCs w:val="20"/>
        </w:rPr>
        <w:t>but delegates and senior leaders did discuss changes</w:t>
      </w:r>
      <w:r w:rsidR="00CA3129">
        <w:rPr>
          <w:rFonts w:eastAsia="Arial" w:cs="Arial"/>
          <w:szCs w:val="20"/>
        </w:rPr>
        <w:t xml:space="preserve"> which they attributed to having attended the training. Changes</w:t>
      </w:r>
      <w:r w:rsidR="19A79057" w:rsidRPr="412737C0">
        <w:rPr>
          <w:rFonts w:eastAsia="Arial" w:cs="Arial"/>
          <w:szCs w:val="20"/>
        </w:rPr>
        <w:t xml:space="preserve"> to</w:t>
      </w:r>
      <w:r w:rsidR="00084455">
        <w:rPr>
          <w:rFonts w:eastAsia="Arial" w:cs="Arial"/>
          <w:szCs w:val="20"/>
        </w:rPr>
        <w:t xml:space="preserve"> the</w:t>
      </w:r>
      <w:r w:rsidR="19A79057" w:rsidRPr="412737C0">
        <w:rPr>
          <w:rFonts w:eastAsia="Arial" w:cs="Arial"/>
          <w:szCs w:val="20"/>
        </w:rPr>
        <w:t xml:space="preserve"> organisational culture towards mediation as an effective dispute resol</w:t>
      </w:r>
      <w:r w:rsidR="3D814C63" w:rsidRPr="412737C0">
        <w:rPr>
          <w:rFonts w:eastAsia="Arial" w:cs="Arial"/>
          <w:szCs w:val="20"/>
        </w:rPr>
        <w:t xml:space="preserve">ution </w:t>
      </w:r>
      <w:r w:rsidR="002B1727" w:rsidRPr="412737C0">
        <w:rPr>
          <w:rFonts w:eastAsia="Arial" w:cs="Arial"/>
          <w:szCs w:val="20"/>
        </w:rPr>
        <w:t>tool</w:t>
      </w:r>
      <w:r w:rsidR="00CA3129">
        <w:rPr>
          <w:rFonts w:eastAsia="Arial" w:cs="Arial"/>
          <w:szCs w:val="20"/>
        </w:rPr>
        <w:t xml:space="preserve"> were reported</w:t>
      </w:r>
      <w:r w:rsidR="002B1727">
        <w:rPr>
          <w:rFonts w:eastAsia="Arial" w:cs="Arial"/>
          <w:szCs w:val="20"/>
        </w:rPr>
        <w:t>, as</w:t>
      </w:r>
      <w:r>
        <w:rPr>
          <w:rFonts w:eastAsia="Arial" w:cs="Arial"/>
          <w:szCs w:val="20"/>
        </w:rPr>
        <w:t xml:space="preserve"> well as</w:t>
      </w:r>
      <w:r w:rsidR="1340F9F3" w:rsidRPr="412737C0">
        <w:rPr>
          <w:rFonts w:eastAsia="Arial" w:cs="Arial"/>
          <w:szCs w:val="20"/>
        </w:rPr>
        <w:t xml:space="preserve"> </w:t>
      </w:r>
      <w:r w:rsidR="1A01FE78" w:rsidRPr="412737C0">
        <w:rPr>
          <w:rFonts w:eastAsia="Arial" w:cs="Arial"/>
          <w:szCs w:val="20"/>
        </w:rPr>
        <w:t xml:space="preserve">reducing the volume of </w:t>
      </w:r>
      <w:r>
        <w:rPr>
          <w:rFonts w:eastAsia="Arial" w:cs="Arial"/>
          <w:szCs w:val="20"/>
        </w:rPr>
        <w:t xml:space="preserve">formal </w:t>
      </w:r>
      <w:r w:rsidR="1A01FE78" w:rsidRPr="412737C0">
        <w:rPr>
          <w:rFonts w:eastAsia="Arial" w:cs="Arial"/>
          <w:szCs w:val="20"/>
        </w:rPr>
        <w:t>disputes</w:t>
      </w:r>
      <w:r>
        <w:rPr>
          <w:rFonts w:eastAsia="Arial" w:cs="Arial"/>
          <w:szCs w:val="20"/>
        </w:rPr>
        <w:t xml:space="preserve"> and employee absence</w:t>
      </w:r>
      <w:r w:rsidR="1A01FE78" w:rsidRPr="412737C0">
        <w:rPr>
          <w:rFonts w:eastAsia="Arial" w:cs="Arial"/>
          <w:szCs w:val="20"/>
        </w:rPr>
        <w:t xml:space="preserve"> </w:t>
      </w:r>
      <w:r>
        <w:rPr>
          <w:rFonts w:eastAsia="Arial" w:cs="Arial"/>
          <w:szCs w:val="20"/>
        </w:rPr>
        <w:t xml:space="preserve">and turnover </w:t>
      </w:r>
      <w:r w:rsidR="499468C8" w:rsidRPr="412737C0">
        <w:rPr>
          <w:rFonts w:eastAsia="Arial" w:cs="Arial"/>
          <w:szCs w:val="20"/>
        </w:rPr>
        <w:t>by</w:t>
      </w:r>
      <w:r w:rsidR="74C44084" w:rsidRPr="412737C0">
        <w:rPr>
          <w:rFonts w:eastAsia="Arial" w:cs="Arial"/>
          <w:szCs w:val="20"/>
        </w:rPr>
        <w:t xml:space="preserve"> </w:t>
      </w:r>
      <w:r w:rsidR="1340F9F3" w:rsidRPr="412737C0">
        <w:rPr>
          <w:rFonts w:eastAsia="Arial" w:cs="Arial"/>
          <w:szCs w:val="20"/>
        </w:rPr>
        <w:t>increas</w:t>
      </w:r>
      <w:r w:rsidR="6C874448" w:rsidRPr="412737C0">
        <w:rPr>
          <w:rFonts w:eastAsia="Arial" w:cs="Arial"/>
          <w:szCs w:val="20"/>
        </w:rPr>
        <w:t>ing</w:t>
      </w:r>
      <w:r w:rsidR="1340F9F3" w:rsidRPr="412737C0">
        <w:rPr>
          <w:rFonts w:eastAsia="Arial" w:cs="Arial"/>
          <w:szCs w:val="20"/>
        </w:rPr>
        <w:t xml:space="preserve"> the number, and quality, of mediations</w:t>
      </w:r>
      <w:r>
        <w:rPr>
          <w:rFonts w:eastAsia="Arial" w:cs="Arial"/>
          <w:szCs w:val="20"/>
        </w:rPr>
        <w:t xml:space="preserve"> undertaken</w:t>
      </w:r>
      <w:r w:rsidR="00400978">
        <w:rPr>
          <w:rFonts w:eastAsia="Arial" w:cs="Arial"/>
          <w:szCs w:val="20"/>
        </w:rPr>
        <w:t>.</w:t>
      </w:r>
    </w:p>
    <w:p w14:paraId="1AA6FFFF" w14:textId="2DF9A7E5" w:rsidR="000E74A2" w:rsidRDefault="00EE01B1" w:rsidP="00EE01B1">
      <w:pPr>
        <w:pStyle w:val="Heading2"/>
      </w:pPr>
      <w:bookmarkStart w:id="29" w:name="_Toc144280107"/>
      <w:bookmarkStart w:id="30" w:name="_Hlk139870892"/>
      <w:r>
        <w:t xml:space="preserve">Impact of the training on </w:t>
      </w:r>
      <w:r w:rsidR="00A455C9">
        <w:t>delegates</w:t>
      </w:r>
      <w:bookmarkEnd w:id="29"/>
    </w:p>
    <w:p w14:paraId="2D2E66E8" w14:textId="4E8A70A2" w:rsidR="00A455C9" w:rsidRDefault="7A376F7C" w:rsidP="0059728A">
      <w:pPr>
        <w:pStyle w:val="BodyText"/>
      </w:pPr>
      <w:r>
        <w:t xml:space="preserve">The training </w:t>
      </w:r>
      <w:r w:rsidR="56E79E43">
        <w:t>had a positive impact on delegates</w:t>
      </w:r>
      <w:r w:rsidR="3B3BF0C9">
        <w:t>, improving their understanding and equipping</w:t>
      </w:r>
      <w:r w:rsidR="7A78700F">
        <w:t xml:space="preserve"> them with the skills they needed</w:t>
      </w:r>
      <w:r>
        <w:t xml:space="preserve"> to undertake mediations in their organisation. </w:t>
      </w:r>
      <w:r w:rsidR="1F3B37DB">
        <w:t xml:space="preserve">In addition, there was evidence that delegates </w:t>
      </w:r>
      <w:r w:rsidR="5164C0CB">
        <w:t xml:space="preserve">benefited from these skills more widely, </w:t>
      </w:r>
      <w:r w:rsidR="0011107E">
        <w:t>e.g.,</w:t>
      </w:r>
      <w:r w:rsidR="5164C0CB">
        <w:t xml:space="preserve"> </w:t>
      </w:r>
      <w:r w:rsidR="58FBBF0B">
        <w:t>in the ways they communicated with colleagues</w:t>
      </w:r>
      <w:r>
        <w:t>.</w:t>
      </w:r>
    </w:p>
    <w:p w14:paraId="72A15FB7" w14:textId="77777777" w:rsidR="006E6212" w:rsidRDefault="006E6212" w:rsidP="00AE1344">
      <w:pPr>
        <w:pStyle w:val="Heading3"/>
      </w:pPr>
      <w:r>
        <w:t>Skills acquired by delegates</w:t>
      </w:r>
    </w:p>
    <w:p w14:paraId="62BF082E" w14:textId="1F53DD1E" w:rsidR="4ED256E2" w:rsidRDefault="0502B60C" w:rsidP="6C22B772">
      <w:pPr>
        <w:pStyle w:val="BodyText"/>
      </w:pPr>
      <w:r>
        <w:t xml:space="preserve">The </w:t>
      </w:r>
      <w:r w:rsidR="6E2883DE">
        <w:t>most significant impact of</w:t>
      </w:r>
      <w:r w:rsidR="3E303BC4">
        <w:t xml:space="preserve"> the</w:t>
      </w:r>
      <w:r w:rsidR="6E2883DE">
        <w:t xml:space="preserve"> training</w:t>
      </w:r>
      <w:r w:rsidR="003E50B3">
        <w:t xml:space="preserve"> </w:t>
      </w:r>
      <w:r w:rsidR="62A60EB4">
        <w:t>reported by more than a quarter (26%)</w:t>
      </w:r>
      <w:r w:rsidR="3F8D64F8">
        <w:t xml:space="preserve"> of respondents</w:t>
      </w:r>
      <w:r w:rsidR="00A52778">
        <w:t xml:space="preserve">, </w:t>
      </w:r>
      <w:r w:rsidR="6E2883DE">
        <w:t>was confidence in approaching mediation</w:t>
      </w:r>
      <w:r w:rsidR="00A52778">
        <w:t xml:space="preserve"> </w:t>
      </w:r>
      <w:r w:rsidR="7931A5C2">
        <w:t>(</w:t>
      </w:r>
      <w:r w:rsidR="4ED256E2">
        <w:fldChar w:fldCharType="begin"/>
      </w:r>
      <w:r w:rsidR="4ED256E2">
        <w:instrText xml:space="preserve"> REF _Ref141725448 \r \h </w:instrText>
      </w:r>
      <w:r w:rsidR="4ED256E2">
        <w:fldChar w:fldCharType="separate"/>
      </w:r>
      <w:r w:rsidR="008635D0">
        <w:t>Figure 3.1</w:t>
      </w:r>
      <w:r w:rsidR="4ED256E2">
        <w:fldChar w:fldCharType="end"/>
      </w:r>
      <w:r w:rsidR="6E2883DE">
        <w:t xml:space="preserve">). </w:t>
      </w:r>
      <w:r w:rsidR="7931A5C2">
        <w:t>R</w:t>
      </w:r>
      <w:r w:rsidR="73264DF2">
        <w:t xml:space="preserve">espondents </w:t>
      </w:r>
      <w:r w:rsidR="6E2883DE">
        <w:t xml:space="preserve">who had previous mediation experience </w:t>
      </w:r>
      <w:r w:rsidR="7931A5C2">
        <w:t xml:space="preserve">were </w:t>
      </w:r>
      <w:r w:rsidR="221D9AD8">
        <w:t xml:space="preserve">significantly more </w:t>
      </w:r>
      <w:r w:rsidR="7931A5C2">
        <w:t xml:space="preserve">likely to say this </w:t>
      </w:r>
      <w:r w:rsidR="6E2883DE">
        <w:t xml:space="preserve">(42% </w:t>
      </w:r>
      <w:r w:rsidR="05F9D51F">
        <w:t>compared to</w:t>
      </w:r>
      <w:r w:rsidR="6E2883DE">
        <w:t xml:space="preserve"> 19% of those with no previous mediation experience)</w:t>
      </w:r>
      <w:r w:rsidR="05F9D51F">
        <w:t xml:space="preserve"> </w:t>
      </w:r>
      <w:r w:rsidR="199F7F0D">
        <w:t xml:space="preserve">potentially </w:t>
      </w:r>
      <w:r w:rsidR="05F9D51F">
        <w:t>suggesting that the training bolstered the experience they already had</w:t>
      </w:r>
      <w:r w:rsidR="71A142B4">
        <w:t>,</w:t>
      </w:r>
      <w:r w:rsidR="05F9D51F">
        <w:t xml:space="preserve"> leading them to feel more assured in their practices</w:t>
      </w:r>
      <w:r w:rsidR="6E2883DE">
        <w:t xml:space="preserve">. </w:t>
      </w:r>
    </w:p>
    <w:p w14:paraId="20EA7657" w14:textId="1245E93E" w:rsidR="00B642E9" w:rsidRDefault="3580F67C" w:rsidP="6C22B772">
      <w:pPr>
        <w:pStyle w:val="BodyText"/>
      </w:pPr>
      <w:r>
        <w:t xml:space="preserve">The case study findings </w:t>
      </w:r>
      <w:r w:rsidR="003E50B3">
        <w:t xml:space="preserve">also showed </w:t>
      </w:r>
      <w:r>
        <w:t xml:space="preserve">that delegates felt they had gained confidence in undertaking mediations post-training. Both delegates and senior leaders discussed feeling validated from having attended the training and gained the accreditation because it was perceived to </w:t>
      </w:r>
      <w:r w:rsidR="003E50B3">
        <w:t>add</w:t>
      </w:r>
      <w:r>
        <w:t xml:space="preserve"> additional credibility to their expertise. For example, one delegate described feeling more confident in their own competence in terms of what they should and should not do</w:t>
      </w:r>
      <w:r w:rsidR="00A52778">
        <w:t>,</w:t>
      </w:r>
      <w:r>
        <w:t xml:space="preserve"> which they felt had made them more efficient in delivering mediation.</w:t>
      </w:r>
      <w:r w:rsidR="044D3478">
        <w:t xml:space="preserve"> This compares to before the training where this delegate </w:t>
      </w:r>
      <w:r w:rsidR="28BFBC46">
        <w:t xml:space="preserve">faced difficulty </w:t>
      </w:r>
      <w:r w:rsidR="00A52778">
        <w:t>undertaking</w:t>
      </w:r>
      <w:r w:rsidR="28BFBC46">
        <w:t xml:space="preserve"> mediations</w:t>
      </w:r>
      <w:r w:rsidR="35D0A8E0">
        <w:t xml:space="preserve"> </w:t>
      </w:r>
      <w:r w:rsidR="00A52778">
        <w:t>because they lacked a process to follow and felt the understanding from managers negatively affected their confidence:</w:t>
      </w:r>
    </w:p>
    <w:p w14:paraId="06ECF896" w14:textId="18E8EC93" w:rsidR="006229D3" w:rsidRDefault="3580F67C" w:rsidP="00485082">
      <w:pPr>
        <w:pStyle w:val="Quote"/>
      </w:pPr>
      <w:r w:rsidRPr="6C22B772">
        <w:t>‘So, I now know what I should be doing, what it’s okay for me to be doing. I can get there quicker which for me also means getting there better.’</w:t>
      </w:r>
      <w:r w:rsidR="4ED256E2">
        <w:tab/>
      </w:r>
    </w:p>
    <w:p w14:paraId="2491FD2A" w14:textId="78EEC0A0" w:rsidR="4ED256E2" w:rsidRDefault="3580F67C" w:rsidP="41016E35">
      <w:pPr>
        <w:pStyle w:val="Quoteattribution"/>
      </w:pPr>
      <w:r>
        <w:lastRenderedPageBreak/>
        <w:t xml:space="preserve"> </w:t>
      </w:r>
      <w:r w:rsidR="259C137C">
        <w:t xml:space="preserve">Delegate (Learning and Organisational Development Lead, Medway Community </w:t>
      </w:r>
      <w:r w:rsidR="554F2B32">
        <w:t>Healthcare</w:t>
      </w:r>
      <w:r w:rsidR="259C137C">
        <w:t>, Social Enterprise, 250+ employees)</w:t>
      </w:r>
    </w:p>
    <w:p w14:paraId="4E55850D" w14:textId="0853926D" w:rsidR="00F25BE0" w:rsidRDefault="00CA3129">
      <w:pPr>
        <w:pStyle w:val="BodyText"/>
      </w:pPr>
      <w:r>
        <w:t>21%</w:t>
      </w:r>
      <w:r w:rsidR="2293E3D3">
        <w:t xml:space="preserve"> of delegates agreed</w:t>
      </w:r>
      <w:r w:rsidR="05E02E9C">
        <w:t xml:space="preserve"> having</w:t>
      </w:r>
      <w:r w:rsidR="091A5CC2">
        <w:t xml:space="preserve"> tools and skills to use in mediation w</w:t>
      </w:r>
      <w:r w:rsidR="2293E3D3">
        <w:t>as the most significant impact of the training</w:t>
      </w:r>
      <w:r w:rsidR="3D6B150E">
        <w:t xml:space="preserve"> while s</w:t>
      </w:r>
      <w:r w:rsidR="46A0D73D">
        <w:t xml:space="preserve">ixteen percent </w:t>
      </w:r>
      <w:r w:rsidR="15C5A4EE">
        <w:t xml:space="preserve">of delegates </w:t>
      </w:r>
      <w:r w:rsidR="3AC85DF5">
        <w:t xml:space="preserve">agreed </w:t>
      </w:r>
      <w:r w:rsidR="6E2883DE">
        <w:t>that understanding the mediation</w:t>
      </w:r>
      <w:r w:rsidR="05F9D51F">
        <w:t xml:space="preserve"> process</w:t>
      </w:r>
      <w:r w:rsidR="6E2883DE">
        <w:t xml:space="preserve"> was the most significant impact</w:t>
      </w:r>
      <w:r w:rsidR="6E8956AB">
        <w:t xml:space="preserve"> of the training</w:t>
      </w:r>
      <w:r w:rsidR="6E2883DE">
        <w:t>.</w:t>
      </w:r>
      <w:r w:rsidR="3439D35B">
        <w:t xml:space="preserve"> </w:t>
      </w:r>
      <w:r w:rsidR="00872149">
        <w:t>This is consistent with the findings of the 2014 evaluation where i</w:t>
      </w:r>
      <w:r w:rsidR="3439D35B">
        <w:t>ncreased confidence</w:t>
      </w:r>
      <w:r w:rsidR="00872149">
        <w:t>,</w:t>
      </w:r>
      <w:r w:rsidR="3439D35B">
        <w:t xml:space="preserve"> </w:t>
      </w:r>
      <w:r w:rsidR="00872149">
        <w:t>greater awareness of mediation as a tool, and understanding of the importance of communication</w:t>
      </w:r>
      <w:r w:rsidR="00C74DAF">
        <w:t xml:space="preserve"> </w:t>
      </w:r>
      <w:r w:rsidR="00872149">
        <w:t xml:space="preserve">were </w:t>
      </w:r>
      <w:r w:rsidR="0090171E">
        <w:t xml:space="preserve">reported </w:t>
      </w:r>
      <w:r w:rsidR="3439D35B">
        <w:t xml:space="preserve">by </w:t>
      </w:r>
      <w:r w:rsidR="0090171E">
        <w:t>survey respondents</w:t>
      </w:r>
      <w:r w:rsidR="00872149">
        <w:t>.</w:t>
      </w:r>
      <w:r w:rsidR="3439D35B">
        <w:t xml:space="preserve"> </w:t>
      </w:r>
      <w:r w:rsidR="02CDFCB0">
        <w:t xml:space="preserve"> </w:t>
      </w:r>
    </w:p>
    <w:p w14:paraId="23110403" w14:textId="55D89054" w:rsidR="00A37580" w:rsidRPr="004E71E1" w:rsidRDefault="02CDFCB0">
      <w:pPr>
        <w:pStyle w:val="BodyText"/>
      </w:pPr>
      <w:r>
        <w:t xml:space="preserve">Improved communication </w:t>
      </w:r>
      <w:r w:rsidR="00A52778">
        <w:t xml:space="preserve">was highlighted by one </w:t>
      </w:r>
      <w:r w:rsidR="00F25BE0">
        <w:t>interviewee</w:t>
      </w:r>
      <w:r w:rsidR="00A52778">
        <w:t>:</w:t>
      </w:r>
    </w:p>
    <w:p w14:paraId="43F452F3" w14:textId="3B75376B" w:rsidR="00A37580" w:rsidRPr="004E71E1" w:rsidRDefault="31D30B68" w:rsidP="41016E35">
      <w:pPr>
        <w:pStyle w:val="Quote"/>
      </w:pPr>
      <w:r>
        <w:t>‘</w:t>
      </w:r>
      <w:r w:rsidR="21255076">
        <w:t>One thing that I did take from the training [is to] try to allow two sided conversations</w:t>
      </w:r>
      <w:r w:rsidR="48A83CEB">
        <w:t xml:space="preserve"> between parties</w:t>
      </w:r>
      <w:r w:rsidR="000C0CC4">
        <w:t>…</w:t>
      </w:r>
      <w:r w:rsidR="48A83CEB">
        <w:t xml:space="preserve">and becoming more confident in knowing when to stop the meeting’ </w:t>
      </w:r>
    </w:p>
    <w:p w14:paraId="6A63FD04" w14:textId="422296B4" w:rsidR="00A37580" w:rsidRPr="004E71E1" w:rsidRDefault="31D30B68" w:rsidP="41016E35">
      <w:pPr>
        <w:pStyle w:val="Quoteattribution"/>
      </w:pPr>
      <w:r>
        <w:t>Delegate (Assistant HR Manager, Private sector, 50-249 employees)</w:t>
      </w:r>
    </w:p>
    <w:p w14:paraId="4CDBB20B" w14:textId="68D16F54" w:rsidR="00C41EA4" w:rsidRPr="004E71E1" w:rsidRDefault="00C41EA4" w:rsidP="006E6212">
      <w:pPr>
        <w:pStyle w:val="BodyText"/>
      </w:pPr>
    </w:p>
    <w:p w14:paraId="46DC4D3A" w14:textId="4393779D" w:rsidR="00890D93" w:rsidRDefault="00890D93" w:rsidP="00890D93">
      <w:pPr>
        <w:pStyle w:val="Figurelabel"/>
      </w:pPr>
      <w:bookmarkStart w:id="31" w:name="_Ref141725448"/>
      <w:r>
        <w:t>The course gave delegates confidence and the tools and skills to use in mediation.</w:t>
      </w:r>
      <w:bookmarkEnd w:id="31"/>
    </w:p>
    <w:p w14:paraId="7EC41711" w14:textId="57DC32DF" w:rsidR="00890D93" w:rsidRPr="006F6D91" w:rsidRDefault="00F24F21">
      <w:pPr>
        <w:pStyle w:val="BodyText"/>
        <w:rPr>
          <w:b/>
          <w:bCs/>
          <w:color w:val="004436" w:themeColor="text2"/>
        </w:rPr>
      </w:pPr>
      <w:r>
        <w:rPr>
          <w:b/>
          <w:bCs/>
          <w:color w:val="004436" w:themeColor="text2"/>
        </w:rPr>
        <w:t>W</w:t>
      </w:r>
      <w:r w:rsidRPr="00F24F21">
        <w:rPr>
          <w:b/>
          <w:bCs/>
          <w:color w:val="004436" w:themeColor="text2"/>
        </w:rPr>
        <w:t>hat is the most significant impact that the course has had on you?</w:t>
      </w:r>
    </w:p>
    <w:p w14:paraId="385250DB" w14:textId="077F1ACE" w:rsidR="006E6212" w:rsidRDefault="00890D93" w:rsidP="00485082">
      <w:pPr>
        <w:pStyle w:val="BodyText"/>
        <w:jc w:val="center"/>
      </w:pPr>
      <w:r w:rsidRPr="006F6D91">
        <w:rPr>
          <w:noProof/>
        </w:rPr>
        <w:drawing>
          <wp:inline distT="0" distB="0" distL="0" distR="0" wp14:anchorId="12B97D8D" wp14:editId="6F6FCD3F">
            <wp:extent cx="5400000" cy="3952875"/>
            <wp:effectExtent l="0" t="0" r="0" b="0"/>
            <wp:docPr id="815734741" name="Chart 1" descr="Bar chart of what delegates said was the most significant impact the course had on them. As set out in the table below. ">
              <a:extLst xmlns:a="http://schemas.openxmlformats.org/drawingml/2006/main">
                <a:ext uri="{FF2B5EF4-FFF2-40B4-BE49-F238E27FC236}">
                  <a16:creationId xmlns:a16="http://schemas.microsoft.com/office/drawing/2014/main" id="{E98C8B2C-B17D-7DB2-E788-7138B30B162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082C79E8" w14:textId="774490BF" w:rsidR="00890D93" w:rsidRDefault="00890D93" w:rsidP="006F6D91">
      <w:pPr>
        <w:pStyle w:val="Quoteattribution"/>
        <w:rPr>
          <w:b w:val="0"/>
          <w:bCs/>
          <w:color w:val="auto"/>
          <w:sz w:val="18"/>
          <w:szCs w:val="18"/>
        </w:rPr>
      </w:pPr>
      <w:r w:rsidRPr="00435460">
        <w:rPr>
          <w:b w:val="0"/>
          <w:bCs/>
          <w:color w:val="auto"/>
          <w:sz w:val="18"/>
          <w:szCs w:val="18"/>
        </w:rPr>
        <w:t>Source: Evaluation of the Certificate in Internal Workplace Mediation Training 2023. G4. Base: All respondents (</w:t>
      </w:r>
      <w:r w:rsidR="00DA6F8D" w:rsidRPr="00435460">
        <w:rPr>
          <w:b w:val="0"/>
          <w:bCs/>
          <w:color w:val="auto"/>
          <w:sz w:val="18"/>
          <w:szCs w:val="18"/>
        </w:rPr>
        <w:t>N</w:t>
      </w:r>
      <w:r w:rsidRPr="00435460">
        <w:rPr>
          <w:b w:val="0"/>
          <w:bCs/>
          <w:color w:val="auto"/>
          <w:sz w:val="18"/>
          <w:szCs w:val="18"/>
        </w:rPr>
        <w:t>=1</w:t>
      </w:r>
      <w:r w:rsidR="000278ED" w:rsidRPr="00435460">
        <w:rPr>
          <w:b w:val="0"/>
          <w:bCs/>
          <w:color w:val="auto"/>
          <w:sz w:val="18"/>
          <w:szCs w:val="18"/>
        </w:rPr>
        <w:t>2</w:t>
      </w:r>
      <w:r w:rsidRPr="00435460">
        <w:rPr>
          <w:b w:val="0"/>
          <w:bCs/>
          <w:color w:val="auto"/>
          <w:sz w:val="18"/>
          <w:szCs w:val="18"/>
        </w:rPr>
        <w:t>5)</w:t>
      </w:r>
    </w:p>
    <w:p w14:paraId="651FAC3C" w14:textId="77777777" w:rsidR="00D92EA7" w:rsidRDefault="00D92EA7" w:rsidP="00D92EA7">
      <w:pPr>
        <w:pStyle w:val="BodyText"/>
      </w:pPr>
    </w:p>
    <w:p w14:paraId="5EB29781" w14:textId="585CADCF" w:rsidR="005C6B35" w:rsidRDefault="00D92EA7" w:rsidP="00294760">
      <w:pPr>
        <w:pStyle w:val="Chartlabel"/>
      </w:pPr>
      <w:r>
        <w:lastRenderedPageBreak/>
        <w:t>The course gave delegates confidence and the tools and skills to use in mediation</w:t>
      </w:r>
    </w:p>
    <w:tbl>
      <w:tblPr>
        <w:tblStyle w:val="GridTable4-Accent1"/>
        <w:tblW w:w="0" w:type="auto"/>
        <w:tblLook w:val="04A0" w:firstRow="1" w:lastRow="0" w:firstColumn="1" w:lastColumn="0" w:noHBand="0" w:noVBand="1"/>
      </w:tblPr>
      <w:tblGrid>
        <w:gridCol w:w="2405"/>
        <w:gridCol w:w="1701"/>
      </w:tblGrid>
      <w:tr w:rsidR="00EB6FAB" w14:paraId="5327A7ED" w14:textId="77777777" w:rsidTr="0029476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6AB45227" w14:textId="1F1574BD" w:rsidR="00EB6FAB" w:rsidRPr="00294760" w:rsidRDefault="00EB6FAB">
            <w:pPr>
              <w:pStyle w:val="BodyText"/>
              <w:rPr>
                <w:bCs w:val="0"/>
                <w:color w:val="000000" w:themeColor="text1"/>
              </w:rPr>
            </w:pPr>
            <w:r w:rsidRPr="00294760">
              <w:rPr>
                <w:color w:val="000000" w:themeColor="text1"/>
              </w:rPr>
              <w:t xml:space="preserve">Impact </w:t>
            </w:r>
          </w:p>
        </w:tc>
        <w:tc>
          <w:tcPr>
            <w:tcW w:w="1701" w:type="dxa"/>
          </w:tcPr>
          <w:p w14:paraId="22C0A286" w14:textId="569A746B" w:rsidR="00EB6FAB" w:rsidRPr="00294760" w:rsidRDefault="00EB6FAB">
            <w:pPr>
              <w:pStyle w:val="BodyText"/>
              <w:cnfStyle w:val="100000000000" w:firstRow="1" w:lastRow="0" w:firstColumn="0" w:lastColumn="0" w:oddVBand="0" w:evenVBand="0" w:oddHBand="0" w:evenHBand="0" w:firstRowFirstColumn="0" w:firstRowLastColumn="0" w:lastRowFirstColumn="0" w:lastRowLastColumn="0"/>
              <w:rPr>
                <w:bCs w:val="0"/>
                <w:color w:val="000000" w:themeColor="text1"/>
              </w:rPr>
            </w:pPr>
            <w:r w:rsidRPr="00294760">
              <w:rPr>
                <w:color w:val="000000" w:themeColor="text1"/>
              </w:rPr>
              <w:t>Percentage of delegates</w:t>
            </w:r>
          </w:p>
        </w:tc>
      </w:tr>
      <w:tr w:rsidR="00EB6FAB" w14:paraId="718EC5FE" w14:textId="77777777" w:rsidTr="002947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3362003F" w14:textId="7AD5ABA7" w:rsidR="00EB6FAB" w:rsidRPr="00294760" w:rsidRDefault="00EB6FAB">
            <w:pPr>
              <w:pStyle w:val="BodyText"/>
              <w:rPr>
                <w:b w:val="0"/>
                <w:bCs w:val="0"/>
              </w:rPr>
            </w:pPr>
            <w:r w:rsidRPr="00294760">
              <w:rPr>
                <w:b w:val="0"/>
                <w:bCs w:val="0"/>
              </w:rPr>
              <w:t>Confidence in approaching mediation</w:t>
            </w:r>
          </w:p>
        </w:tc>
        <w:tc>
          <w:tcPr>
            <w:tcW w:w="1701" w:type="dxa"/>
          </w:tcPr>
          <w:p w14:paraId="51B03FDC" w14:textId="38708A7A" w:rsidR="00EB6FAB" w:rsidRDefault="00EB6FAB">
            <w:pPr>
              <w:pStyle w:val="BodyText"/>
              <w:cnfStyle w:val="000000100000" w:firstRow="0" w:lastRow="0" w:firstColumn="0" w:lastColumn="0" w:oddVBand="0" w:evenVBand="0" w:oddHBand="1" w:evenHBand="0" w:firstRowFirstColumn="0" w:firstRowLastColumn="0" w:lastRowFirstColumn="0" w:lastRowLastColumn="0"/>
              <w:rPr>
                <w:bCs/>
              </w:rPr>
            </w:pPr>
            <w:r>
              <w:rPr>
                <w:bCs/>
              </w:rPr>
              <w:t>26%</w:t>
            </w:r>
          </w:p>
        </w:tc>
      </w:tr>
      <w:tr w:rsidR="00EB6FAB" w14:paraId="22782A0C" w14:textId="77777777" w:rsidTr="00294760">
        <w:tc>
          <w:tcPr>
            <w:cnfStyle w:val="001000000000" w:firstRow="0" w:lastRow="0" w:firstColumn="1" w:lastColumn="0" w:oddVBand="0" w:evenVBand="0" w:oddHBand="0" w:evenHBand="0" w:firstRowFirstColumn="0" w:firstRowLastColumn="0" w:lastRowFirstColumn="0" w:lastRowLastColumn="0"/>
            <w:tcW w:w="2405" w:type="dxa"/>
          </w:tcPr>
          <w:p w14:paraId="0D4E90C5" w14:textId="7F6EE7C8" w:rsidR="00EB6FAB" w:rsidRPr="00294760" w:rsidRDefault="00EB6FAB">
            <w:pPr>
              <w:pStyle w:val="BodyText"/>
              <w:rPr>
                <w:b w:val="0"/>
                <w:bCs w:val="0"/>
              </w:rPr>
            </w:pPr>
            <w:r w:rsidRPr="00294760">
              <w:rPr>
                <w:b w:val="0"/>
                <w:bCs w:val="0"/>
              </w:rPr>
              <w:t>Tools / skills to use in mediation</w:t>
            </w:r>
          </w:p>
        </w:tc>
        <w:tc>
          <w:tcPr>
            <w:tcW w:w="1701" w:type="dxa"/>
          </w:tcPr>
          <w:p w14:paraId="1A1493D6" w14:textId="2E82B0DC" w:rsidR="00EB6FAB" w:rsidRDefault="00EB6FAB">
            <w:pPr>
              <w:pStyle w:val="BodyText"/>
              <w:cnfStyle w:val="000000000000" w:firstRow="0" w:lastRow="0" w:firstColumn="0" w:lastColumn="0" w:oddVBand="0" w:evenVBand="0" w:oddHBand="0" w:evenHBand="0" w:firstRowFirstColumn="0" w:firstRowLastColumn="0" w:lastRowFirstColumn="0" w:lastRowLastColumn="0"/>
              <w:rPr>
                <w:bCs/>
              </w:rPr>
            </w:pPr>
            <w:r>
              <w:rPr>
                <w:bCs/>
              </w:rPr>
              <w:t>21%</w:t>
            </w:r>
          </w:p>
        </w:tc>
      </w:tr>
      <w:tr w:rsidR="00EB6FAB" w14:paraId="1794C2D1" w14:textId="77777777" w:rsidTr="002947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76F1D5C3" w14:textId="4D857F03" w:rsidR="00EB6FAB" w:rsidRPr="00294760" w:rsidRDefault="00EB6FAB">
            <w:pPr>
              <w:pStyle w:val="BodyText"/>
              <w:rPr>
                <w:b w:val="0"/>
                <w:bCs w:val="0"/>
              </w:rPr>
            </w:pPr>
            <w:r w:rsidRPr="00294760">
              <w:rPr>
                <w:b w:val="0"/>
                <w:bCs w:val="0"/>
              </w:rPr>
              <w:t>Understanding the mediation process</w:t>
            </w:r>
          </w:p>
        </w:tc>
        <w:tc>
          <w:tcPr>
            <w:tcW w:w="1701" w:type="dxa"/>
          </w:tcPr>
          <w:p w14:paraId="36A29E04" w14:textId="6B98D028" w:rsidR="00EB6FAB" w:rsidRDefault="00EB6FAB">
            <w:pPr>
              <w:pStyle w:val="BodyText"/>
              <w:cnfStyle w:val="000000100000" w:firstRow="0" w:lastRow="0" w:firstColumn="0" w:lastColumn="0" w:oddVBand="0" w:evenVBand="0" w:oddHBand="1" w:evenHBand="0" w:firstRowFirstColumn="0" w:firstRowLastColumn="0" w:lastRowFirstColumn="0" w:lastRowLastColumn="0"/>
              <w:rPr>
                <w:bCs/>
              </w:rPr>
            </w:pPr>
            <w:r>
              <w:rPr>
                <w:bCs/>
              </w:rPr>
              <w:t>16%</w:t>
            </w:r>
          </w:p>
        </w:tc>
      </w:tr>
      <w:tr w:rsidR="00EB6FAB" w14:paraId="553B153C" w14:textId="77777777" w:rsidTr="00294760">
        <w:tc>
          <w:tcPr>
            <w:cnfStyle w:val="001000000000" w:firstRow="0" w:lastRow="0" w:firstColumn="1" w:lastColumn="0" w:oddVBand="0" w:evenVBand="0" w:oddHBand="0" w:evenHBand="0" w:firstRowFirstColumn="0" w:firstRowLastColumn="0" w:lastRowFirstColumn="0" w:lastRowLastColumn="0"/>
            <w:tcW w:w="2405" w:type="dxa"/>
          </w:tcPr>
          <w:p w14:paraId="41028AB7" w14:textId="4FE4C7C5" w:rsidR="00EB6FAB" w:rsidRPr="00294760" w:rsidRDefault="00EB6FAB">
            <w:pPr>
              <w:pStyle w:val="BodyText"/>
              <w:rPr>
                <w:b w:val="0"/>
                <w:bCs w:val="0"/>
              </w:rPr>
            </w:pPr>
            <w:r w:rsidRPr="00294760">
              <w:rPr>
                <w:b w:val="0"/>
                <w:bCs w:val="0"/>
              </w:rPr>
              <w:t>Reframing techniques</w:t>
            </w:r>
          </w:p>
        </w:tc>
        <w:tc>
          <w:tcPr>
            <w:tcW w:w="1701" w:type="dxa"/>
          </w:tcPr>
          <w:p w14:paraId="19907090" w14:textId="2F1F4756" w:rsidR="00EB6FAB" w:rsidRDefault="00EB6FAB">
            <w:pPr>
              <w:pStyle w:val="BodyText"/>
              <w:cnfStyle w:val="000000000000" w:firstRow="0" w:lastRow="0" w:firstColumn="0" w:lastColumn="0" w:oddVBand="0" w:evenVBand="0" w:oddHBand="0" w:evenHBand="0" w:firstRowFirstColumn="0" w:firstRowLastColumn="0" w:lastRowFirstColumn="0" w:lastRowLastColumn="0"/>
              <w:rPr>
                <w:bCs/>
              </w:rPr>
            </w:pPr>
            <w:r>
              <w:rPr>
                <w:bCs/>
              </w:rPr>
              <w:t>11%</w:t>
            </w:r>
          </w:p>
        </w:tc>
      </w:tr>
      <w:tr w:rsidR="00EB6FAB" w14:paraId="558F023B" w14:textId="77777777" w:rsidTr="002947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56AA7F3B" w14:textId="6A85E882" w:rsidR="00EB6FAB" w:rsidRPr="00294760" w:rsidRDefault="00EB6FAB">
            <w:pPr>
              <w:pStyle w:val="BodyText"/>
              <w:rPr>
                <w:b w:val="0"/>
                <w:bCs w:val="0"/>
              </w:rPr>
            </w:pPr>
            <w:r w:rsidRPr="00294760">
              <w:rPr>
                <w:b w:val="0"/>
                <w:bCs w:val="0"/>
              </w:rPr>
              <w:t>Structuring the session effectively</w:t>
            </w:r>
          </w:p>
        </w:tc>
        <w:tc>
          <w:tcPr>
            <w:tcW w:w="1701" w:type="dxa"/>
          </w:tcPr>
          <w:p w14:paraId="65DFCB81" w14:textId="1CAE6CF6" w:rsidR="00EB6FAB" w:rsidRDefault="00EB6FAB">
            <w:pPr>
              <w:pStyle w:val="BodyText"/>
              <w:cnfStyle w:val="000000100000" w:firstRow="0" w:lastRow="0" w:firstColumn="0" w:lastColumn="0" w:oddVBand="0" w:evenVBand="0" w:oddHBand="1" w:evenHBand="0" w:firstRowFirstColumn="0" w:firstRowLastColumn="0" w:lastRowFirstColumn="0" w:lastRowLastColumn="0"/>
              <w:rPr>
                <w:bCs/>
              </w:rPr>
            </w:pPr>
            <w:r>
              <w:rPr>
                <w:bCs/>
              </w:rPr>
              <w:t>11%</w:t>
            </w:r>
          </w:p>
        </w:tc>
      </w:tr>
      <w:tr w:rsidR="00EB6FAB" w14:paraId="0EB657AD" w14:textId="77777777" w:rsidTr="00294760">
        <w:tc>
          <w:tcPr>
            <w:cnfStyle w:val="001000000000" w:firstRow="0" w:lastRow="0" w:firstColumn="1" w:lastColumn="0" w:oddVBand="0" w:evenVBand="0" w:oddHBand="0" w:evenHBand="0" w:firstRowFirstColumn="0" w:firstRowLastColumn="0" w:lastRowFirstColumn="0" w:lastRowLastColumn="0"/>
            <w:tcW w:w="2405" w:type="dxa"/>
          </w:tcPr>
          <w:p w14:paraId="6A5580A0" w14:textId="50EB7A74" w:rsidR="00EB6FAB" w:rsidRPr="00294760" w:rsidRDefault="00EB6FAB">
            <w:pPr>
              <w:pStyle w:val="BodyText"/>
              <w:rPr>
                <w:b w:val="0"/>
                <w:bCs w:val="0"/>
              </w:rPr>
            </w:pPr>
            <w:r w:rsidRPr="00294760">
              <w:rPr>
                <w:b w:val="0"/>
                <w:bCs w:val="0"/>
              </w:rPr>
              <w:t>Improved communication</w:t>
            </w:r>
          </w:p>
        </w:tc>
        <w:tc>
          <w:tcPr>
            <w:tcW w:w="1701" w:type="dxa"/>
          </w:tcPr>
          <w:p w14:paraId="6D34693E" w14:textId="23629F58" w:rsidR="00EB6FAB" w:rsidRDefault="00EB6FAB">
            <w:pPr>
              <w:pStyle w:val="BodyText"/>
              <w:cnfStyle w:val="000000000000" w:firstRow="0" w:lastRow="0" w:firstColumn="0" w:lastColumn="0" w:oddVBand="0" w:evenVBand="0" w:oddHBand="0" w:evenHBand="0" w:firstRowFirstColumn="0" w:firstRowLastColumn="0" w:lastRowFirstColumn="0" w:lastRowLastColumn="0"/>
              <w:rPr>
                <w:bCs/>
              </w:rPr>
            </w:pPr>
            <w:r>
              <w:rPr>
                <w:bCs/>
              </w:rPr>
              <w:t>7%</w:t>
            </w:r>
          </w:p>
        </w:tc>
      </w:tr>
      <w:tr w:rsidR="00EB6FAB" w14:paraId="2F30FCED" w14:textId="77777777" w:rsidTr="002947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044E4DE9" w14:textId="3C1DABFE" w:rsidR="00EB6FAB" w:rsidRPr="00294760" w:rsidRDefault="008449AF">
            <w:pPr>
              <w:pStyle w:val="BodyText"/>
              <w:rPr>
                <w:b w:val="0"/>
                <w:bCs w:val="0"/>
              </w:rPr>
            </w:pPr>
            <w:r w:rsidRPr="00294760">
              <w:rPr>
                <w:b w:val="0"/>
                <w:bCs w:val="0"/>
              </w:rPr>
              <w:t>How to approach conversations</w:t>
            </w:r>
          </w:p>
        </w:tc>
        <w:tc>
          <w:tcPr>
            <w:tcW w:w="1701" w:type="dxa"/>
          </w:tcPr>
          <w:p w14:paraId="4B0F90C0" w14:textId="2A7F51A6" w:rsidR="00EB6FAB" w:rsidRDefault="008449AF">
            <w:pPr>
              <w:pStyle w:val="BodyText"/>
              <w:cnfStyle w:val="000000100000" w:firstRow="0" w:lastRow="0" w:firstColumn="0" w:lastColumn="0" w:oddVBand="0" w:evenVBand="0" w:oddHBand="1" w:evenHBand="0" w:firstRowFirstColumn="0" w:firstRowLastColumn="0" w:lastRowFirstColumn="0" w:lastRowLastColumn="0"/>
              <w:rPr>
                <w:bCs/>
              </w:rPr>
            </w:pPr>
            <w:r>
              <w:rPr>
                <w:bCs/>
              </w:rPr>
              <w:t>6%</w:t>
            </w:r>
          </w:p>
        </w:tc>
      </w:tr>
      <w:tr w:rsidR="008449AF" w14:paraId="1CA9BDA3" w14:textId="77777777" w:rsidTr="00294760">
        <w:tc>
          <w:tcPr>
            <w:cnfStyle w:val="001000000000" w:firstRow="0" w:lastRow="0" w:firstColumn="1" w:lastColumn="0" w:oddVBand="0" w:evenVBand="0" w:oddHBand="0" w:evenHBand="0" w:firstRowFirstColumn="0" w:firstRowLastColumn="0" w:lastRowFirstColumn="0" w:lastRowLastColumn="0"/>
            <w:tcW w:w="2405" w:type="dxa"/>
          </w:tcPr>
          <w:p w14:paraId="3D7785CA" w14:textId="3FA83595" w:rsidR="008449AF" w:rsidRPr="00294760" w:rsidRDefault="008449AF">
            <w:pPr>
              <w:pStyle w:val="BodyText"/>
              <w:rPr>
                <w:b w:val="0"/>
                <w:bCs w:val="0"/>
              </w:rPr>
            </w:pPr>
            <w:r w:rsidRPr="00294760">
              <w:rPr>
                <w:b w:val="0"/>
                <w:bCs w:val="0"/>
              </w:rPr>
              <w:t>Listening to others</w:t>
            </w:r>
          </w:p>
        </w:tc>
        <w:tc>
          <w:tcPr>
            <w:tcW w:w="1701" w:type="dxa"/>
          </w:tcPr>
          <w:p w14:paraId="2D5478C4" w14:textId="4A9E6A69" w:rsidR="008449AF" w:rsidRDefault="008449AF">
            <w:pPr>
              <w:pStyle w:val="BodyText"/>
              <w:cnfStyle w:val="000000000000" w:firstRow="0" w:lastRow="0" w:firstColumn="0" w:lastColumn="0" w:oddVBand="0" w:evenVBand="0" w:oddHBand="0" w:evenHBand="0" w:firstRowFirstColumn="0" w:firstRowLastColumn="0" w:lastRowFirstColumn="0" w:lastRowLastColumn="0"/>
              <w:rPr>
                <w:bCs/>
              </w:rPr>
            </w:pPr>
            <w:r>
              <w:rPr>
                <w:bCs/>
              </w:rPr>
              <w:t>5%</w:t>
            </w:r>
          </w:p>
        </w:tc>
      </w:tr>
      <w:tr w:rsidR="008449AF" w14:paraId="26C52E59" w14:textId="77777777" w:rsidTr="002947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701C3FDB" w14:textId="3E565446" w:rsidR="008449AF" w:rsidRPr="00294760" w:rsidRDefault="008449AF">
            <w:pPr>
              <w:pStyle w:val="BodyText"/>
              <w:rPr>
                <w:b w:val="0"/>
                <w:bCs w:val="0"/>
              </w:rPr>
            </w:pPr>
            <w:r w:rsidRPr="00294760">
              <w:rPr>
                <w:b w:val="0"/>
                <w:bCs w:val="0"/>
              </w:rPr>
              <w:t>Accreditation</w:t>
            </w:r>
          </w:p>
        </w:tc>
        <w:tc>
          <w:tcPr>
            <w:tcW w:w="1701" w:type="dxa"/>
          </w:tcPr>
          <w:p w14:paraId="06CAA268" w14:textId="5DD1D73D" w:rsidR="008449AF" w:rsidRDefault="008449AF">
            <w:pPr>
              <w:pStyle w:val="BodyText"/>
              <w:cnfStyle w:val="000000100000" w:firstRow="0" w:lastRow="0" w:firstColumn="0" w:lastColumn="0" w:oddVBand="0" w:evenVBand="0" w:oddHBand="1" w:evenHBand="0" w:firstRowFirstColumn="0" w:firstRowLastColumn="0" w:lastRowFirstColumn="0" w:lastRowLastColumn="0"/>
              <w:rPr>
                <w:bCs/>
              </w:rPr>
            </w:pPr>
            <w:r>
              <w:rPr>
                <w:bCs/>
              </w:rPr>
              <w:t>5%</w:t>
            </w:r>
          </w:p>
        </w:tc>
      </w:tr>
      <w:tr w:rsidR="008449AF" w14:paraId="2E9F2705" w14:textId="77777777" w:rsidTr="00294760">
        <w:tc>
          <w:tcPr>
            <w:cnfStyle w:val="001000000000" w:firstRow="0" w:lastRow="0" w:firstColumn="1" w:lastColumn="0" w:oddVBand="0" w:evenVBand="0" w:oddHBand="0" w:evenHBand="0" w:firstRowFirstColumn="0" w:firstRowLastColumn="0" w:lastRowFirstColumn="0" w:lastRowLastColumn="0"/>
            <w:tcW w:w="2405" w:type="dxa"/>
          </w:tcPr>
          <w:p w14:paraId="71207564" w14:textId="2CD0DE44" w:rsidR="008449AF" w:rsidRPr="00294760" w:rsidRDefault="008449AF">
            <w:pPr>
              <w:pStyle w:val="BodyText"/>
              <w:rPr>
                <w:b w:val="0"/>
                <w:bCs w:val="0"/>
              </w:rPr>
            </w:pPr>
            <w:r w:rsidRPr="00294760">
              <w:rPr>
                <w:b w:val="0"/>
                <w:bCs w:val="0"/>
              </w:rPr>
              <w:t xml:space="preserve">Understanding of others </w:t>
            </w:r>
          </w:p>
        </w:tc>
        <w:tc>
          <w:tcPr>
            <w:tcW w:w="1701" w:type="dxa"/>
          </w:tcPr>
          <w:p w14:paraId="0544773E" w14:textId="7928934E" w:rsidR="008449AF" w:rsidRDefault="008449AF">
            <w:pPr>
              <w:pStyle w:val="BodyText"/>
              <w:cnfStyle w:val="000000000000" w:firstRow="0" w:lastRow="0" w:firstColumn="0" w:lastColumn="0" w:oddVBand="0" w:evenVBand="0" w:oddHBand="0" w:evenHBand="0" w:firstRowFirstColumn="0" w:firstRowLastColumn="0" w:lastRowFirstColumn="0" w:lastRowLastColumn="0"/>
              <w:rPr>
                <w:bCs/>
              </w:rPr>
            </w:pPr>
            <w:r>
              <w:rPr>
                <w:bCs/>
              </w:rPr>
              <w:t>3%</w:t>
            </w:r>
          </w:p>
        </w:tc>
      </w:tr>
      <w:tr w:rsidR="008449AF" w14:paraId="485EEAF7" w14:textId="77777777" w:rsidTr="002947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1BEB4048" w14:textId="7EDA5DB8" w:rsidR="008449AF" w:rsidRPr="00294760" w:rsidRDefault="008449AF">
            <w:pPr>
              <w:pStyle w:val="BodyText"/>
              <w:rPr>
                <w:b w:val="0"/>
                <w:bCs w:val="0"/>
              </w:rPr>
            </w:pPr>
            <w:r w:rsidRPr="00294760">
              <w:rPr>
                <w:b w:val="0"/>
                <w:bCs w:val="0"/>
              </w:rPr>
              <w:t>Knowledge</w:t>
            </w:r>
          </w:p>
        </w:tc>
        <w:tc>
          <w:tcPr>
            <w:tcW w:w="1701" w:type="dxa"/>
          </w:tcPr>
          <w:p w14:paraId="2B0DB82A" w14:textId="612A0A0A" w:rsidR="008449AF" w:rsidRDefault="008449AF">
            <w:pPr>
              <w:pStyle w:val="BodyText"/>
              <w:cnfStyle w:val="000000100000" w:firstRow="0" w:lastRow="0" w:firstColumn="0" w:lastColumn="0" w:oddVBand="0" w:evenVBand="0" w:oddHBand="1" w:evenHBand="0" w:firstRowFirstColumn="0" w:firstRowLastColumn="0" w:lastRowFirstColumn="0" w:lastRowLastColumn="0"/>
              <w:rPr>
                <w:bCs/>
              </w:rPr>
            </w:pPr>
            <w:r>
              <w:rPr>
                <w:bCs/>
              </w:rPr>
              <w:t>2%</w:t>
            </w:r>
          </w:p>
        </w:tc>
      </w:tr>
      <w:tr w:rsidR="008449AF" w14:paraId="7C368F47" w14:textId="77777777" w:rsidTr="00294760">
        <w:tc>
          <w:tcPr>
            <w:cnfStyle w:val="001000000000" w:firstRow="0" w:lastRow="0" w:firstColumn="1" w:lastColumn="0" w:oddVBand="0" w:evenVBand="0" w:oddHBand="0" w:evenHBand="0" w:firstRowFirstColumn="0" w:firstRowLastColumn="0" w:lastRowFirstColumn="0" w:lastRowLastColumn="0"/>
            <w:tcW w:w="2405" w:type="dxa"/>
          </w:tcPr>
          <w:p w14:paraId="40A8E6E2" w14:textId="3ACB0953" w:rsidR="008449AF" w:rsidRPr="00294760" w:rsidRDefault="008449AF">
            <w:pPr>
              <w:pStyle w:val="BodyText"/>
              <w:rPr>
                <w:b w:val="0"/>
                <w:bCs w:val="0"/>
              </w:rPr>
            </w:pPr>
            <w:r w:rsidRPr="00294760">
              <w:rPr>
                <w:b w:val="0"/>
                <w:bCs w:val="0"/>
              </w:rPr>
              <w:t>Other</w:t>
            </w:r>
          </w:p>
        </w:tc>
        <w:tc>
          <w:tcPr>
            <w:tcW w:w="1701" w:type="dxa"/>
          </w:tcPr>
          <w:p w14:paraId="2AAE4FC2" w14:textId="76521CB5" w:rsidR="008449AF" w:rsidRDefault="008449AF">
            <w:pPr>
              <w:pStyle w:val="BodyText"/>
              <w:cnfStyle w:val="000000000000" w:firstRow="0" w:lastRow="0" w:firstColumn="0" w:lastColumn="0" w:oddVBand="0" w:evenVBand="0" w:oddHBand="0" w:evenHBand="0" w:firstRowFirstColumn="0" w:firstRowLastColumn="0" w:lastRowFirstColumn="0" w:lastRowLastColumn="0"/>
              <w:rPr>
                <w:bCs/>
              </w:rPr>
            </w:pPr>
            <w:r>
              <w:rPr>
                <w:bCs/>
              </w:rPr>
              <w:t>4%</w:t>
            </w:r>
          </w:p>
        </w:tc>
      </w:tr>
      <w:tr w:rsidR="008449AF" w14:paraId="39AF85CC" w14:textId="77777777" w:rsidTr="002947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57B87B87" w14:textId="6B2DC987" w:rsidR="008449AF" w:rsidRPr="00294760" w:rsidRDefault="008449AF">
            <w:pPr>
              <w:pStyle w:val="BodyText"/>
              <w:rPr>
                <w:b w:val="0"/>
                <w:bCs w:val="0"/>
              </w:rPr>
            </w:pPr>
            <w:r w:rsidRPr="00294760">
              <w:rPr>
                <w:b w:val="0"/>
                <w:bCs w:val="0"/>
              </w:rPr>
              <w:t>Nothing</w:t>
            </w:r>
          </w:p>
        </w:tc>
        <w:tc>
          <w:tcPr>
            <w:tcW w:w="1701" w:type="dxa"/>
          </w:tcPr>
          <w:p w14:paraId="5B67D6FD" w14:textId="12343240" w:rsidR="008449AF" w:rsidRDefault="008449AF">
            <w:pPr>
              <w:pStyle w:val="BodyText"/>
              <w:cnfStyle w:val="000000100000" w:firstRow="0" w:lastRow="0" w:firstColumn="0" w:lastColumn="0" w:oddVBand="0" w:evenVBand="0" w:oddHBand="1" w:evenHBand="0" w:firstRowFirstColumn="0" w:firstRowLastColumn="0" w:lastRowFirstColumn="0" w:lastRowLastColumn="0"/>
              <w:rPr>
                <w:bCs/>
              </w:rPr>
            </w:pPr>
            <w:r>
              <w:rPr>
                <w:bCs/>
              </w:rPr>
              <w:t>8%</w:t>
            </w:r>
          </w:p>
        </w:tc>
      </w:tr>
      <w:tr w:rsidR="008449AF" w14:paraId="42CE360A" w14:textId="77777777" w:rsidTr="00294760">
        <w:tc>
          <w:tcPr>
            <w:cnfStyle w:val="001000000000" w:firstRow="0" w:lastRow="0" w:firstColumn="1" w:lastColumn="0" w:oddVBand="0" w:evenVBand="0" w:oddHBand="0" w:evenHBand="0" w:firstRowFirstColumn="0" w:firstRowLastColumn="0" w:lastRowFirstColumn="0" w:lastRowLastColumn="0"/>
            <w:tcW w:w="2405" w:type="dxa"/>
          </w:tcPr>
          <w:p w14:paraId="171B0A6A" w14:textId="577CD9F8" w:rsidR="008449AF" w:rsidRPr="00294760" w:rsidRDefault="008449AF">
            <w:pPr>
              <w:pStyle w:val="BodyText"/>
              <w:rPr>
                <w:b w:val="0"/>
                <w:bCs w:val="0"/>
              </w:rPr>
            </w:pPr>
            <w:r w:rsidRPr="00294760">
              <w:rPr>
                <w:b w:val="0"/>
                <w:bCs w:val="0"/>
              </w:rPr>
              <w:t>Don’t know</w:t>
            </w:r>
          </w:p>
        </w:tc>
        <w:tc>
          <w:tcPr>
            <w:tcW w:w="1701" w:type="dxa"/>
          </w:tcPr>
          <w:p w14:paraId="036B349E" w14:textId="69C00814" w:rsidR="008449AF" w:rsidRDefault="008449AF">
            <w:pPr>
              <w:pStyle w:val="BodyText"/>
              <w:cnfStyle w:val="000000000000" w:firstRow="0" w:lastRow="0" w:firstColumn="0" w:lastColumn="0" w:oddVBand="0" w:evenVBand="0" w:oddHBand="0" w:evenHBand="0" w:firstRowFirstColumn="0" w:firstRowLastColumn="0" w:lastRowFirstColumn="0" w:lastRowLastColumn="0"/>
              <w:rPr>
                <w:bCs/>
              </w:rPr>
            </w:pPr>
            <w:r>
              <w:rPr>
                <w:bCs/>
              </w:rPr>
              <w:t>6%</w:t>
            </w:r>
          </w:p>
        </w:tc>
      </w:tr>
    </w:tbl>
    <w:p w14:paraId="6A7CF2E1" w14:textId="77777777" w:rsidR="00BE162E" w:rsidRPr="00294760" w:rsidRDefault="00BE162E" w:rsidP="00294760">
      <w:pPr>
        <w:pStyle w:val="BodyText"/>
        <w:rPr>
          <w:bCs/>
        </w:rPr>
      </w:pPr>
    </w:p>
    <w:p w14:paraId="077E1453" w14:textId="664EA672" w:rsidR="009D780B" w:rsidRDefault="24634580" w:rsidP="00485082">
      <w:pPr>
        <w:pStyle w:val="BodyText"/>
      </w:pPr>
      <w:r>
        <w:t xml:space="preserve">When asked about </w:t>
      </w:r>
      <w:r w:rsidR="6E2883DE">
        <w:t xml:space="preserve">whether the training had equipped </w:t>
      </w:r>
      <w:r w:rsidR="05F9D51F">
        <w:t>delegate</w:t>
      </w:r>
      <w:r w:rsidR="73264DF2">
        <w:t>s</w:t>
      </w:r>
      <w:r w:rsidR="05F9D51F">
        <w:t xml:space="preserve"> </w:t>
      </w:r>
      <w:r w:rsidR="6E2883DE">
        <w:t xml:space="preserve">with mediation skills and understanding of mediation, the majority of </w:t>
      </w:r>
      <w:r w:rsidR="73264DF2">
        <w:t xml:space="preserve">respondents </w:t>
      </w:r>
      <w:r w:rsidR="6E2883DE">
        <w:t>agreed</w:t>
      </w:r>
      <w:r w:rsidR="05F9D51F">
        <w:t xml:space="preserve"> that it had (see</w:t>
      </w:r>
      <w:r w:rsidR="5472AF38">
        <w:t xml:space="preserve"> </w:t>
      </w:r>
      <w:r w:rsidR="004F3796">
        <w:fldChar w:fldCharType="begin"/>
      </w:r>
      <w:r w:rsidR="004F3796">
        <w:instrText xml:space="preserve"> REF _Ref141684765 \r \h </w:instrText>
      </w:r>
      <w:r w:rsidR="004F3796">
        <w:fldChar w:fldCharType="separate"/>
      </w:r>
      <w:r w:rsidR="008635D0">
        <w:t>Figure 3.2</w:t>
      </w:r>
      <w:r w:rsidR="004F3796">
        <w:fldChar w:fldCharType="end"/>
      </w:r>
      <w:r w:rsidR="05F9D51F">
        <w:t>)</w:t>
      </w:r>
      <w:r w:rsidR="6E2883DE">
        <w:t xml:space="preserve">. </w:t>
      </w:r>
    </w:p>
    <w:p w14:paraId="2DF7F079" w14:textId="226A74DF" w:rsidR="009D780B" w:rsidRDefault="6E2883DE" w:rsidP="0034209F">
      <w:pPr>
        <w:pStyle w:val="ListBullet"/>
      </w:pPr>
      <w:r>
        <w:t xml:space="preserve">95% </w:t>
      </w:r>
      <w:r w:rsidR="15C5A4EE">
        <w:t xml:space="preserve">of respondents </w:t>
      </w:r>
      <w:r>
        <w:t>agreed that the training had enabled them to understand the mediation process and identify when internal workplace mediation is appropriate</w:t>
      </w:r>
      <w:r w:rsidR="00AF2F03">
        <w:t>.</w:t>
      </w:r>
      <w:r>
        <w:t xml:space="preserve"> </w:t>
      </w:r>
    </w:p>
    <w:p w14:paraId="73171953" w14:textId="7D363099" w:rsidR="009D780B" w:rsidRDefault="15C5A4EE" w:rsidP="0034209F">
      <w:pPr>
        <w:pStyle w:val="ListBullet"/>
      </w:pPr>
      <w:r>
        <w:t>93%</w:t>
      </w:r>
      <w:r w:rsidR="5CBA50E2">
        <w:t xml:space="preserve"> of </w:t>
      </w:r>
      <w:r w:rsidR="73264DF2">
        <w:t xml:space="preserve">respondents </w:t>
      </w:r>
      <w:r w:rsidR="5CBA50E2">
        <w:t>agreed that the training had enabled them to manage the mediation process and enhance their communication skills</w:t>
      </w:r>
      <w:r w:rsidR="00AF2F03">
        <w:t>.</w:t>
      </w:r>
    </w:p>
    <w:p w14:paraId="48F4B4CE" w14:textId="6C7B90E4" w:rsidR="006E6212" w:rsidRDefault="003E50B3" w:rsidP="0034209F">
      <w:pPr>
        <w:pStyle w:val="ListBullet"/>
      </w:pPr>
      <w:r>
        <w:lastRenderedPageBreak/>
        <w:t>90% of</w:t>
      </w:r>
      <w:r w:rsidR="5CBA50E2">
        <w:t xml:space="preserve"> </w:t>
      </w:r>
      <w:r w:rsidR="73264DF2">
        <w:t xml:space="preserve">respondents </w:t>
      </w:r>
      <w:r w:rsidR="5CBA50E2">
        <w:t xml:space="preserve">agreed that the training enabled them to </w:t>
      </w:r>
      <w:r w:rsidR="15025B8B">
        <w:t>understand</w:t>
      </w:r>
      <w:r w:rsidR="5CBA50E2">
        <w:t xml:space="preserve"> the causes and effects of workplace conflict and that the training gave them confidence in their mediation skills</w:t>
      </w:r>
      <w:r w:rsidR="0034209F">
        <w:t>.</w:t>
      </w:r>
    </w:p>
    <w:p w14:paraId="72015058" w14:textId="5BAE47B4" w:rsidR="0088354A" w:rsidRDefault="0088354A" w:rsidP="0088354A">
      <w:pPr>
        <w:pStyle w:val="Figurelabel"/>
      </w:pPr>
      <w:bookmarkStart w:id="32" w:name="_Ref141684765"/>
      <w:r>
        <w:t>Delegates understood the mediation process and were able to identify when internal workplace mediation was appropriate following the course.</w:t>
      </w:r>
      <w:bookmarkEnd w:id="32"/>
    </w:p>
    <w:p w14:paraId="41E1D135" w14:textId="32124607" w:rsidR="0088354A" w:rsidRDefault="6AD0D5D7" w:rsidP="006F6D91">
      <w:pPr>
        <w:pStyle w:val="BodyText"/>
        <w:rPr>
          <w:b/>
          <w:bCs/>
          <w:color w:val="004436" w:themeColor="text2"/>
        </w:rPr>
      </w:pPr>
      <w:r w:rsidRPr="6C22B772">
        <w:rPr>
          <w:b/>
          <w:bCs/>
          <w:color w:val="004436" w:themeColor="text2"/>
        </w:rPr>
        <w:t>To what extent do you agree or disagree that the course has enabled you to...</w:t>
      </w:r>
    </w:p>
    <w:p w14:paraId="25D39577" w14:textId="751328C0" w:rsidR="00872149" w:rsidRPr="006F6D91" w:rsidRDefault="00872149" w:rsidP="006F6D91">
      <w:pPr>
        <w:pStyle w:val="BodyText"/>
        <w:rPr>
          <w:b/>
          <w:bCs/>
          <w:color w:val="004436" w:themeColor="text2"/>
        </w:rPr>
      </w:pPr>
      <w:r>
        <w:rPr>
          <w:noProof/>
        </w:rPr>
        <w:drawing>
          <wp:inline distT="0" distB="0" distL="0" distR="0" wp14:anchorId="7B0F3A9E" wp14:editId="15D5890E">
            <wp:extent cx="5719445" cy="3040380"/>
            <wp:effectExtent l="0" t="0" r="0" b="7620"/>
            <wp:docPr id="198430287" name="Chart 198430287" descr="Bar chart of what delegates felt the course enabled them to do. As described in the text above.">
              <a:extLst xmlns:a="http://schemas.openxmlformats.org/drawingml/2006/main">
                <a:ext uri="{FF2B5EF4-FFF2-40B4-BE49-F238E27FC236}">
                  <a16:creationId xmlns:a16="http://schemas.microsoft.com/office/drawing/2014/main" id="{A0B5E007-E908-C3D6-809A-555367EB46B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04A6D782" w14:textId="0CD6AC38" w:rsidR="009D780B" w:rsidRDefault="00E27076" w:rsidP="00485082">
      <w:pPr>
        <w:pStyle w:val="BodyText"/>
      </w:pPr>
      <w:r>
        <w:rPr>
          <w:bCs/>
          <w:sz w:val="18"/>
          <w:szCs w:val="18"/>
        </w:rPr>
        <w:t>Source: Evaluation of the Certificate in Internal Workplace Mediation Training 2023. E1. Base: All respondents (N=125)</w:t>
      </w:r>
      <w:r w:rsidR="78785120">
        <w:t xml:space="preserve">The degree to which the training developed some skills varied between groups, potentially because of </w:t>
      </w:r>
      <w:r w:rsidR="02142D05">
        <w:t>respondents</w:t>
      </w:r>
      <w:r w:rsidR="000C0CC4">
        <w:t>'</w:t>
      </w:r>
      <w:r w:rsidR="02142D05">
        <w:t xml:space="preserve"> </w:t>
      </w:r>
      <w:r w:rsidR="78785120">
        <w:t>pre-existing skill</w:t>
      </w:r>
      <w:r w:rsidR="003E50B3">
        <w:t xml:space="preserve"> levels</w:t>
      </w:r>
      <w:r w:rsidR="78785120">
        <w:t xml:space="preserve">. </w:t>
      </w:r>
    </w:p>
    <w:p w14:paraId="4D28510F" w14:textId="5DA2CAAF" w:rsidR="009D780B" w:rsidRDefault="00B16B97" w:rsidP="0034209F">
      <w:pPr>
        <w:pStyle w:val="ListBullet"/>
      </w:pPr>
      <w:r>
        <w:t>Those with</w:t>
      </w:r>
      <w:r w:rsidR="6E2883DE">
        <w:t xml:space="preserve"> no previous mediation experience were </w:t>
      </w:r>
      <w:r w:rsidR="21861FC5">
        <w:t xml:space="preserve">significantly </w:t>
      </w:r>
      <w:r w:rsidR="6E2883DE">
        <w:t xml:space="preserve">more likely to strongly agree that the training had enhanced their communication skills (37% </w:t>
      </w:r>
      <w:r w:rsidR="15025B8B">
        <w:t>compared</w:t>
      </w:r>
      <w:r w:rsidR="4CABE3AA">
        <w:t xml:space="preserve"> to</w:t>
      </w:r>
      <w:r w:rsidR="6E2883DE">
        <w:t xml:space="preserve"> 15% of delegates who had previous experience). This may be </w:t>
      </w:r>
      <w:r w:rsidR="78785120">
        <w:t>because</w:t>
      </w:r>
      <w:r w:rsidR="6E2883DE">
        <w:t xml:space="preserve"> those with previous mediation experience are likely to have </w:t>
      </w:r>
      <w:r w:rsidR="4CABE3AA">
        <w:t>developed enhanced</w:t>
      </w:r>
      <w:r w:rsidR="6E2883DE">
        <w:t xml:space="preserve"> communication skills </w:t>
      </w:r>
      <w:r w:rsidR="4CABE3AA">
        <w:t xml:space="preserve">through </w:t>
      </w:r>
      <w:r w:rsidR="6E2883DE">
        <w:t xml:space="preserve">their </w:t>
      </w:r>
      <w:r w:rsidR="4CABE3AA">
        <w:t>prior mediations</w:t>
      </w:r>
      <w:r w:rsidR="6E2883DE">
        <w:t xml:space="preserve">. </w:t>
      </w:r>
      <w:r w:rsidR="78785120">
        <w:t xml:space="preserve"> </w:t>
      </w:r>
    </w:p>
    <w:p w14:paraId="6EC9151B" w14:textId="3071E567" w:rsidR="006E6212" w:rsidRDefault="00B16B97" w:rsidP="0034209F">
      <w:pPr>
        <w:pStyle w:val="ListBullet"/>
      </w:pPr>
      <w:r>
        <w:t>R</w:t>
      </w:r>
      <w:r w:rsidR="73264DF2">
        <w:t xml:space="preserve">espondents </w:t>
      </w:r>
      <w:r w:rsidR="78785120">
        <w:t>who worked in a</w:t>
      </w:r>
      <w:r w:rsidR="05A810D4">
        <w:t>n</w:t>
      </w:r>
      <w:r w:rsidR="78785120">
        <w:t xml:space="preserve"> HR or personnel specialist role were</w:t>
      </w:r>
      <w:r w:rsidR="14DDF1CD">
        <w:t xml:space="preserve"> significantly</w:t>
      </w:r>
      <w:r w:rsidR="78785120">
        <w:t xml:space="preserve"> less likely to agree overall that the course enabled them to understand the causes and effects of workplace conflict (86%</w:t>
      </w:r>
      <w:r w:rsidR="4E3DF63E">
        <w:t xml:space="preserve"> compared to </w:t>
      </w:r>
      <w:r w:rsidR="7A212D28">
        <w:t xml:space="preserve">90% </w:t>
      </w:r>
      <w:r w:rsidR="3B8A7FFB">
        <w:t>overall</w:t>
      </w:r>
      <w:r w:rsidR="78785120">
        <w:t xml:space="preserve">) perhaps reflecting a more acute pre-training understanding of workplace conflict due to the nature of HR roles. </w:t>
      </w:r>
    </w:p>
    <w:p w14:paraId="333B9795" w14:textId="21048F69" w:rsidR="006E6212" w:rsidRDefault="00B16B97" w:rsidP="0034209F">
      <w:pPr>
        <w:pStyle w:val="ListBullet"/>
      </w:pPr>
      <w:r>
        <w:t>R</w:t>
      </w:r>
      <w:r w:rsidR="73264DF2">
        <w:t xml:space="preserve">espondents </w:t>
      </w:r>
      <w:r w:rsidR="6E2883DE">
        <w:t xml:space="preserve">who </w:t>
      </w:r>
      <w:r w:rsidR="78785120">
        <w:t xml:space="preserve">took </w:t>
      </w:r>
      <w:r w:rsidR="6E2883DE">
        <w:t xml:space="preserve">part </w:t>
      </w:r>
      <w:r w:rsidR="78785120">
        <w:t xml:space="preserve">in an </w:t>
      </w:r>
      <w:r w:rsidR="6E2883DE">
        <w:t xml:space="preserve">open access course were </w:t>
      </w:r>
      <w:r w:rsidR="3435B0CF">
        <w:t xml:space="preserve">significantly </w:t>
      </w:r>
      <w:r w:rsidR="6E2883DE">
        <w:t>more likely to agree that the training gave them confidence in their mediation skills (41%</w:t>
      </w:r>
      <w:r w:rsidR="1593D03E">
        <w:t xml:space="preserve"> </w:t>
      </w:r>
      <w:r w:rsidR="424955E4">
        <w:t>compared to</w:t>
      </w:r>
      <w:r w:rsidR="6E2883DE">
        <w:t xml:space="preserve"> 18% of delegates who were part of the workplace course type). </w:t>
      </w:r>
      <w:r w:rsidR="124F69C0">
        <w:t xml:space="preserve">This suggests there may be benefits to attending a course with individuals from other organisations, potentially through learning from other people’s experiences </w:t>
      </w:r>
      <w:r w:rsidR="084F7D9C">
        <w:t xml:space="preserve">from outside their organisation </w:t>
      </w:r>
      <w:r w:rsidR="124F69C0">
        <w:t>or because activities during the course are more effective at building confidence.</w:t>
      </w:r>
      <w:r w:rsidR="136D6F87">
        <w:t xml:space="preserve"> Respondents may also have experienced further benefits by not training with colleagues as this perhaps </w:t>
      </w:r>
      <w:r w:rsidR="419E564E">
        <w:lastRenderedPageBreak/>
        <w:t>encouraged</w:t>
      </w:r>
      <w:r w:rsidR="136D6F87">
        <w:t xml:space="preserve"> unfiltered engagement</w:t>
      </w:r>
      <w:r w:rsidR="3D2BF9C8">
        <w:t>, and open sharing of mediation experiences,</w:t>
      </w:r>
      <w:r w:rsidR="136D6F87">
        <w:t xml:space="preserve"> </w:t>
      </w:r>
      <w:r w:rsidR="0529BDB7">
        <w:t>that is not always possible when colleagues are present.</w:t>
      </w:r>
    </w:p>
    <w:p w14:paraId="7D1817CF" w14:textId="1D95E216" w:rsidR="0603C959" w:rsidRPr="00485082" w:rsidRDefault="280F634A" w:rsidP="00485082">
      <w:pPr>
        <w:pStyle w:val="Quote"/>
        <w:rPr>
          <w:i w:val="0"/>
          <w:iCs w:val="0"/>
        </w:rPr>
      </w:pPr>
      <w:r w:rsidRPr="00485082">
        <w:t xml:space="preserve">‘We </w:t>
      </w:r>
      <w:r w:rsidR="57908C52" w:rsidRPr="00485082">
        <w:t xml:space="preserve">[delegates on </w:t>
      </w:r>
      <w:r w:rsidR="5C5B5362" w:rsidRPr="6C22B772">
        <w:t xml:space="preserve">open access </w:t>
      </w:r>
      <w:r w:rsidR="57908C52" w:rsidRPr="00485082">
        <w:t xml:space="preserve">course] </w:t>
      </w:r>
      <w:r w:rsidRPr="00485082">
        <w:t>all got to know each other quite well so it was quite a safe space to practise which was really good’</w:t>
      </w:r>
      <w:r w:rsidR="0603C959">
        <w:tab/>
      </w:r>
    </w:p>
    <w:p w14:paraId="5C37D3D7" w14:textId="5E261AF0" w:rsidR="0603C959" w:rsidRDefault="280F634A" w:rsidP="777DFF5E">
      <w:pPr>
        <w:pStyle w:val="Quoteattribution"/>
      </w:pPr>
      <w:r>
        <w:t xml:space="preserve"> </w:t>
      </w:r>
      <w:r w:rsidR="7D684BDF">
        <w:t>Delegate (HR Business Partner, Peaks and Plains Housing Trust, Social Enterprise, 150 employees)</w:t>
      </w:r>
    </w:p>
    <w:p w14:paraId="46602F35" w14:textId="297601F8" w:rsidR="009D780B" w:rsidRDefault="00FC112A" w:rsidP="00485082">
      <w:pPr>
        <w:pStyle w:val="BodyText"/>
      </w:pPr>
      <w:r>
        <w:t>D</w:t>
      </w:r>
      <w:r w:rsidR="006E6212">
        <w:t xml:space="preserve">elegates were </w:t>
      </w:r>
      <w:r>
        <w:t xml:space="preserve">also asked to what extent they agreed </w:t>
      </w:r>
      <w:r w:rsidR="0059728A">
        <w:t>that the</w:t>
      </w:r>
      <w:r w:rsidR="006E6212">
        <w:t xml:space="preserve"> training had equipped them with skills that would help them to achieve successful mediation outcomes</w:t>
      </w:r>
      <w:r>
        <w:t xml:space="preserve">. </w:t>
      </w:r>
      <w:r w:rsidR="00B16B97">
        <w:t>Re</w:t>
      </w:r>
      <w:r w:rsidR="009D780B">
        <w:t xml:space="preserve">spondents </w:t>
      </w:r>
      <w:r w:rsidR="00392868">
        <w:t>agreed that the skills developed through the training would result</w:t>
      </w:r>
      <w:r w:rsidR="00AC0FBA">
        <w:t xml:space="preserve"> in successful medi</w:t>
      </w:r>
      <w:r w:rsidR="00A94BE5">
        <w:t>ation</w:t>
      </w:r>
      <w:r w:rsidR="00AC0FBA">
        <w:t xml:space="preserve"> outcomes</w:t>
      </w:r>
      <w:r w:rsidR="007C70AE">
        <w:t>.</w:t>
      </w:r>
      <w:r w:rsidR="00AC0FBA">
        <w:t xml:space="preserve"> The majority of delegates agreed</w:t>
      </w:r>
      <w:r w:rsidR="00E166B2">
        <w:t xml:space="preserve"> </w:t>
      </w:r>
      <w:r w:rsidR="00AC0FBA">
        <w:t>that they had</w:t>
      </w:r>
      <w:r w:rsidR="000E44B9">
        <w:t xml:space="preserve"> better understanding of mediation (97%), as well as confidence</w:t>
      </w:r>
      <w:r w:rsidR="1DB01528">
        <w:t xml:space="preserve"> (94%)</w:t>
      </w:r>
      <w:r w:rsidR="000E44B9">
        <w:t xml:space="preserve">, </w:t>
      </w:r>
      <w:r w:rsidR="00DE3A27">
        <w:t>skills,</w:t>
      </w:r>
      <w:r w:rsidR="000E44B9">
        <w:t xml:space="preserve"> and tools to carry it out</w:t>
      </w:r>
      <w:r w:rsidR="00AC0FBA">
        <w:t xml:space="preserve"> (</w:t>
      </w:r>
      <w:r w:rsidR="13D80F5B">
        <w:t>s</w:t>
      </w:r>
      <w:r w:rsidR="70B98D1A">
        <w:t xml:space="preserve">pecific percentages included in </w:t>
      </w:r>
      <w:r>
        <w:fldChar w:fldCharType="begin"/>
      </w:r>
      <w:r>
        <w:instrText xml:space="preserve"> REF _Ref141708930 \r \h  \* MERGEFORMAT </w:instrText>
      </w:r>
      <w:r>
        <w:fldChar w:fldCharType="separate"/>
      </w:r>
      <w:r w:rsidR="008635D0">
        <w:t>Figure 3.3</w:t>
      </w:r>
      <w:r>
        <w:fldChar w:fldCharType="end"/>
      </w:r>
      <w:r w:rsidR="00AC0FBA">
        <w:t>).</w:t>
      </w:r>
      <w:r w:rsidR="000E44B9">
        <w:t xml:space="preserve"> </w:t>
      </w:r>
      <w:r w:rsidR="0012749A">
        <w:t xml:space="preserve"> </w:t>
      </w:r>
    </w:p>
    <w:p w14:paraId="2D7E2CF7" w14:textId="5878F336" w:rsidR="00E01A84" w:rsidRDefault="73264DF2" w:rsidP="0034209F">
      <w:pPr>
        <w:pStyle w:val="ListBullet"/>
      </w:pPr>
      <w:r>
        <w:t xml:space="preserve">Respondents </w:t>
      </w:r>
      <w:r w:rsidR="4CADA8D8">
        <w:t>who worked in a</w:t>
      </w:r>
      <w:r w:rsidR="3DD1B2B6">
        <w:t>n</w:t>
      </w:r>
      <w:r w:rsidR="4CADA8D8">
        <w:t xml:space="preserve"> HR or personnel specialist role were </w:t>
      </w:r>
      <w:r w:rsidR="47A00BF1">
        <w:t xml:space="preserve">significantly </w:t>
      </w:r>
      <w:r w:rsidR="4CADA8D8">
        <w:t xml:space="preserve">less likely to strongly agree that </w:t>
      </w:r>
      <w:r w:rsidR="6887BAAB">
        <w:t>an</w:t>
      </w:r>
      <w:r w:rsidR="4CADA8D8">
        <w:t xml:space="preserve"> improvement in questioning skills</w:t>
      </w:r>
      <w:r w:rsidR="1F469F5E">
        <w:t xml:space="preserve"> or objectivity</w:t>
      </w:r>
      <w:r w:rsidR="4CADA8D8">
        <w:t xml:space="preserve"> led to more positive </w:t>
      </w:r>
      <w:r w:rsidR="62F57C68">
        <w:t xml:space="preserve">mediation </w:t>
      </w:r>
      <w:r w:rsidR="4CADA8D8">
        <w:t>outcomes (50% compared to 56% overall</w:t>
      </w:r>
      <w:r w:rsidR="1F469F5E">
        <w:t>, and (41% compared to</w:t>
      </w:r>
      <w:r w:rsidR="499D12E4">
        <w:t xml:space="preserve"> </w:t>
      </w:r>
      <w:r w:rsidR="1F469F5E">
        <w:t>50%</w:t>
      </w:r>
      <w:r w:rsidR="499D12E4">
        <w:t xml:space="preserve"> </w:t>
      </w:r>
      <w:r w:rsidR="1F469F5E">
        <w:t>overall, respectively). This could be because this group already possessed strong skillsets in these areas as part of their HR role so did not think that the training developed these skills to as great an extent, or because they did not think these particular skills are as important when trying to reach a resolution.</w:t>
      </w:r>
      <w:r w:rsidR="46D50AEC">
        <w:t xml:space="preserve"> </w:t>
      </w:r>
    </w:p>
    <w:p w14:paraId="694CFEE6" w14:textId="77777777" w:rsidR="00084455" w:rsidRDefault="00084455" w:rsidP="00084455">
      <w:pPr>
        <w:pStyle w:val="Figurelabel"/>
      </w:pPr>
      <w:bookmarkStart w:id="33" w:name="_Ref141708930"/>
      <w:r>
        <w:t>Delegates had a better understanding of the mediation process and greater confidence in managing mediation.</w:t>
      </w:r>
      <w:bookmarkEnd w:id="33"/>
    </w:p>
    <w:p w14:paraId="0E5929A9" w14:textId="13DF39BA" w:rsidR="00084455" w:rsidRDefault="0FB82BF7" w:rsidP="00485082">
      <w:r w:rsidRPr="777DFF5E">
        <w:rPr>
          <w:b/>
          <w:bCs/>
          <w:color w:val="004436" w:themeColor="text2"/>
        </w:rPr>
        <w:t>To what extent do you agree that the following skills developed by completing the course have/will help you to achieve successful mediation outcomes..</w:t>
      </w:r>
      <w:r w:rsidR="56D6C15B" w:rsidRPr="777DFF5E">
        <w:rPr>
          <w:b/>
          <w:bCs/>
          <w:color w:val="004436" w:themeColor="text2"/>
        </w:rPr>
        <w:t>.</w:t>
      </w:r>
      <w:r w:rsidR="00084455" w:rsidRPr="006F6D91">
        <w:rPr>
          <w:noProof/>
        </w:rPr>
        <w:drawing>
          <wp:inline distT="0" distB="0" distL="0" distR="0" wp14:anchorId="4BA9F5DD" wp14:editId="2B3722BC">
            <wp:extent cx="5400000" cy="3505835"/>
            <wp:effectExtent l="0" t="0" r="0" b="0"/>
            <wp:docPr id="2107649354" name="Chart 1" descr="Bar chart showing to what extent delegates agreed that skills developed in the course have helped or will help them to achieve successful mediation outcomes. It shows that over 90% of delegates agreed that better understanding of the process, greater confidence in managing mediation, a clear framework to work with and improved questioning skills all helped them achieve successful outcomes. ">
              <a:extLst xmlns:a="http://schemas.openxmlformats.org/drawingml/2006/main">
                <a:ext uri="{FF2B5EF4-FFF2-40B4-BE49-F238E27FC236}">
                  <a16:creationId xmlns:a16="http://schemas.microsoft.com/office/drawing/2014/main" id="{3A027506-C3CB-B247-5A18-655352611FB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26CFD07F" w14:textId="330E53ED" w:rsidR="00175FC1" w:rsidRPr="00294760" w:rsidRDefault="00084455" w:rsidP="0044220C">
      <w:pPr>
        <w:pStyle w:val="Quoteattribution"/>
        <w:rPr>
          <w:b w:val="0"/>
          <w:bCs/>
          <w:color w:val="auto"/>
          <w:sz w:val="18"/>
          <w:szCs w:val="18"/>
        </w:rPr>
      </w:pPr>
      <w:r w:rsidRPr="00435460">
        <w:rPr>
          <w:b w:val="0"/>
          <w:bCs/>
          <w:color w:val="auto"/>
          <w:sz w:val="18"/>
          <w:szCs w:val="18"/>
        </w:rPr>
        <w:t>Source: Evaluation of the Certificate in Internal Workplace Mediation Training 2023. E2. Base: All respondents (N=125)</w:t>
      </w:r>
    </w:p>
    <w:p w14:paraId="71FFC48E" w14:textId="5FF399DF" w:rsidR="006E6212" w:rsidRDefault="00B16B97" w:rsidP="00E01A84">
      <w:pPr>
        <w:pStyle w:val="BodyText"/>
      </w:pPr>
      <w:r>
        <w:lastRenderedPageBreak/>
        <w:t>F</w:t>
      </w:r>
      <w:r w:rsidR="196420BB">
        <w:t xml:space="preserve">ewer </w:t>
      </w:r>
      <w:r w:rsidR="0308379F">
        <w:t>r</w:t>
      </w:r>
      <w:r w:rsidR="46D50AEC">
        <w:t xml:space="preserve">espondents </w:t>
      </w:r>
      <w:r w:rsidR="1F469F5E">
        <w:t>agree</w:t>
      </w:r>
      <w:r w:rsidR="42147623">
        <w:t>d</w:t>
      </w:r>
      <w:r w:rsidR="1F469F5E">
        <w:t xml:space="preserve"> that </w:t>
      </w:r>
      <w:r w:rsidR="008C29D8">
        <w:t>skills developed in the course altered</w:t>
      </w:r>
      <w:r w:rsidR="1F469F5E">
        <w:t xml:space="preserve"> the way they talk to people (78%) </w:t>
      </w:r>
      <w:r w:rsidR="008C29D8">
        <w:t xml:space="preserve">or led to </w:t>
      </w:r>
      <w:r w:rsidR="1F469F5E">
        <w:t>better use of role</w:t>
      </w:r>
      <w:r w:rsidR="44E8A4E7">
        <w:t xml:space="preserve"> </w:t>
      </w:r>
      <w:r w:rsidR="1F469F5E">
        <w:t xml:space="preserve">plays (67%) </w:t>
      </w:r>
      <w:r w:rsidR="008C29D8">
        <w:t xml:space="preserve">that </w:t>
      </w:r>
      <w:r w:rsidR="1F469F5E">
        <w:t>would help them to achieve successful mediation.</w:t>
      </w:r>
      <w:r w:rsidR="4C3148C3">
        <w:t xml:space="preserve"> This </w:t>
      </w:r>
      <w:r w:rsidR="255A5D4D">
        <w:t xml:space="preserve">suggests that the training may not be as effective at building these skills or </w:t>
      </w:r>
      <w:r w:rsidR="4C3148C3">
        <w:t xml:space="preserve">that respondents might have felt that their existing </w:t>
      </w:r>
      <w:r w:rsidR="75264332">
        <w:t xml:space="preserve">manner of speaking with people was appropriate, as professional and </w:t>
      </w:r>
      <w:r w:rsidR="00CA3129">
        <w:t>sensitive</w:t>
      </w:r>
      <w:r w:rsidR="75264332">
        <w:t xml:space="preserve"> use of language</w:t>
      </w:r>
      <w:r w:rsidR="25FD823D">
        <w:t xml:space="preserve"> is key to the types of roles respondents occup</w:t>
      </w:r>
      <w:r w:rsidR="5879D0F3">
        <w:t>ied</w:t>
      </w:r>
      <w:r w:rsidR="25FD823D">
        <w:t>.</w:t>
      </w:r>
      <w:r w:rsidR="1FBAD89F">
        <w:t xml:space="preserve"> Interviewees also expressed initial hesitations towards role</w:t>
      </w:r>
      <w:r w:rsidR="44E8A4E7">
        <w:t xml:space="preserve"> </w:t>
      </w:r>
      <w:r w:rsidR="1FBAD89F">
        <w:t xml:space="preserve">plays, which may </w:t>
      </w:r>
      <w:r w:rsidR="7B4FA0B9">
        <w:t xml:space="preserve">reflect </w:t>
      </w:r>
      <w:r w:rsidR="44E8A4E7">
        <w:t xml:space="preserve">lesser understanding of how role plays could be used within mediations or </w:t>
      </w:r>
      <w:r w:rsidR="7B4FA0B9">
        <w:t xml:space="preserve">the </w:t>
      </w:r>
      <w:r w:rsidR="44E8A4E7">
        <w:t>nuances of</w:t>
      </w:r>
      <w:r w:rsidR="7B4FA0B9">
        <w:t xml:space="preserve"> dispute cases that cannot be conceptualised through a set of example role</w:t>
      </w:r>
      <w:r w:rsidR="44E8A4E7">
        <w:t xml:space="preserve"> </w:t>
      </w:r>
      <w:r w:rsidR="7B4FA0B9">
        <w:t>plays.</w:t>
      </w:r>
      <w:r w:rsidR="00B0346A">
        <w:t xml:space="preserve"> One delegate reported that they initially found the roleplay activities challenging but saw the value in doing them:</w:t>
      </w:r>
    </w:p>
    <w:p w14:paraId="51F60FB1" w14:textId="6EAFE260" w:rsidR="00B0346A" w:rsidRDefault="00B0346A" w:rsidP="00485082">
      <w:pPr>
        <w:pStyle w:val="Quote"/>
      </w:pPr>
      <w:r>
        <w:t>‘I think the role play, although some people found it embarrassing or difficult, was one of the best parts because it made you put into practi</w:t>
      </w:r>
      <w:r w:rsidR="006A01E6">
        <w:t>c</w:t>
      </w:r>
      <w:r>
        <w:t xml:space="preserve">e the things that you were learning. So, I thought it was a really good balance of the theory group work and practically applying your knowledge.’  </w:t>
      </w:r>
    </w:p>
    <w:p w14:paraId="11844BEA" w14:textId="06438DFA" w:rsidR="00B0346A" w:rsidRDefault="00B0346A" w:rsidP="00485082">
      <w:pPr>
        <w:pStyle w:val="Quoteattribution"/>
      </w:pPr>
      <w:r>
        <w:t>Delegate (HR Manager, Private Sector, 230 employees)</w:t>
      </w:r>
    </w:p>
    <w:p w14:paraId="12E05F1F" w14:textId="5EACC0EA" w:rsidR="00BB56AD" w:rsidRDefault="00B16B97" w:rsidP="00485082">
      <w:pPr>
        <w:pStyle w:val="BodyText"/>
      </w:pPr>
      <w:r>
        <w:t>D</w:t>
      </w:r>
      <w:r w:rsidR="00BB56AD">
        <w:t xml:space="preserve">elegates felt </w:t>
      </w:r>
      <w:r w:rsidR="00AC0FBA">
        <w:t xml:space="preserve">that the training had provided them with </w:t>
      </w:r>
      <w:r w:rsidR="00BB56AD">
        <w:t xml:space="preserve">the tools to support them in undertaking mediations. </w:t>
      </w:r>
      <w:r w:rsidR="001C6DE3">
        <w:t xml:space="preserve">Some delegates discussed how they drew on their greater knowledge of mediation </w:t>
      </w:r>
      <w:r w:rsidR="009006BC">
        <w:t xml:space="preserve">gained through the training </w:t>
      </w:r>
      <w:r w:rsidR="001C6DE3">
        <w:t xml:space="preserve">to prepare </w:t>
      </w:r>
      <w:r w:rsidR="00CA3129">
        <w:t>the individuals taking part in mediation</w:t>
      </w:r>
      <w:r w:rsidR="001C6DE3">
        <w:t xml:space="preserve"> beforehand. </w:t>
      </w:r>
      <w:r w:rsidR="00BB56AD" w:rsidRPr="0034209F">
        <w:t>Delegates</w:t>
      </w:r>
      <w:r w:rsidR="00BB56AD">
        <w:t xml:space="preserve"> </w:t>
      </w:r>
      <w:r w:rsidR="001C6DE3">
        <w:t>also</w:t>
      </w:r>
      <w:r w:rsidR="00BB56AD">
        <w:t xml:space="preserve"> reported that the training provided a clear framework to use and a structure for going through the process</w:t>
      </w:r>
      <w:r w:rsidR="001C6DE3">
        <w:t xml:space="preserve">, with </w:t>
      </w:r>
      <w:r w:rsidR="00E92461">
        <w:t>two</w:t>
      </w:r>
      <w:r w:rsidR="001C6DE3">
        <w:t xml:space="preserve"> describing how they used materials from the course to assist them during mediations such as using the handbook or developing a ‘crib sheet’. </w:t>
      </w:r>
    </w:p>
    <w:p w14:paraId="10CCF2C1" w14:textId="4DA6E8D2" w:rsidR="002E2BEE" w:rsidRDefault="002E2BEE" w:rsidP="0059728A">
      <w:pPr>
        <w:pStyle w:val="Quote"/>
      </w:pPr>
      <w:r w:rsidRPr="00E57855">
        <w:t xml:space="preserve">‘Getting the people prepared for mediation, when people go into </w:t>
      </w:r>
      <w:r w:rsidR="0059728A" w:rsidRPr="00E57855">
        <w:t>mediation,</w:t>
      </w:r>
      <w:r w:rsidRPr="00E57855">
        <w:t xml:space="preserve"> they go in with preconceived ideas about what it’s going to give them and I spend quite a bit of time explaining what it is and what it isn’t and I got that from the course, that was really helpful.’ </w:t>
      </w:r>
    </w:p>
    <w:p w14:paraId="481E2754" w14:textId="6F17AC35" w:rsidR="002E2BEE" w:rsidRDefault="7D684BDF" w:rsidP="002E2BEE">
      <w:pPr>
        <w:pStyle w:val="Quoteattribution"/>
      </w:pPr>
      <w:r>
        <w:t>Delegate (HR Business Partner, Peaks and Plains Housing Trust, Social Enterprise, 150 employees)</w:t>
      </w:r>
    </w:p>
    <w:p w14:paraId="37A4C5FB" w14:textId="1FDAAD1C" w:rsidR="006E6212" w:rsidRDefault="6E2883DE" w:rsidP="00485082">
      <w:pPr>
        <w:pStyle w:val="BodyText"/>
      </w:pPr>
      <w:r>
        <w:t xml:space="preserve">Delegates also shared positive experiences of </w:t>
      </w:r>
      <w:r w:rsidR="00802DF5">
        <w:t xml:space="preserve">using </w:t>
      </w:r>
      <w:r>
        <w:t>the skills they had developed during the training such as using objectivity</w:t>
      </w:r>
      <w:r w:rsidR="5477121F">
        <w:t xml:space="preserve"> and impartiality</w:t>
      </w:r>
      <w:r>
        <w:t xml:space="preserve"> in a dispute where they might have previously been </w:t>
      </w:r>
      <w:r w:rsidR="00F3020C">
        <w:t>unintentionally</w:t>
      </w:r>
      <w:r w:rsidR="005F4E44">
        <w:t xml:space="preserve"> </w:t>
      </w:r>
      <w:r>
        <w:t>biased towards one party</w:t>
      </w:r>
      <w:r w:rsidR="00B16B97">
        <w:t>.</w:t>
      </w:r>
      <w:r w:rsidR="2995D0A3">
        <w:t xml:space="preserve"> </w:t>
      </w:r>
      <w:r w:rsidR="21EFF048">
        <w:t xml:space="preserve">This was the case for delegates who had </w:t>
      </w:r>
      <w:r w:rsidR="6C07D385">
        <w:t xml:space="preserve">more </w:t>
      </w:r>
      <w:r w:rsidR="21EFF048">
        <w:t xml:space="preserve">previous experience of </w:t>
      </w:r>
      <w:r w:rsidR="00CA3129">
        <w:t>dispute resolution</w:t>
      </w:r>
      <w:r w:rsidR="00A52778">
        <w:t xml:space="preserve"> </w:t>
      </w:r>
      <w:r w:rsidR="4B57AAED">
        <w:t>and therefore sought to solidify their previous mediation experience in an official manner through training.</w:t>
      </w:r>
      <w:r w:rsidR="3D7F13A3">
        <w:t xml:space="preserve"> </w:t>
      </w:r>
      <w:r w:rsidR="21EFF048">
        <w:t xml:space="preserve"> </w:t>
      </w:r>
    </w:p>
    <w:p w14:paraId="1DD670C9" w14:textId="573DA4BB" w:rsidR="2995D0A3" w:rsidRDefault="2C294D40" w:rsidP="00485082">
      <w:pPr>
        <w:pStyle w:val="BodyText"/>
      </w:pPr>
      <w:r>
        <w:t>For example, a delegate described how they thought they may have previously been unconsciously biased towards the manager in a dispute between an employee and their line manager</w:t>
      </w:r>
      <w:r w:rsidR="00B16B97">
        <w:t>:</w:t>
      </w:r>
    </w:p>
    <w:p w14:paraId="333CF530" w14:textId="2AD0401D" w:rsidR="4F9440A2" w:rsidRDefault="4F9440A2" w:rsidP="6C22B772">
      <w:pPr>
        <w:pStyle w:val="Quote"/>
      </w:pPr>
      <w:r>
        <w:t>‘</w:t>
      </w:r>
      <w:r w:rsidRPr="6C22B772">
        <w:rPr>
          <w:rFonts w:eastAsia="Arial" w:cs="Arial"/>
        </w:rPr>
        <w:t>One thing that I did take from the training, which I think I'm definitely using a lot more of now, is being that impartial body. I think whether I meant to or not, I've had a tendency to lean towards the person that I perhaps agree with the most and felt that I had a bit of an allegiance to the manager in those meetings, whereas now I am growing in confidence to...keep my own opinions to myself to try and allow two-sided conversations between those parties.’</w:t>
      </w:r>
      <w:r>
        <w:t xml:space="preserve"> </w:t>
      </w:r>
    </w:p>
    <w:p w14:paraId="25AC733D" w14:textId="2AC5DA9E" w:rsidR="4F9440A2" w:rsidRDefault="4F9440A2" w:rsidP="6C22B772">
      <w:pPr>
        <w:pStyle w:val="Quoteattribution"/>
      </w:pPr>
      <w:r>
        <w:t>Delegate (Assistant HR Manager, Private Sector, 50-249 employees)</w:t>
      </w:r>
    </w:p>
    <w:p w14:paraId="20203E60" w14:textId="1863BF42" w:rsidR="006E6212" w:rsidRDefault="70C6002B" w:rsidP="00485082">
      <w:pPr>
        <w:pStyle w:val="BodyText"/>
      </w:pPr>
      <w:r>
        <w:t xml:space="preserve">As shown by the quote below, </w:t>
      </w:r>
      <w:r w:rsidR="27875D86">
        <w:t>i</w:t>
      </w:r>
      <w:r w:rsidR="2995D0A3">
        <w:t>nterviewees also identified setting ground rules and ensuring they are kept to, and multi-skilling to be able to actively listen, take notes, question, and summarise as skills developed that they had particularly used in mediations</w:t>
      </w:r>
      <w:r w:rsidR="6E2883DE">
        <w:t>.</w:t>
      </w:r>
    </w:p>
    <w:p w14:paraId="13AA8BBD" w14:textId="56B760A7" w:rsidR="24AA7F90" w:rsidRDefault="24AA7F90" w:rsidP="6C22B772">
      <w:pPr>
        <w:pStyle w:val="Quote"/>
      </w:pPr>
      <w:r>
        <w:lastRenderedPageBreak/>
        <w:t xml:space="preserve">‘Staying impartial… making sure they stick to the ground rules, multiskilling like active listening, trying to take down the important notes, summarising, asking the right questions in the right way, it’s quite hard it’s fairly challenging and I imagine the more you do the better you become.’ </w:t>
      </w:r>
    </w:p>
    <w:p w14:paraId="54B7CDE7" w14:textId="4912D4A6" w:rsidR="7D684BDF" w:rsidRDefault="7D684BDF" w:rsidP="6C22B772">
      <w:pPr>
        <w:pStyle w:val="Quoteattribution"/>
      </w:pPr>
      <w:r>
        <w:t>Delegate (HR Business Partner, Peaks and Plains Housing Trust, Social Enterprise, 150 employees)</w:t>
      </w:r>
    </w:p>
    <w:p w14:paraId="1005AE43" w14:textId="77777777" w:rsidR="006E6212" w:rsidRPr="000D24CE" w:rsidRDefault="006E6212" w:rsidP="00AE1344">
      <w:pPr>
        <w:pStyle w:val="Heading3"/>
      </w:pPr>
      <w:r>
        <w:t>Mediations undertaken by delegates</w:t>
      </w:r>
    </w:p>
    <w:p w14:paraId="054705F7" w14:textId="53798AC6" w:rsidR="00111702" w:rsidRDefault="005D10C7" w:rsidP="00485082">
      <w:pPr>
        <w:pStyle w:val="BodyText"/>
      </w:pPr>
      <w:r>
        <w:t xml:space="preserve">Before the training, 30% of </w:t>
      </w:r>
      <w:r w:rsidR="00E01A84">
        <w:t xml:space="preserve">respondents </w:t>
      </w:r>
      <w:r w:rsidR="00B52A01">
        <w:t xml:space="preserve">had </w:t>
      </w:r>
      <w:r>
        <w:t>participat</w:t>
      </w:r>
      <w:r w:rsidR="00B52A01">
        <w:t xml:space="preserve">ed in </w:t>
      </w:r>
      <w:r>
        <w:t>workplace disputes or disagreements as a mediator</w:t>
      </w:r>
      <w:r w:rsidR="00952A04">
        <w:t xml:space="preserve"> (see</w:t>
      </w:r>
      <w:r w:rsidR="008E2A7B">
        <w:t xml:space="preserve"> </w:t>
      </w:r>
      <w:r w:rsidR="008E2A7B">
        <w:fldChar w:fldCharType="begin"/>
      </w:r>
      <w:r w:rsidR="008E2A7B">
        <w:instrText xml:space="preserve"> REF _Ref143869426 \r \h </w:instrText>
      </w:r>
      <w:r w:rsidR="008E2A7B">
        <w:fldChar w:fldCharType="separate"/>
      </w:r>
      <w:r w:rsidR="008635D0">
        <w:t>Figure 3.5</w:t>
      </w:r>
      <w:r w:rsidR="008E2A7B">
        <w:fldChar w:fldCharType="end"/>
      </w:r>
      <w:r w:rsidR="00952A04">
        <w:t>)</w:t>
      </w:r>
      <w:r>
        <w:t>. Since the training, this rose to 5</w:t>
      </w:r>
      <w:r w:rsidR="008E2A7B">
        <w:t>9</w:t>
      </w:r>
      <w:r>
        <w:t xml:space="preserve">% of </w:t>
      </w:r>
      <w:r w:rsidR="00E01A84">
        <w:t xml:space="preserve">respondents </w:t>
      </w:r>
      <w:r>
        <w:t xml:space="preserve">having undertaken any mediations. </w:t>
      </w:r>
    </w:p>
    <w:p w14:paraId="2B3AABC5" w14:textId="03E0CB4C" w:rsidR="001E15A0" w:rsidRDefault="4975EAD4" w:rsidP="00485082">
      <w:pPr>
        <w:pStyle w:val="BodyText"/>
      </w:pPr>
      <w:r>
        <w:t xml:space="preserve">In general, </w:t>
      </w:r>
      <w:r w:rsidR="7C5CB3CB">
        <w:t>those who said they had undertaken mediations before and after the training</w:t>
      </w:r>
      <w:r>
        <w:t xml:space="preserve"> reported spending a similar amount of their working time</w:t>
      </w:r>
      <w:r w:rsidR="46D50AEC">
        <w:t>, up to 10%,</w:t>
      </w:r>
      <w:r>
        <w:t xml:space="preserve"> in a mediating role, either undertaking mediation itself or carrying out work directly related to mediating. Before training</w:t>
      </w:r>
      <w:r w:rsidR="255A5D4D">
        <w:t>,</w:t>
      </w:r>
      <w:r>
        <w:t xml:space="preserve"> 62% of </w:t>
      </w:r>
      <w:r w:rsidR="46D50AEC">
        <w:t xml:space="preserve">respondents </w:t>
      </w:r>
      <w:r w:rsidR="7C5CB3CB">
        <w:t>who indicated they had participated in any workplace disputes or disagreements as a mediator</w:t>
      </w:r>
      <w:r>
        <w:t xml:space="preserve"> </w:t>
      </w:r>
      <w:r w:rsidR="647A1F80">
        <w:t xml:space="preserve">also </w:t>
      </w:r>
      <w:r w:rsidR="7C5CB3CB">
        <w:t>said</w:t>
      </w:r>
      <w:r>
        <w:t xml:space="preserve"> they spent up to 10% of their working time on mediation-related activities</w:t>
      </w:r>
      <w:r w:rsidR="7C5CB3CB">
        <w:t xml:space="preserve"> (see</w:t>
      </w:r>
      <w:r w:rsidR="6F97F951">
        <w:t xml:space="preserve"> </w:t>
      </w:r>
      <w:r w:rsidR="001E15A0">
        <w:fldChar w:fldCharType="begin"/>
      </w:r>
      <w:r w:rsidR="001E15A0">
        <w:instrText xml:space="preserve"> REF _Ref141088502 \r \h </w:instrText>
      </w:r>
      <w:r w:rsidR="001E15A0">
        <w:fldChar w:fldCharType="separate"/>
      </w:r>
      <w:r w:rsidR="008635D0">
        <w:t>Figure 3.4</w:t>
      </w:r>
      <w:r w:rsidR="001E15A0">
        <w:fldChar w:fldCharType="end"/>
      </w:r>
      <w:r w:rsidR="7C5CB3CB">
        <w:t xml:space="preserve">). </w:t>
      </w:r>
      <w:r w:rsidR="16FCCA7F">
        <w:t>Of respondents who reported undertaking any mediations since the training</w:t>
      </w:r>
      <w:r w:rsidR="3CDDA65E">
        <w:t>,</w:t>
      </w:r>
      <w:r w:rsidR="16FCCA7F">
        <w:t xml:space="preserve"> this figure increased to 71% of respondents. </w:t>
      </w:r>
      <w:r w:rsidR="7C5CB3CB">
        <w:t xml:space="preserve">Interestingly, 6% of </w:t>
      </w:r>
      <w:r w:rsidR="46D50AEC">
        <w:t xml:space="preserve">respondents </w:t>
      </w:r>
      <w:r w:rsidR="7C5CB3CB">
        <w:t xml:space="preserve">said they spent none of their time in a mediating role before the training, even though they had said they had participated in mediations, suggesting this experience may not have been a regular part of their role. </w:t>
      </w:r>
    </w:p>
    <w:p w14:paraId="4D27C19C" w14:textId="14BB0837" w:rsidR="005D10C7" w:rsidRDefault="00B4685E" w:rsidP="005D10C7">
      <w:pPr>
        <w:pStyle w:val="Figurelabel"/>
      </w:pPr>
      <w:bookmarkStart w:id="34" w:name="_Ref141088502"/>
      <w:r>
        <w:t>Mediators spend up to 10% of their time in a mediating role before and after training.</w:t>
      </w:r>
      <w:bookmarkEnd w:id="34"/>
    </w:p>
    <w:p w14:paraId="0207E2BD" w14:textId="07817489" w:rsidR="00CE3B52" w:rsidRDefault="00B4685E" w:rsidP="0059728A">
      <w:pPr>
        <w:pStyle w:val="BodyText"/>
        <w:rPr>
          <w:b/>
          <w:bCs/>
          <w:color w:val="004436" w:themeColor="text2"/>
        </w:rPr>
      </w:pPr>
      <w:r w:rsidRPr="0059728A">
        <w:rPr>
          <w:b/>
          <w:bCs/>
          <w:color w:val="004436" w:themeColor="text2"/>
        </w:rPr>
        <w:t>Proportion of time spent carrying out mediations or work directly related to mediating before and after the training.</w:t>
      </w:r>
    </w:p>
    <w:p w14:paraId="619159EC" w14:textId="76280DC8" w:rsidR="00BB163D" w:rsidRPr="0059728A" w:rsidRDefault="00BB163D" w:rsidP="006F6D91">
      <w:pPr>
        <w:pStyle w:val="BodyText"/>
        <w:jc w:val="center"/>
        <w:rPr>
          <w:b/>
          <w:bCs/>
          <w:color w:val="004436" w:themeColor="text2"/>
        </w:rPr>
      </w:pPr>
      <w:r>
        <w:rPr>
          <w:noProof/>
        </w:rPr>
        <mc:AlternateContent>
          <mc:Choice Requires="wps">
            <w:drawing>
              <wp:anchor distT="0" distB="0" distL="114300" distR="114300" simplePos="0" relativeHeight="251658242" behindDoc="0" locked="0" layoutInCell="1" allowOverlap="1" wp14:anchorId="69189E3F" wp14:editId="2774708C">
                <wp:simplePos x="0" y="0"/>
                <wp:positionH relativeFrom="column">
                  <wp:posOffset>1386205</wp:posOffset>
                </wp:positionH>
                <wp:positionV relativeFrom="paragraph">
                  <wp:posOffset>7620</wp:posOffset>
                </wp:positionV>
                <wp:extent cx="9525" cy="2124075"/>
                <wp:effectExtent l="0" t="0" r="28575" b="9525"/>
                <wp:wrapNone/>
                <wp:docPr id="1838371277" name="Straight Connector 1838371277"/>
                <wp:cNvGraphicFramePr/>
                <a:graphic xmlns:a="http://schemas.openxmlformats.org/drawingml/2006/main">
                  <a:graphicData uri="http://schemas.microsoft.com/office/word/2010/wordprocessingShape">
                    <wps:wsp>
                      <wps:cNvCnPr/>
                      <wps:spPr>
                        <a:xfrm>
                          <a:off x="0" y="0"/>
                          <a:ext cx="9525" cy="2124075"/>
                        </a:xfrm>
                        <a:prstGeom prst="line">
                          <a:avLst/>
                        </a:prstGeom>
                        <a:ln w="19050">
                          <a:prstDash val="dash"/>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c="http://schemas.openxmlformats.org/drawingml/2006/chart" xmlns:a16="http://schemas.microsoft.com/office/drawing/2014/main" xmlns:dgm="http://schemas.openxmlformats.org/drawingml/2006/diagram" xmlns:a14="http://schemas.microsoft.com/office/drawing/2010/main" xmlns:pic="http://schemas.openxmlformats.org/drawingml/2006/picture" xmlns:adec="http://schemas.microsoft.com/office/drawing/2017/decorative" xmlns:a="http://schemas.openxmlformats.org/drawingml/2006/main">
            <w:pict w14:anchorId="032476BD">
              <v:line id="Straight Connector 1838371277" style="position:absolute;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9fc731 [3044]" strokeweight="1.5pt" from="109.15pt,.6pt" to="109.9pt,167.85pt" w14:anchorId="5E3B43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Sdp1tAEAAMYDAAAOAAAAZHJzL2Uyb0RvYy54bWysU8uu0zAQ3SPxD5b3NA9R4EZN7+JWsEFw&#10;xeMDfJ1xY8kveUyT/j1jp00RICQQG8f2zDlz5niyu5+tYSeIqL3rebOpOQMn/aDdsedfv7x98YYz&#10;TMINwngHPT8D8vv982e7KXTQ+tGbASIjEofdFHo+phS6qkI5ghW48QEcBZWPViQ6xmM1RDERuzVV&#10;W9evqsnHIUQvAZFuD0uQ7wu/UiDTR6UQEjM9J22prLGsT3mt9jvRHaMIo5YXGeIfVFihHRVdqQ4i&#10;CfYt6l+orJbRo1dpI72tvFJaQumBumnqn7r5PIoApRcyB8NqE/4/Wvnh9OAeI9kwBewwPMbcxayi&#10;zV/Sx+Zi1nk1C+bEJF3ebdstZ5ICbdO+rF9vs5fVDRsipnfgLcubnhvtciuiE6f3mJbUa0q+No5N&#10;NEB39bYuaTl2EDiyk6CnG2h34TeOytzEll06G1hIPoFieiB5TWEpcwQPJi40QkpwqVmZKDvDlDZm&#10;BS7l/wi85GcolBn7G/CKKJW9SyvYaufj72Sn+SpZLflXB5a+swVPfjiXZyzW0LCUt7gMdp7GH88F&#10;fvv99t8BAAD//wMAUEsDBBQABgAIAAAAIQCglIjG3gAAAAkBAAAPAAAAZHJzL2Rvd25yZXYueG1s&#10;TI/BTsMwEETvSPyDtUhcEHUSq7QNcaoKUQEHDpT27sbbJCJeR7HThr9nOcFx9Uazb4r15DpxxiG0&#10;njSkswQEUuVtS7WG/ef2fgkiREPWdJ5QwzcGWJfXV4XJrb/QB553sRZcQiE3GpoY+1zKUDXoTJj5&#10;HonZyQ/ORD6HWtrBXLjcdTJLkgfpTEv8oTE9PjVYfe1Gp8GNb/3d+95sSOFJvc6fD4sX2mp9ezNt&#10;HkFEnOJfGH71WR1Kdjr6kWwQnYYsXSqOMshAMM/SFU85alBqvgBZFvL/gvIHAAD//wMAUEsBAi0A&#10;FAAGAAgAAAAhALaDOJL+AAAA4QEAABMAAAAAAAAAAAAAAAAAAAAAAFtDb250ZW50X1R5cGVzXS54&#10;bWxQSwECLQAUAAYACAAAACEAOP0h/9YAAACUAQAACwAAAAAAAAAAAAAAAAAvAQAAX3JlbHMvLnJl&#10;bHNQSwECLQAUAAYACAAAACEAbEnadbQBAADGAwAADgAAAAAAAAAAAAAAAAAuAgAAZHJzL2Uyb0Rv&#10;Yy54bWxQSwECLQAUAAYACAAAACEAoJSIxt4AAAAJAQAADwAAAAAAAAAAAAAAAAAOBAAAZHJzL2Rv&#10;d25yZXYueG1sUEsFBgAAAAAEAAQA8wAAABkFAAAAAA==&#10;">
                <v:stroke dashstyle="dash"/>
              </v:line>
            </w:pict>
          </mc:Fallback>
        </mc:AlternateContent>
      </w:r>
      <w:r>
        <w:rPr>
          <w:noProof/>
        </w:rPr>
        <w:drawing>
          <wp:inline distT="0" distB="0" distL="0" distR="0" wp14:anchorId="5DF4A987" wp14:editId="6DB88FEC">
            <wp:extent cx="5400000" cy="2689413"/>
            <wp:effectExtent l="0" t="0" r="0" b="0"/>
            <wp:docPr id="813985325" name="Chart 1" descr="Bar chart of the proportion of time delegates spent carrying out mediations or work directly related to mediating before and after the training. As described in the text above. ">
              <a:extLst xmlns:a="http://schemas.openxmlformats.org/drawingml/2006/main">
                <a:ext uri="{FF2B5EF4-FFF2-40B4-BE49-F238E27FC236}">
                  <a16:creationId xmlns:a16="http://schemas.microsoft.com/office/drawing/2014/main" id="{198CA094-306F-D764-4C83-712A48795FF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2EE51203" w14:textId="551BC83D" w:rsidR="006229D3" w:rsidRPr="00435460" w:rsidRDefault="006229D3" w:rsidP="006F6D91">
      <w:pPr>
        <w:pStyle w:val="Quoteattribution"/>
        <w:rPr>
          <w:b w:val="0"/>
          <w:bCs/>
          <w:color w:val="auto"/>
          <w:sz w:val="18"/>
          <w:szCs w:val="18"/>
        </w:rPr>
      </w:pPr>
      <w:r w:rsidRPr="00435460">
        <w:rPr>
          <w:b w:val="0"/>
          <w:bCs/>
          <w:color w:val="auto"/>
          <w:sz w:val="18"/>
          <w:szCs w:val="18"/>
        </w:rPr>
        <w:t xml:space="preserve">Source: Evaluation of the Certificate in Internal Workplace Mediation Training 2023. </w:t>
      </w:r>
      <w:r w:rsidR="00BB163D" w:rsidRPr="00435460">
        <w:rPr>
          <w:b w:val="0"/>
          <w:bCs/>
          <w:color w:val="auto"/>
          <w:sz w:val="18"/>
          <w:szCs w:val="18"/>
        </w:rPr>
        <w:t>A</w:t>
      </w:r>
      <w:r w:rsidR="00C31705" w:rsidRPr="00435460">
        <w:rPr>
          <w:b w:val="0"/>
          <w:bCs/>
          <w:color w:val="auto"/>
          <w:sz w:val="18"/>
          <w:szCs w:val="18"/>
        </w:rPr>
        <w:t>2. Base: All respondents (N=125).</w:t>
      </w:r>
      <w:r w:rsidR="00BB163D" w:rsidRPr="00435460">
        <w:rPr>
          <w:b w:val="0"/>
          <w:bCs/>
          <w:color w:val="auto"/>
          <w:sz w:val="18"/>
          <w:szCs w:val="18"/>
        </w:rPr>
        <w:t xml:space="preserve"> </w:t>
      </w:r>
      <w:r w:rsidR="0092285D" w:rsidRPr="00435460">
        <w:rPr>
          <w:b w:val="0"/>
          <w:bCs/>
          <w:color w:val="auto"/>
          <w:sz w:val="18"/>
          <w:szCs w:val="18"/>
        </w:rPr>
        <w:t>A5. Base: All previous mediators (</w:t>
      </w:r>
      <w:r w:rsidR="00DA6F8D" w:rsidRPr="00435460">
        <w:rPr>
          <w:b w:val="0"/>
          <w:bCs/>
          <w:color w:val="auto"/>
          <w:sz w:val="18"/>
          <w:szCs w:val="18"/>
        </w:rPr>
        <w:t>N=</w:t>
      </w:r>
      <w:r w:rsidR="0092285D" w:rsidRPr="00435460">
        <w:rPr>
          <w:b w:val="0"/>
          <w:bCs/>
          <w:color w:val="auto"/>
          <w:sz w:val="18"/>
          <w:szCs w:val="18"/>
        </w:rPr>
        <w:t xml:space="preserve">35). </w:t>
      </w:r>
      <w:r w:rsidR="00C31705" w:rsidRPr="00435460">
        <w:rPr>
          <w:b w:val="0"/>
          <w:bCs/>
          <w:color w:val="auto"/>
          <w:sz w:val="18"/>
          <w:szCs w:val="18"/>
        </w:rPr>
        <w:t xml:space="preserve">D1. Base: All respondent (N=125). </w:t>
      </w:r>
      <w:r w:rsidR="0092285D" w:rsidRPr="00435460">
        <w:rPr>
          <w:b w:val="0"/>
          <w:bCs/>
          <w:color w:val="auto"/>
          <w:sz w:val="18"/>
          <w:szCs w:val="18"/>
        </w:rPr>
        <w:t>D3. Base: All respondents who have mediated since training (</w:t>
      </w:r>
      <w:r w:rsidR="00DA6F8D" w:rsidRPr="00435460">
        <w:rPr>
          <w:b w:val="0"/>
          <w:bCs/>
          <w:color w:val="auto"/>
          <w:sz w:val="18"/>
          <w:szCs w:val="18"/>
        </w:rPr>
        <w:t>N=</w:t>
      </w:r>
      <w:r w:rsidR="0092285D" w:rsidRPr="00435460">
        <w:rPr>
          <w:b w:val="0"/>
          <w:bCs/>
          <w:color w:val="auto"/>
          <w:sz w:val="18"/>
          <w:szCs w:val="18"/>
        </w:rPr>
        <w:t>72)</w:t>
      </w:r>
      <w:r w:rsidR="006F6D91" w:rsidRPr="00435460">
        <w:rPr>
          <w:b w:val="0"/>
          <w:bCs/>
          <w:color w:val="auto"/>
          <w:sz w:val="18"/>
          <w:szCs w:val="18"/>
        </w:rPr>
        <w:t>.</w:t>
      </w:r>
    </w:p>
    <w:p w14:paraId="07EBEF4A" w14:textId="146DADCF" w:rsidR="005D45B1" w:rsidRPr="0034209F" w:rsidRDefault="006E6212" w:rsidP="005F448A">
      <w:pPr>
        <w:pStyle w:val="BodyText"/>
      </w:pPr>
      <w:r w:rsidRPr="0034209F">
        <w:t xml:space="preserve">Overall, </w:t>
      </w:r>
      <w:r w:rsidR="00E01A84" w:rsidRPr="0034209F">
        <w:t xml:space="preserve">respondents </w:t>
      </w:r>
      <w:r w:rsidRPr="0034209F">
        <w:t xml:space="preserve">had undertaken </w:t>
      </w:r>
      <w:r w:rsidR="00A70C93" w:rsidRPr="0034209F">
        <w:t xml:space="preserve">195 </w:t>
      </w:r>
      <w:r w:rsidRPr="0034209F">
        <w:t xml:space="preserve">mediations in the year prior to the training. </w:t>
      </w:r>
    </w:p>
    <w:p w14:paraId="2D957999" w14:textId="5C6707AC" w:rsidR="005D45B1" w:rsidRDefault="006E6212" w:rsidP="0034209F">
      <w:pPr>
        <w:pStyle w:val="ListBullet"/>
      </w:pPr>
      <w:r w:rsidRPr="0034209F">
        <w:t>Of these</w:t>
      </w:r>
      <w:r>
        <w:t xml:space="preserve"> </w:t>
      </w:r>
      <w:r w:rsidR="00A70C93">
        <w:t xml:space="preserve">195 </w:t>
      </w:r>
      <w:r>
        <w:t xml:space="preserve">mediations, </w:t>
      </w:r>
      <w:r w:rsidR="00A70C93">
        <w:t xml:space="preserve">80% had been resolved: </w:t>
      </w:r>
    </w:p>
    <w:p w14:paraId="165D358B" w14:textId="7AC9E5DB" w:rsidR="005D45B1" w:rsidRDefault="6E2883DE" w:rsidP="001647B8">
      <w:pPr>
        <w:pStyle w:val="ListBullet2"/>
      </w:pPr>
      <w:r>
        <w:lastRenderedPageBreak/>
        <w:t>6</w:t>
      </w:r>
      <w:r w:rsidR="4BC67235">
        <w:t>1</w:t>
      </w:r>
      <w:r>
        <w:t>% had been fully resolved</w:t>
      </w:r>
      <w:r w:rsidR="32209628">
        <w:t>.</w:t>
      </w:r>
      <w:r>
        <w:t xml:space="preserve"> </w:t>
      </w:r>
    </w:p>
    <w:p w14:paraId="230F8541" w14:textId="6B66DF14" w:rsidR="0001789B" w:rsidRDefault="6E2883DE" w:rsidP="00294760">
      <w:pPr>
        <w:pStyle w:val="ListBullet2"/>
      </w:pPr>
      <w:r>
        <w:t>19% had been partially resolved</w:t>
      </w:r>
      <w:r w:rsidR="2F06DB4B">
        <w:t xml:space="preserve"> (see</w:t>
      </w:r>
      <w:r w:rsidR="008E2A7B">
        <w:t xml:space="preserve"> </w:t>
      </w:r>
      <w:r w:rsidR="008E2A7B">
        <w:fldChar w:fldCharType="begin"/>
      </w:r>
      <w:r w:rsidR="008E2A7B">
        <w:instrText xml:space="preserve"> REF _Ref143869426 \r \h </w:instrText>
      </w:r>
      <w:r w:rsidR="008E2A7B">
        <w:fldChar w:fldCharType="separate"/>
      </w:r>
      <w:r w:rsidR="008635D0">
        <w:t>Figure 3.5</w:t>
      </w:r>
      <w:r w:rsidR="008E2A7B">
        <w:fldChar w:fldCharType="end"/>
      </w:r>
      <w:r w:rsidR="2F06DB4B">
        <w:t>)</w:t>
      </w:r>
      <w:r>
        <w:t xml:space="preserve">. </w:t>
      </w:r>
    </w:p>
    <w:p w14:paraId="30588EAD" w14:textId="77777777" w:rsidR="00FC03AE" w:rsidRDefault="00FC03AE">
      <w:pPr>
        <w:pStyle w:val="ListBullet2"/>
        <w:numPr>
          <w:ilvl w:val="0"/>
          <w:numId w:val="0"/>
        </w:numPr>
      </w:pPr>
    </w:p>
    <w:p w14:paraId="500E9098" w14:textId="77777777" w:rsidR="00952A04" w:rsidRDefault="00952A04" w:rsidP="008E2A7B">
      <w:pPr>
        <w:pStyle w:val="Figurelabel"/>
      </w:pPr>
      <w:bookmarkStart w:id="35" w:name="_Ref143869426"/>
      <w:r>
        <w:t>Almost twice as many delegates had mediated since the training</w:t>
      </w:r>
      <w:bookmarkEnd w:id="35"/>
    </w:p>
    <w:p w14:paraId="59CDF660" w14:textId="77777777" w:rsidR="00952A04" w:rsidRDefault="00952A04" w:rsidP="00952A04">
      <w:pPr>
        <w:pStyle w:val="BodyText"/>
        <w:rPr>
          <w:b/>
          <w:bCs/>
          <w:color w:val="004436" w:themeColor="text2"/>
        </w:rPr>
      </w:pPr>
      <w:r w:rsidRPr="00081E1A">
        <w:rPr>
          <w:b/>
          <w:bCs/>
          <w:color w:val="004436" w:themeColor="text2"/>
        </w:rPr>
        <w:t xml:space="preserve">Mediations carried out before and since the training by outcome </w:t>
      </w:r>
    </w:p>
    <w:p w14:paraId="5E14E918" w14:textId="639A1CF8" w:rsidR="00952A04" w:rsidRPr="00081E1A" w:rsidRDefault="00952A04" w:rsidP="00952A04">
      <w:pPr>
        <w:pStyle w:val="BodyText"/>
        <w:rPr>
          <w:b/>
          <w:bCs/>
          <w:color w:val="004436" w:themeColor="text2"/>
        </w:rPr>
      </w:pPr>
      <w:r>
        <w:rPr>
          <w:noProof/>
        </w:rPr>
        <w:drawing>
          <wp:inline distT="0" distB="0" distL="0" distR="0" wp14:anchorId="2A563448" wp14:editId="762C2A2F">
            <wp:extent cx="5486400" cy="3200400"/>
            <wp:effectExtent l="0" t="0" r="0" b="19050"/>
            <wp:docPr id="1426240780" name="Diagram 1426240780" descr="Image showing mediations carried out before and since the training and their outcomes. As described in the text that follow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5" r:lo="rId46" r:qs="rId47" r:cs="rId48"/>
              </a:graphicData>
            </a:graphic>
          </wp:inline>
        </w:drawing>
      </w:r>
    </w:p>
    <w:p w14:paraId="632A1724" w14:textId="07322F78" w:rsidR="00FC03AE" w:rsidRPr="00FC03AE" w:rsidRDefault="00FC03AE" w:rsidP="00FC03AE">
      <w:pPr>
        <w:pStyle w:val="Quoteattribution"/>
        <w:rPr>
          <w:b w:val="0"/>
          <w:bCs/>
          <w:color w:val="auto"/>
          <w:sz w:val="18"/>
          <w:szCs w:val="18"/>
        </w:rPr>
      </w:pPr>
      <w:r w:rsidRPr="00FC03AE">
        <w:rPr>
          <w:b w:val="0"/>
          <w:bCs/>
          <w:color w:val="auto"/>
          <w:sz w:val="18"/>
          <w:szCs w:val="18"/>
        </w:rPr>
        <w:t>Source: Evaluation of the Certificate in Internal Workplace Mediation Training 2023. A3. Base: All previous mediators (N=35). D1. Base: All respondents (N=125).</w:t>
      </w:r>
    </w:p>
    <w:p w14:paraId="470630F2" w14:textId="1A7A5C0D" w:rsidR="005D45B1" w:rsidRDefault="006B1467" w:rsidP="00485082">
      <w:pPr>
        <w:pStyle w:val="BodyText"/>
      </w:pPr>
      <w:r>
        <w:t xml:space="preserve">Based on the training and research fieldwork dates, the period since the training ranged from </w:t>
      </w:r>
      <w:r w:rsidR="00E57BC0">
        <w:t xml:space="preserve">approximately </w:t>
      </w:r>
      <w:r>
        <w:t>10</w:t>
      </w:r>
      <w:r w:rsidR="00E57BC0">
        <w:t xml:space="preserve"> months to 1 year and 8</w:t>
      </w:r>
      <w:r>
        <w:t xml:space="preserve"> months. </w:t>
      </w:r>
      <w:r w:rsidR="00E01A84">
        <w:t xml:space="preserve">Respondents </w:t>
      </w:r>
      <w:r w:rsidR="006E6212">
        <w:t xml:space="preserve">had </w:t>
      </w:r>
      <w:r w:rsidR="00291AE1">
        <w:t xml:space="preserve">conducted </w:t>
      </w:r>
      <w:r w:rsidR="006E6212">
        <w:t>19</w:t>
      </w:r>
      <w:r w:rsidR="00A70C93">
        <w:t>2</w:t>
      </w:r>
      <w:r w:rsidR="006E6212">
        <w:t xml:space="preserve"> mediations</w:t>
      </w:r>
      <w:r w:rsidR="00E01A84">
        <w:t xml:space="preserve"> since the training</w:t>
      </w:r>
      <w:r w:rsidR="006E6212">
        <w:t>, of which</w:t>
      </w:r>
      <w:r w:rsidR="005D45B1">
        <w:t>:</w:t>
      </w:r>
    </w:p>
    <w:p w14:paraId="37CA1C75" w14:textId="5B1ACECC" w:rsidR="005D45B1" w:rsidRDefault="00A70C93" w:rsidP="0034209F">
      <w:pPr>
        <w:pStyle w:val="ListBullet"/>
      </w:pPr>
      <w:r>
        <w:t>77% had been resolved. Specifically</w:t>
      </w:r>
      <w:r w:rsidR="00E01A84">
        <w:t>:</w:t>
      </w:r>
      <w:r>
        <w:t xml:space="preserve"> </w:t>
      </w:r>
    </w:p>
    <w:p w14:paraId="62958E6B" w14:textId="3DFF36FB" w:rsidR="005D45B1" w:rsidRPr="0034209F" w:rsidRDefault="6E2883DE" w:rsidP="0034209F">
      <w:pPr>
        <w:pStyle w:val="ListBullet2"/>
      </w:pPr>
      <w:r>
        <w:t>6</w:t>
      </w:r>
      <w:r w:rsidR="4BC67235">
        <w:t>4</w:t>
      </w:r>
      <w:r>
        <w:t xml:space="preserve">% had </w:t>
      </w:r>
      <w:r w:rsidRPr="0034209F">
        <w:t>been fully resolved</w:t>
      </w:r>
      <w:r w:rsidR="4BC67235" w:rsidRPr="0034209F">
        <w:t xml:space="preserve"> which is a slight increase compared to pre-training</w:t>
      </w:r>
      <w:r w:rsidR="32209628" w:rsidRPr="0034209F">
        <w:t>.</w:t>
      </w:r>
    </w:p>
    <w:p w14:paraId="1A7AB607" w14:textId="2B5FF4CD" w:rsidR="005D45B1" w:rsidRDefault="4BC67235" w:rsidP="0034209F">
      <w:pPr>
        <w:pStyle w:val="ListBullet2"/>
      </w:pPr>
      <w:r w:rsidRPr="0034209F">
        <w:t>13%</w:t>
      </w:r>
      <w:r w:rsidR="6E2883DE" w:rsidRPr="0034209F">
        <w:t xml:space="preserve"> of ha</w:t>
      </w:r>
      <w:r w:rsidR="6E2883DE">
        <w:t xml:space="preserve">d been partially resolved, which is a slight reduction compared to </w:t>
      </w:r>
      <w:r>
        <w:t xml:space="preserve">before attending the </w:t>
      </w:r>
      <w:r w:rsidR="6E2883DE">
        <w:t xml:space="preserve">training. </w:t>
      </w:r>
    </w:p>
    <w:p w14:paraId="2F7CA4FB" w14:textId="757176F7" w:rsidR="004F1098" w:rsidRDefault="55ADAC10">
      <w:pPr>
        <w:pStyle w:val="BodyText"/>
      </w:pPr>
      <w:r>
        <w:t xml:space="preserve">84% of respondents </w:t>
      </w:r>
      <w:r w:rsidR="7A90D578">
        <w:t>who had partially, or fully, resolved mediation cases since training said that mediation was a major factor in the resolution of their most recent mediation case, similar to the proportion reported in 2014 (82%).</w:t>
      </w:r>
    </w:p>
    <w:p w14:paraId="64882A3F" w14:textId="69B7C9D6" w:rsidR="005D45B1" w:rsidRDefault="005D45B1" w:rsidP="00485082">
      <w:pPr>
        <w:pStyle w:val="BodyText"/>
        <w:rPr>
          <w:lang w:val="en-US"/>
        </w:rPr>
      </w:pPr>
      <w:r>
        <w:rPr>
          <w:lang w:val="en-US"/>
        </w:rPr>
        <w:t>The</w:t>
      </w:r>
      <w:r w:rsidRPr="00334212">
        <w:rPr>
          <w:lang w:val="en-US"/>
        </w:rPr>
        <w:t xml:space="preserve"> proportion of mediations that</w:t>
      </w:r>
      <w:r>
        <w:rPr>
          <w:lang w:val="en-US"/>
        </w:rPr>
        <w:t xml:space="preserve"> had: </w:t>
      </w:r>
    </w:p>
    <w:p w14:paraId="56C9933E" w14:textId="5AB42B37" w:rsidR="005D45B1" w:rsidRPr="00254561" w:rsidRDefault="005D45B1" w:rsidP="0034209F">
      <w:pPr>
        <w:pStyle w:val="ListBullet"/>
      </w:pPr>
      <w:r w:rsidRPr="00E27076">
        <w:rPr>
          <w:lang w:val="en-US"/>
        </w:rPr>
        <w:t>Moved to formal complaint since training had decreased from 11% prior to training to 7% following training</w:t>
      </w:r>
      <w:r w:rsidR="00105BBC" w:rsidRPr="00E27076">
        <w:rPr>
          <w:lang w:val="en-US"/>
        </w:rPr>
        <w:t>.</w:t>
      </w:r>
    </w:p>
    <w:p w14:paraId="19617705" w14:textId="77777777" w:rsidR="005D45B1" w:rsidRPr="0059728A" w:rsidRDefault="005D45B1" w:rsidP="00E27076">
      <w:pPr>
        <w:pStyle w:val="ListBullet"/>
      </w:pPr>
      <w:r>
        <w:rPr>
          <w:lang w:val="en-US"/>
        </w:rPr>
        <w:lastRenderedPageBreak/>
        <w:t>T</w:t>
      </w:r>
      <w:r w:rsidRPr="005D45B1">
        <w:rPr>
          <w:lang w:val="en-US"/>
        </w:rPr>
        <w:t xml:space="preserve">he proportion of mediations that </w:t>
      </w:r>
      <w:r>
        <w:rPr>
          <w:lang w:val="en-US"/>
        </w:rPr>
        <w:t>had</w:t>
      </w:r>
      <w:r w:rsidRPr="005D45B1">
        <w:rPr>
          <w:lang w:val="en-US"/>
        </w:rPr>
        <w:t xml:space="preserve"> been withdrawn, or are ongoing, had increased: </w:t>
      </w:r>
    </w:p>
    <w:p w14:paraId="71AB7487" w14:textId="7B926E07" w:rsidR="005D45B1" w:rsidRPr="0059728A" w:rsidRDefault="255A5D4D" w:rsidP="001647B8">
      <w:pPr>
        <w:pStyle w:val="ListBullet2"/>
      </w:pPr>
      <w:r w:rsidRPr="6C22B772">
        <w:rPr>
          <w:lang w:val="en-US"/>
        </w:rPr>
        <w:t>6%</w:t>
      </w:r>
      <w:r w:rsidR="658E4A63" w:rsidRPr="6C22B772">
        <w:rPr>
          <w:lang w:val="en-US"/>
        </w:rPr>
        <w:t xml:space="preserve"> of mediations had been withdrawn before training compared to 10% following training</w:t>
      </w:r>
      <w:r w:rsidR="32209628" w:rsidRPr="6C22B772">
        <w:rPr>
          <w:lang w:val="en-US"/>
        </w:rPr>
        <w:t>.</w:t>
      </w:r>
    </w:p>
    <w:p w14:paraId="0E22A1FF" w14:textId="3B93EC91" w:rsidR="005D45B1" w:rsidRDefault="255A5D4D" w:rsidP="001647B8">
      <w:pPr>
        <w:pStyle w:val="ListBullet2"/>
      </w:pPr>
      <w:r w:rsidRPr="6C22B772">
        <w:rPr>
          <w:lang w:val="en-US"/>
        </w:rPr>
        <w:t>3%</w:t>
      </w:r>
      <w:r w:rsidR="658E4A63" w:rsidRPr="6C22B772">
        <w:rPr>
          <w:lang w:val="en-US"/>
        </w:rPr>
        <w:t xml:space="preserve"> were ongoing before the training compared to 6% following the training. </w:t>
      </w:r>
    </w:p>
    <w:p w14:paraId="716B12B3" w14:textId="77AD2F33" w:rsidR="00AE1344" w:rsidRDefault="006E6212" w:rsidP="00485082">
      <w:pPr>
        <w:pStyle w:val="BodyText"/>
      </w:pPr>
      <w:r>
        <w:t xml:space="preserve">In terms of accredited </w:t>
      </w:r>
      <w:r w:rsidR="00291AE1">
        <w:t>mediators</w:t>
      </w:r>
      <w:r>
        <w:t xml:space="preserve">, </w:t>
      </w:r>
      <w:r w:rsidR="00C31705">
        <w:t>76% of</w:t>
      </w:r>
      <w:r>
        <w:t xml:space="preserve"> </w:t>
      </w:r>
      <w:r w:rsidR="009F0DC7">
        <w:t xml:space="preserve">respondents </w:t>
      </w:r>
      <w:r>
        <w:t xml:space="preserve">reported that they </w:t>
      </w:r>
      <w:r w:rsidR="00291AE1">
        <w:t xml:space="preserve">had received accreditation </w:t>
      </w:r>
      <w:r>
        <w:t>since the training</w:t>
      </w:r>
      <w:r w:rsidR="00AE1344">
        <w:t>.</w:t>
      </w:r>
      <w:r w:rsidR="00291AE1">
        <w:t xml:space="preserve"> </w:t>
      </w:r>
      <w:r w:rsidR="009006BC">
        <w:t>Nearly t</w:t>
      </w:r>
      <w:r>
        <w:t xml:space="preserve">wo-thirds (65%) of accredited mediators had waited to be accredited before undertaking any mediations, however </w:t>
      </w:r>
      <w:r w:rsidR="009006BC">
        <w:t>31% of</w:t>
      </w:r>
      <w:r>
        <w:t xml:space="preserve"> accredited mediators said that they had not waited to be accredited before undertaking mediations. Since the training, </w:t>
      </w:r>
      <w:r w:rsidR="00291AE1">
        <w:t xml:space="preserve">accredited </w:t>
      </w:r>
      <w:r w:rsidR="009F0DC7">
        <w:t xml:space="preserve">respondents </w:t>
      </w:r>
      <w:r>
        <w:t xml:space="preserve">had undertaken </w:t>
      </w:r>
      <w:r w:rsidR="00291AE1">
        <w:t xml:space="preserve">157 </w:t>
      </w:r>
      <w:r>
        <w:t>mediations, of which</w:t>
      </w:r>
      <w:r w:rsidR="00AE1344">
        <w:t>:</w:t>
      </w:r>
    </w:p>
    <w:p w14:paraId="150102FD" w14:textId="7BE4A701" w:rsidR="00AE1344" w:rsidRDefault="00291AE1" w:rsidP="0034209F">
      <w:pPr>
        <w:pStyle w:val="ListBullet"/>
      </w:pPr>
      <w:r>
        <w:t>5</w:t>
      </w:r>
      <w:r w:rsidR="006E6212">
        <w:t xml:space="preserve">4% had been fully resolved </w:t>
      </w:r>
      <w:r>
        <w:t>and</w:t>
      </w:r>
      <w:r w:rsidR="009F0DC7">
        <w:t xml:space="preserve"> </w:t>
      </w:r>
      <w:r>
        <w:t>7%</w:t>
      </w:r>
      <w:r w:rsidR="006E6212">
        <w:t xml:space="preserve"> had been partially resolved</w:t>
      </w:r>
      <w:r w:rsidR="00952A04">
        <w:t xml:space="preserve"> (see </w:t>
      </w:r>
      <w:r w:rsidR="00952A04">
        <w:fldChar w:fldCharType="begin"/>
      </w:r>
      <w:r w:rsidR="00952A04">
        <w:instrText xml:space="preserve"> REF _Ref143869634 \r \h </w:instrText>
      </w:r>
      <w:r w:rsidR="00952A04">
        <w:fldChar w:fldCharType="separate"/>
      </w:r>
      <w:r w:rsidR="008635D0">
        <w:t>Figure 3.6</w:t>
      </w:r>
      <w:r w:rsidR="00952A04">
        <w:fldChar w:fldCharType="end"/>
      </w:r>
      <w:r w:rsidR="00952A04">
        <w:t>)</w:t>
      </w:r>
      <w:r w:rsidR="009F0DC7">
        <w:t>.</w:t>
      </w:r>
      <w:r w:rsidR="0066504B">
        <w:t xml:space="preserve"> </w:t>
      </w:r>
    </w:p>
    <w:p w14:paraId="792DA22A" w14:textId="1CEDE8E7" w:rsidR="00952A04" w:rsidRDefault="00F6390A" w:rsidP="005F448A">
      <w:pPr>
        <w:pStyle w:val="ListBullet"/>
      </w:pPr>
      <w:r>
        <w:t xml:space="preserve">This means </w:t>
      </w:r>
      <w:r w:rsidRPr="008618EA">
        <w:t>that</w:t>
      </w:r>
      <w:r w:rsidR="0066504B" w:rsidRPr="008618EA">
        <w:t xml:space="preserve"> 61% of mediations carried out by accredited mediators had been resolved to some extent</w:t>
      </w:r>
      <w:r w:rsidR="006E6212">
        <w:t>.</w:t>
      </w:r>
    </w:p>
    <w:p w14:paraId="66B31F04" w14:textId="11022296" w:rsidR="00952A04" w:rsidRDefault="00952A04" w:rsidP="00952A04">
      <w:pPr>
        <w:pStyle w:val="Figurelabel"/>
      </w:pPr>
      <w:bookmarkStart w:id="36" w:name="_Ref143869634"/>
      <w:r>
        <w:t>More than half of mediations carried out by accredited mediators had been resolved.</w:t>
      </w:r>
      <w:bookmarkEnd w:id="36"/>
    </w:p>
    <w:p w14:paraId="00B9BCBD" w14:textId="77777777" w:rsidR="00952A04" w:rsidRDefault="00952A04" w:rsidP="00952A04">
      <w:pPr>
        <w:rPr>
          <w:b/>
          <w:bCs/>
          <w:color w:val="004436" w:themeColor="text2"/>
          <w:szCs w:val="20"/>
        </w:rPr>
      </w:pPr>
      <w:r w:rsidRPr="0059728A">
        <w:rPr>
          <w:b/>
          <w:bCs/>
          <w:color w:val="004436" w:themeColor="text2"/>
          <w:szCs w:val="20"/>
        </w:rPr>
        <w:t>Proportion of mediations undertaken</w:t>
      </w:r>
      <w:r>
        <w:rPr>
          <w:b/>
          <w:bCs/>
          <w:color w:val="004436" w:themeColor="text2"/>
          <w:szCs w:val="20"/>
        </w:rPr>
        <w:t xml:space="preserve"> by accredited mediators</w:t>
      </w:r>
      <w:r w:rsidRPr="0059728A">
        <w:rPr>
          <w:b/>
          <w:bCs/>
          <w:color w:val="004436" w:themeColor="text2"/>
          <w:szCs w:val="20"/>
        </w:rPr>
        <w:t xml:space="preserve"> </w:t>
      </w:r>
      <w:r>
        <w:rPr>
          <w:b/>
          <w:bCs/>
          <w:color w:val="004436" w:themeColor="text2"/>
          <w:szCs w:val="20"/>
        </w:rPr>
        <w:t>since the</w:t>
      </w:r>
      <w:r w:rsidRPr="0059728A">
        <w:rPr>
          <w:b/>
          <w:bCs/>
          <w:color w:val="004436" w:themeColor="text2"/>
          <w:szCs w:val="20"/>
        </w:rPr>
        <w:t xml:space="preserve"> training by outcome.</w:t>
      </w:r>
    </w:p>
    <w:p w14:paraId="708A61CB" w14:textId="77777777" w:rsidR="00952A04" w:rsidRDefault="00952A04" w:rsidP="00952A04">
      <w:pPr>
        <w:rPr>
          <w:b/>
          <w:bCs/>
          <w:color w:val="004436" w:themeColor="text2"/>
          <w:szCs w:val="20"/>
        </w:rPr>
      </w:pPr>
    </w:p>
    <w:p w14:paraId="7180312B" w14:textId="784DDC5B" w:rsidR="00952A04" w:rsidRDefault="00952A04" w:rsidP="6DD7A645">
      <w:pPr>
        <w:pStyle w:val="Quoteattribution"/>
        <w:rPr>
          <w:b w:val="0"/>
          <w:color w:val="auto"/>
          <w:sz w:val="18"/>
          <w:szCs w:val="18"/>
        </w:rPr>
      </w:pPr>
      <w:r>
        <w:rPr>
          <w:noProof/>
        </w:rPr>
        <w:drawing>
          <wp:inline distT="0" distB="0" distL="0" distR="0" wp14:anchorId="4FAC601E" wp14:editId="7C29EDAD">
            <wp:extent cx="5139267" cy="2651760"/>
            <wp:effectExtent l="0" t="0" r="4445" b="0"/>
            <wp:docPr id="1573170763" name="Chart 1" descr="Bar chart showing the proportion of mediations undertaken by accredited mediators since the training, by outcome. As set out in the table below.">
              <a:extLst xmlns:a="http://schemas.openxmlformats.org/drawingml/2006/main">
                <a:ext uri="{FF2B5EF4-FFF2-40B4-BE49-F238E27FC236}">
                  <a16:creationId xmlns:a16="http://schemas.microsoft.com/office/drawing/2014/main" id="{24E295A4-A042-21F0-DD56-304BFF4CCA1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r w:rsidR="320A99E0" w:rsidRPr="6DD7A645">
        <w:rPr>
          <w:b w:val="0"/>
          <w:color w:val="auto"/>
          <w:sz w:val="18"/>
          <w:szCs w:val="18"/>
        </w:rPr>
        <w:t xml:space="preserve"> Source: Evaluation of the Certificate in Internal Workplace Mediation Training 2023. D1. Base: Accredited mediators (N=97).</w:t>
      </w:r>
    </w:p>
    <w:p w14:paraId="60266B14" w14:textId="13838707" w:rsidR="00D92EA7" w:rsidRPr="00294760" w:rsidRDefault="00D92EA7" w:rsidP="00294760">
      <w:pPr>
        <w:pStyle w:val="Chartlabel"/>
      </w:pPr>
      <w:r>
        <w:t>More than half of mediations carried out by accredited mediators had been resolved</w:t>
      </w:r>
    </w:p>
    <w:tbl>
      <w:tblPr>
        <w:tblStyle w:val="GridTable4-Accent1"/>
        <w:tblW w:w="0" w:type="auto"/>
        <w:tblLook w:val="04A0" w:firstRow="1" w:lastRow="0" w:firstColumn="1" w:lastColumn="0" w:noHBand="0" w:noVBand="1"/>
      </w:tblPr>
      <w:tblGrid>
        <w:gridCol w:w="5218"/>
        <w:gridCol w:w="1298"/>
      </w:tblGrid>
      <w:tr w:rsidR="00785D28" w14:paraId="3C7C5A47" w14:textId="77777777" w:rsidTr="00D74B3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18" w:type="dxa"/>
          </w:tcPr>
          <w:p w14:paraId="2FE84DAB" w14:textId="2D9E83F7" w:rsidR="00785D28" w:rsidRPr="00294760" w:rsidRDefault="00785D28" w:rsidP="00485082">
            <w:pPr>
              <w:pStyle w:val="BodyText"/>
              <w:rPr>
                <w:color w:val="000000" w:themeColor="text1"/>
              </w:rPr>
            </w:pPr>
            <w:r w:rsidRPr="00294760">
              <w:rPr>
                <w:color w:val="000000" w:themeColor="text1"/>
              </w:rPr>
              <w:t>Outcome of mediation</w:t>
            </w:r>
            <w:r w:rsidR="009B5FE7" w:rsidRPr="00294760">
              <w:rPr>
                <w:color w:val="000000" w:themeColor="text1"/>
              </w:rPr>
              <w:t xml:space="preserve"> undertaken by accredited mediators since training</w:t>
            </w:r>
          </w:p>
        </w:tc>
        <w:tc>
          <w:tcPr>
            <w:tcW w:w="1298" w:type="dxa"/>
          </w:tcPr>
          <w:p w14:paraId="7DF85FB3" w14:textId="272693A5" w:rsidR="00785D28" w:rsidRPr="00294760" w:rsidRDefault="00785D28" w:rsidP="00485082">
            <w:pPr>
              <w:pStyle w:val="BodyText"/>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 xml:space="preserve">Percentage </w:t>
            </w:r>
          </w:p>
        </w:tc>
      </w:tr>
      <w:tr w:rsidR="00785D28" w14:paraId="1EF95798" w14:textId="77777777" w:rsidTr="00D74B3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18" w:type="dxa"/>
          </w:tcPr>
          <w:p w14:paraId="09A02033" w14:textId="707A1B39" w:rsidR="00785D28" w:rsidRPr="00C75CB3" w:rsidRDefault="009B5FE7" w:rsidP="00485082">
            <w:pPr>
              <w:pStyle w:val="BodyText"/>
              <w:rPr>
                <w:b w:val="0"/>
                <w:bCs w:val="0"/>
              </w:rPr>
            </w:pPr>
            <w:r w:rsidRPr="00C75CB3">
              <w:rPr>
                <w:b w:val="0"/>
                <w:bCs w:val="0"/>
              </w:rPr>
              <w:t>Fully resolved</w:t>
            </w:r>
          </w:p>
        </w:tc>
        <w:tc>
          <w:tcPr>
            <w:tcW w:w="1298" w:type="dxa"/>
          </w:tcPr>
          <w:p w14:paraId="5F00062A" w14:textId="43005FBA" w:rsidR="00785D28" w:rsidRPr="00294760" w:rsidRDefault="009B5FE7" w:rsidP="00485082">
            <w:pPr>
              <w:pStyle w:val="BodyText"/>
              <w:cnfStyle w:val="000000100000" w:firstRow="0" w:lastRow="0" w:firstColumn="0" w:lastColumn="0" w:oddVBand="0" w:evenVBand="0" w:oddHBand="1" w:evenHBand="0" w:firstRowFirstColumn="0" w:firstRowLastColumn="0" w:lastRowFirstColumn="0" w:lastRowLastColumn="0"/>
            </w:pPr>
            <w:r w:rsidRPr="00294760">
              <w:t>54%</w:t>
            </w:r>
          </w:p>
        </w:tc>
      </w:tr>
      <w:tr w:rsidR="00785D28" w14:paraId="29752F42" w14:textId="77777777" w:rsidTr="00D74B3D">
        <w:tc>
          <w:tcPr>
            <w:cnfStyle w:val="001000000000" w:firstRow="0" w:lastRow="0" w:firstColumn="1" w:lastColumn="0" w:oddVBand="0" w:evenVBand="0" w:oddHBand="0" w:evenHBand="0" w:firstRowFirstColumn="0" w:firstRowLastColumn="0" w:lastRowFirstColumn="0" w:lastRowLastColumn="0"/>
            <w:tcW w:w="5218" w:type="dxa"/>
          </w:tcPr>
          <w:p w14:paraId="5EA22FFE" w14:textId="78A3F9F5" w:rsidR="00785D28" w:rsidRPr="00C75CB3" w:rsidRDefault="009B5FE7" w:rsidP="00485082">
            <w:pPr>
              <w:pStyle w:val="BodyText"/>
              <w:rPr>
                <w:b w:val="0"/>
                <w:bCs w:val="0"/>
              </w:rPr>
            </w:pPr>
            <w:r w:rsidRPr="00C75CB3">
              <w:rPr>
                <w:b w:val="0"/>
                <w:bCs w:val="0"/>
              </w:rPr>
              <w:t>Partially resolved</w:t>
            </w:r>
          </w:p>
        </w:tc>
        <w:tc>
          <w:tcPr>
            <w:tcW w:w="1298" w:type="dxa"/>
          </w:tcPr>
          <w:p w14:paraId="0F1811F2" w14:textId="7AEFB0EF" w:rsidR="00785D28" w:rsidRPr="00294760" w:rsidRDefault="009B5FE7" w:rsidP="00485082">
            <w:pPr>
              <w:pStyle w:val="BodyText"/>
              <w:cnfStyle w:val="000000000000" w:firstRow="0" w:lastRow="0" w:firstColumn="0" w:lastColumn="0" w:oddVBand="0" w:evenVBand="0" w:oddHBand="0" w:evenHBand="0" w:firstRowFirstColumn="0" w:firstRowLastColumn="0" w:lastRowFirstColumn="0" w:lastRowLastColumn="0"/>
            </w:pPr>
            <w:r w:rsidRPr="00294760">
              <w:t>7%</w:t>
            </w:r>
          </w:p>
        </w:tc>
      </w:tr>
      <w:tr w:rsidR="00785D28" w14:paraId="368A7EF5" w14:textId="77777777" w:rsidTr="00D74B3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18" w:type="dxa"/>
          </w:tcPr>
          <w:p w14:paraId="0FA2AF40" w14:textId="370B50AE" w:rsidR="00785D28" w:rsidRPr="00C75CB3" w:rsidRDefault="009B5FE7" w:rsidP="00485082">
            <w:pPr>
              <w:pStyle w:val="BodyText"/>
              <w:rPr>
                <w:b w:val="0"/>
                <w:bCs w:val="0"/>
              </w:rPr>
            </w:pPr>
            <w:r w:rsidRPr="00C75CB3">
              <w:rPr>
                <w:b w:val="0"/>
                <w:bCs w:val="0"/>
              </w:rPr>
              <w:t>Proceeded to formal complaint</w:t>
            </w:r>
          </w:p>
        </w:tc>
        <w:tc>
          <w:tcPr>
            <w:tcW w:w="1298" w:type="dxa"/>
          </w:tcPr>
          <w:p w14:paraId="6F29ED88" w14:textId="20EC56A1" w:rsidR="00785D28" w:rsidRPr="00294760" w:rsidRDefault="009B5FE7" w:rsidP="00485082">
            <w:pPr>
              <w:pStyle w:val="BodyText"/>
              <w:cnfStyle w:val="000000100000" w:firstRow="0" w:lastRow="0" w:firstColumn="0" w:lastColumn="0" w:oddVBand="0" w:evenVBand="0" w:oddHBand="1" w:evenHBand="0" w:firstRowFirstColumn="0" w:firstRowLastColumn="0" w:lastRowFirstColumn="0" w:lastRowLastColumn="0"/>
            </w:pPr>
            <w:r w:rsidRPr="00294760">
              <w:t>6%</w:t>
            </w:r>
          </w:p>
        </w:tc>
      </w:tr>
      <w:tr w:rsidR="00785D28" w14:paraId="22D0164D" w14:textId="77777777" w:rsidTr="00D74B3D">
        <w:tc>
          <w:tcPr>
            <w:cnfStyle w:val="001000000000" w:firstRow="0" w:lastRow="0" w:firstColumn="1" w:lastColumn="0" w:oddVBand="0" w:evenVBand="0" w:oddHBand="0" w:evenHBand="0" w:firstRowFirstColumn="0" w:firstRowLastColumn="0" w:lastRowFirstColumn="0" w:lastRowLastColumn="0"/>
            <w:tcW w:w="5218" w:type="dxa"/>
          </w:tcPr>
          <w:p w14:paraId="7A353CEA" w14:textId="44342B14" w:rsidR="00785D28" w:rsidRPr="00C75CB3" w:rsidRDefault="009B5FE7" w:rsidP="00485082">
            <w:pPr>
              <w:pStyle w:val="BodyText"/>
              <w:rPr>
                <w:b w:val="0"/>
                <w:bCs w:val="0"/>
              </w:rPr>
            </w:pPr>
            <w:r w:rsidRPr="00C75CB3">
              <w:rPr>
                <w:b w:val="0"/>
                <w:bCs w:val="0"/>
              </w:rPr>
              <w:lastRenderedPageBreak/>
              <w:t>Withdrawn</w:t>
            </w:r>
          </w:p>
        </w:tc>
        <w:tc>
          <w:tcPr>
            <w:tcW w:w="1298" w:type="dxa"/>
          </w:tcPr>
          <w:p w14:paraId="676EDAE3" w14:textId="2F831A97" w:rsidR="00785D28" w:rsidRPr="00294760" w:rsidRDefault="009B5FE7" w:rsidP="00485082">
            <w:pPr>
              <w:pStyle w:val="BodyText"/>
              <w:cnfStyle w:val="000000000000" w:firstRow="0" w:lastRow="0" w:firstColumn="0" w:lastColumn="0" w:oddVBand="0" w:evenVBand="0" w:oddHBand="0" w:evenHBand="0" w:firstRowFirstColumn="0" w:firstRowLastColumn="0" w:lastRowFirstColumn="0" w:lastRowLastColumn="0"/>
            </w:pPr>
            <w:r w:rsidRPr="00294760">
              <w:t>9%</w:t>
            </w:r>
          </w:p>
        </w:tc>
      </w:tr>
      <w:tr w:rsidR="00785D28" w14:paraId="311D8D59" w14:textId="77777777" w:rsidTr="00D74B3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18" w:type="dxa"/>
          </w:tcPr>
          <w:p w14:paraId="23F447AA" w14:textId="4B2A3BCA" w:rsidR="00785D28" w:rsidRPr="00C75CB3" w:rsidRDefault="009B5FE7" w:rsidP="00485082">
            <w:pPr>
              <w:pStyle w:val="BodyText"/>
              <w:rPr>
                <w:b w:val="0"/>
                <w:bCs w:val="0"/>
              </w:rPr>
            </w:pPr>
            <w:r w:rsidRPr="00C75CB3">
              <w:rPr>
                <w:b w:val="0"/>
                <w:bCs w:val="0"/>
              </w:rPr>
              <w:t>Ongoing</w:t>
            </w:r>
          </w:p>
        </w:tc>
        <w:tc>
          <w:tcPr>
            <w:tcW w:w="1298" w:type="dxa"/>
          </w:tcPr>
          <w:p w14:paraId="6D6E075E" w14:textId="63DBD38F" w:rsidR="00785D28" w:rsidRPr="00294760" w:rsidRDefault="009B5FE7" w:rsidP="00485082">
            <w:pPr>
              <w:pStyle w:val="BodyText"/>
              <w:cnfStyle w:val="000000100000" w:firstRow="0" w:lastRow="0" w:firstColumn="0" w:lastColumn="0" w:oddVBand="0" w:evenVBand="0" w:oddHBand="1" w:evenHBand="0" w:firstRowFirstColumn="0" w:firstRowLastColumn="0" w:lastRowFirstColumn="0" w:lastRowLastColumn="0"/>
            </w:pPr>
            <w:r w:rsidRPr="00294760">
              <w:t>6%</w:t>
            </w:r>
          </w:p>
        </w:tc>
      </w:tr>
    </w:tbl>
    <w:p w14:paraId="20A4CE7F" w14:textId="77777777" w:rsidR="00785D28" w:rsidRDefault="00785D28" w:rsidP="00485082">
      <w:pPr>
        <w:pStyle w:val="BodyText"/>
        <w:rPr>
          <w:b/>
          <w:bCs/>
        </w:rPr>
      </w:pPr>
    </w:p>
    <w:p w14:paraId="4F3A3B70" w14:textId="343998B9" w:rsidR="006E6212" w:rsidRDefault="1E78C3D5" w:rsidP="00485082">
      <w:pPr>
        <w:pStyle w:val="BodyText"/>
      </w:pPr>
      <w:r>
        <w:t>The 2014 evaluation reported that 83% of mediations carried out by accredited mediators had been resolved fully (66%) or partially (17%). However, this was calculated after excluding 26 mediations that were judged as not being</w:t>
      </w:r>
      <w:r w:rsidR="236F0859">
        <w:t xml:space="preserve"> appropriate for mediation</w:t>
      </w:r>
      <w:r>
        <w:t xml:space="preserve"> which was not included as a response option in the current evaluation. If the proportion of resolved mediations from the 2014 evaluation is calculated based on all mediations carried out</w:t>
      </w:r>
      <w:r w:rsidR="51AD2E27">
        <w:t>,</w:t>
      </w:r>
      <w:r>
        <w:t xml:space="preserve"> then the result</w:t>
      </w:r>
      <w:r w:rsidR="51AD2E27">
        <w:t>s show that 68% of mediations carried out by accredited mediators were fully (54%) or partially resolved (14%)</w:t>
      </w:r>
      <w:r w:rsidR="43559904">
        <w:t xml:space="preserve"> which is similar to the proportion found in the present evaluation</w:t>
      </w:r>
      <w:r w:rsidR="51AD2E27">
        <w:t xml:space="preserve">. </w:t>
      </w:r>
      <w:r>
        <w:t xml:space="preserve"> </w:t>
      </w:r>
    </w:p>
    <w:p w14:paraId="0D11A076" w14:textId="77777777" w:rsidR="00C13BEF" w:rsidRDefault="51AD2E27" w:rsidP="00C13BEF">
      <w:pPr>
        <w:pStyle w:val="BodyText"/>
      </w:pPr>
      <w:r>
        <w:t>A similar proportion of mediations undertaken by accredited mediators proceeded to a formal complaint (6%) compared to in 2014 (7%, or 5% of all accredited mediations).</w:t>
      </w:r>
      <w:r w:rsidR="00C13BEF">
        <w:t xml:space="preserve"> </w:t>
      </w:r>
    </w:p>
    <w:p w14:paraId="6F0CBAD7" w14:textId="1111F3EC" w:rsidR="00C13BEF" w:rsidRDefault="00C13BEF" w:rsidP="00C13BEF">
      <w:pPr>
        <w:pStyle w:val="BodyText"/>
      </w:pPr>
      <w:r>
        <w:t>A</w:t>
      </w:r>
      <w:r w:rsidR="51AD2E27">
        <w:t>ssessment of the main focus of the mediations in the current evaluation suggest</w:t>
      </w:r>
      <w:r w:rsidR="43559904">
        <w:t>s</w:t>
      </w:r>
      <w:r w:rsidR="51AD2E27">
        <w:t xml:space="preserve"> that the topic of mediations </w:t>
      </w:r>
      <w:r w:rsidR="410907D3">
        <w:t>more commonly related to pay and conditions, physical working conditions, and discrimination</w:t>
      </w:r>
      <w:r w:rsidR="51AD2E27">
        <w:t xml:space="preserve"> compared to in 2014</w:t>
      </w:r>
      <w:r w:rsidR="410907D3">
        <w:t xml:space="preserve"> when almost half of cases were about relations with superiors</w:t>
      </w:r>
      <w:r w:rsidR="51AD2E27">
        <w:t xml:space="preserve"> (see</w:t>
      </w:r>
      <w:r w:rsidR="62E1CAB2">
        <w:t xml:space="preserve"> </w:t>
      </w:r>
      <w:r w:rsidR="004C6FB7">
        <w:fldChar w:fldCharType="begin"/>
      </w:r>
      <w:r w:rsidR="004C6FB7">
        <w:instrText xml:space="preserve"> REF _Ref141080355 \r \h </w:instrText>
      </w:r>
      <w:r w:rsidR="004C6FB7">
        <w:fldChar w:fldCharType="separate"/>
      </w:r>
      <w:r w:rsidR="008635D0">
        <w:t>Figure 3.7</w:t>
      </w:r>
      <w:r w:rsidR="004C6FB7">
        <w:fldChar w:fldCharType="end"/>
      </w:r>
      <w:r w:rsidR="7A90D578">
        <w:t>)</w:t>
      </w:r>
      <w:r w:rsidR="51AD2E27">
        <w:t>.</w:t>
      </w:r>
      <w:r w:rsidRPr="00C13BEF">
        <w:t xml:space="preserve"> </w:t>
      </w:r>
      <w:r>
        <w:t xml:space="preserve">However, </w:t>
      </w:r>
      <w:r w:rsidR="00CA3129">
        <w:t xml:space="preserve">Acas advises that </w:t>
      </w:r>
      <w:r w:rsidRPr="00C13BEF">
        <w:t xml:space="preserve">individual mediation </w:t>
      </w:r>
      <w:r>
        <w:t>is</w:t>
      </w:r>
      <w:r w:rsidRPr="00C13BEF">
        <w:t xml:space="preserve"> not a suitable course of action</w:t>
      </w:r>
      <w:r>
        <w:t xml:space="preserve"> for subjects such as these, as</w:t>
      </w:r>
      <w:r w:rsidRPr="00C13BEF">
        <w:t xml:space="preserve"> they should be dealt with via grievance processes. This may be contributing to the number of mediations being deemed as not resolved.</w:t>
      </w:r>
      <w:r>
        <w:t xml:space="preserve"> This suggests that </w:t>
      </w:r>
      <w:r w:rsidRPr="00C13BEF">
        <w:t>delegates require a clearer understanding of what type of disputes are appropriate for mediation.</w:t>
      </w:r>
    </w:p>
    <w:p w14:paraId="3D74F357" w14:textId="2E6C816F" w:rsidR="006D2046" w:rsidRDefault="006D2046" w:rsidP="0059728A">
      <w:pPr>
        <w:pStyle w:val="Figurelabel"/>
      </w:pPr>
      <w:bookmarkStart w:id="37" w:name="_Ref141080355"/>
      <w:r>
        <w:t>Mediations were less likely to be about relations, but more likely to relate to pay, working conditions and discrimination than in 2014.</w:t>
      </w:r>
      <w:bookmarkEnd w:id="37"/>
    </w:p>
    <w:p w14:paraId="13F94137" w14:textId="3D7CABB8" w:rsidR="004F1098" w:rsidRPr="006D2046" w:rsidRDefault="006D2046" w:rsidP="0059728A">
      <w:r w:rsidRPr="0059728A">
        <w:rPr>
          <w:b/>
          <w:bCs/>
          <w:color w:val="004436" w:themeColor="text2"/>
          <w:szCs w:val="20"/>
        </w:rPr>
        <w:t xml:space="preserve">Proportion of mediations </w:t>
      </w:r>
      <w:r w:rsidR="00194614">
        <w:rPr>
          <w:b/>
          <w:bCs/>
          <w:color w:val="004436" w:themeColor="text2"/>
          <w:szCs w:val="20"/>
        </w:rPr>
        <w:t xml:space="preserve">since the training </w:t>
      </w:r>
      <w:r w:rsidR="004F1098" w:rsidRPr="0059728A">
        <w:rPr>
          <w:b/>
          <w:bCs/>
          <w:color w:val="004436" w:themeColor="text2"/>
          <w:szCs w:val="20"/>
        </w:rPr>
        <w:t xml:space="preserve">compared to 2014 by </w:t>
      </w:r>
      <w:r w:rsidR="00B40E29" w:rsidRPr="0059728A">
        <w:rPr>
          <w:b/>
          <w:bCs/>
          <w:color w:val="004436" w:themeColor="text2"/>
          <w:szCs w:val="20"/>
        </w:rPr>
        <w:t>focus</w:t>
      </w:r>
      <w:r w:rsidR="004F1098" w:rsidRPr="0059728A">
        <w:rPr>
          <w:b/>
          <w:bCs/>
          <w:color w:val="004436" w:themeColor="text2"/>
          <w:szCs w:val="20"/>
        </w:rPr>
        <w:t xml:space="preserve"> of dispute. </w:t>
      </w:r>
    </w:p>
    <w:p w14:paraId="05CE4498" w14:textId="2134E560" w:rsidR="00240B9E" w:rsidRDefault="006D2046" w:rsidP="00485082">
      <w:pPr>
        <w:pStyle w:val="BodyText"/>
        <w:jc w:val="center"/>
      </w:pPr>
      <w:r>
        <w:rPr>
          <w:noProof/>
        </w:rPr>
        <w:lastRenderedPageBreak/>
        <w:drawing>
          <wp:inline distT="0" distB="0" distL="0" distR="0" wp14:anchorId="5E486A0C" wp14:editId="63AD0859">
            <wp:extent cx="5400000" cy="4822166"/>
            <wp:effectExtent l="0" t="0" r="0" b="0"/>
            <wp:docPr id="67951950" name="Chart 1" descr="Bar chart of the proportion of mediations since the training, compared to 2014, by focus of dispute. It shows that mediations were much less likely to be about workplace relationships than in 2014, but more likely to be about pay and conditions, physical working conditions or discrimination.">
              <a:extLst xmlns:a="http://schemas.openxmlformats.org/drawingml/2006/main">
                <a:ext uri="{FF2B5EF4-FFF2-40B4-BE49-F238E27FC236}">
                  <a16:creationId xmlns:a16="http://schemas.microsoft.com/office/drawing/2014/main" id="{84940D6B-4CD9-96B2-4064-CA0D7AAE654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78A0539F" w14:textId="5740F041" w:rsidR="001343C2" w:rsidRPr="00435460" w:rsidRDefault="001343C2" w:rsidP="006F6D91">
      <w:pPr>
        <w:pStyle w:val="Quoteattribution"/>
        <w:rPr>
          <w:bCs/>
          <w:sz w:val="18"/>
          <w:szCs w:val="18"/>
        </w:rPr>
      </w:pPr>
      <w:r w:rsidRPr="00435460">
        <w:rPr>
          <w:b w:val="0"/>
          <w:bCs/>
          <w:color w:val="auto"/>
          <w:sz w:val="18"/>
          <w:szCs w:val="18"/>
        </w:rPr>
        <w:t>Source: Evaluation of the Certificate in Internal Workplace Mediation Training 2023. D6. Base: All respondents who have mediated since training (</w:t>
      </w:r>
      <w:r w:rsidR="00DA6F8D" w:rsidRPr="00435460">
        <w:rPr>
          <w:b w:val="0"/>
          <w:bCs/>
          <w:color w:val="auto"/>
          <w:sz w:val="18"/>
          <w:szCs w:val="18"/>
        </w:rPr>
        <w:t>N=</w:t>
      </w:r>
      <w:r w:rsidRPr="00435460">
        <w:rPr>
          <w:b w:val="0"/>
          <w:bCs/>
          <w:color w:val="auto"/>
          <w:sz w:val="18"/>
          <w:szCs w:val="18"/>
        </w:rPr>
        <w:t xml:space="preserve">74). </w:t>
      </w:r>
      <w:r w:rsidR="00F62455" w:rsidRPr="00435460">
        <w:rPr>
          <w:b w:val="0"/>
          <w:bCs/>
          <w:color w:val="auto"/>
          <w:sz w:val="18"/>
          <w:szCs w:val="18"/>
        </w:rPr>
        <w:t>Aca</w:t>
      </w:r>
      <w:r w:rsidR="00953A8E" w:rsidRPr="00435460">
        <w:rPr>
          <w:b w:val="0"/>
          <w:bCs/>
          <w:color w:val="auto"/>
          <w:sz w:val="18"/>
          <w:szCs w:val="18"/>
        </w:rPr>
        <w:t xml:space="preserve">s An evaluation of the impact of the internal workplace mediation training service </w:t>
      </w:r>
      <w:r w:rsidR="00F62455" w:rsidRPr="00435460">
        <w:rPr>
          <w:b w:val="0"/>
          <w:bCs/>
          <w:color w:val="auto"/>
          <w:sz w:val="18"/>
          <w:szCs w:val="18"/>
        </w:rPr>
        <w:t>2014. D6</w:t>
      </w:r>
      <w:r w:rsidR="00953A8E" w:rsidRPr="00435460">
        <w:rPr>
          <w:b w:val="0"/>
          <w:bCs/>
          <w:color w:val="auto"/>
          <w:sz w:val="18"/>
          <w:szCs w:val="18"/>
        </w:rPr>
        <w:t>. Base: Where cases have been mediated (</w:t>
      </w:r>
      <w:r w:rsidR="00DA6F8D" w:rsidRPr="00435460">
        <w:rPr>
          <w:b w:val="0"/>
          <w:bCs/>
          <w:color w:val="auto"/>
          <w:sz w:val="18"/>
          <w:szCs w:val="18"/>
        </w:rPr>
        <w:t>N=</w:t>
      </w:r>
      <w:r w:rsidR="00953A8E" w:rsidRPr="00435460">
        <w:rPr>
          <w:b w:val="0"/>
          <w:bCs/>
          <w:color w:val="auto"/>
          <w:sz w:val="18"/>
          <w:szCs w:val="18"/>
        </w:rPr>
        <w:t>96).</w:t>
      </w:r>
      <w:r w:rsidR="00435460">
        <w:rPr>
          <w:b w:val="0"/>
          <w:bCs/>
          <w:color w:val="auto"/>
          <w:sz w:val="18"/>
          <w:szCs w:val="18"/>
        </w:rPr>
        <w:t xml:space="preserve"> </w:t>
      </w:r>
      <w:r w:rsidR="00435460" w:rsidRPr="00435460">
        <w:rPr>
          <w:b w:val="0"/>
          <w:bCs/>
          <w:color w:val="auto"/>
          <w:sz w:val="18"/>
          <w:szCs w:val="18"/>
        </w:rPr>
        <w:t>An evaluation of the impact of the internal workplace mediation training service</w:t>
      </w:r>
      <w:r w:rsidR="00435460">
        <w:rPr>
          <w:b w:val="0"/>
          <w:bCs/>
          <w:color w:val="auto"/>
          <w:sz w:val="18"/>
          <w:szCs w:val="18"/>
        </w:rPr>
        <w:t xml:space="preserve"> 2014.</w:t>
      </w:r>
    </w:p>
    <w:p w14:paraId="38675A99" w14:textId="76B99E7F" w:rsidR="006E6212" w:rsidRDefault="00AF185D" w:rsidP="0029029A">
      <w:pPr>
        <w:pStyle w:val="BodyText"/>
      </w:pPr>
      <w:r>
        <w:t>T</w:t>
      </w:r>
      <w:r w:rsidR="004F1098">
        <w:t xml:space="preserve">he </w:t>
      </w:r>
      <w:r w:rsidR="006E6212">
        <w:t>delegates</w:t>
      </w:r>
      <w:r w:rsidR="004F1098">
        <w:t xml:space="preserve"> </w:t>
      </w:r>
      <w:r w:rsidR="00882633">
        <w:t xml:space="preserve">taking part in case studies </w:t>
      </w:r>
      <w:r w:rsidR="006E6212">
        <w:t xml:space="preserve">did not generally use mediation prior to the training. Instead, it was common for delegates to use mediation-related skills </w:t>
      </w:r>
      <w:r w:rsidR="004F1098">
        <w:t xml:space="preserve">and principles </w:t>
      </w:r>
      <w:r w:rsidR="006E6212">
        <w:t xml:space="preserve">to facilitate conversations informally between </w:t>
      </w:r>
      <w:r w:rsidR="004F1098">
        <w:t xml:space="preserve">employees such as in their day-to-day role in HR </w:t>
      </w:r>
      <w:r w:rsidR="006E6212">
        <w:t xml:space="preserve">and during appraisal meetings. </w:t>
      </w:r>
      <w:r w:rsidR="4731C705">
        <w:t xml:space="preserve">Mediation-related skills refers to </w:t>
      </w:r>
      <w:r w:rsidR="00A52778">
        <w:t xml:space="preserve">the </w:t>
      </w:r>
      <w:r w:rsidR="4731C705">
        <w:t>skills typically interwoven into</w:t>
      </w:r>
      <w:r w:rsidR="008618EA">
        <w:t xml:space="preserve"> </w:t>
      </w:r>
      <w:r w:rsidR="00A52778">
        <w:t xml:space="preserve">the </w:t>
      </w:r>
      <w:r w:rsidR="008618EA">
        <w:t>role</w:t>
      </w:r>
      <w:r w:rsidR="0C3D429B">
        <w:t xml:space="preserve"> </w:t>
      </w:r>
      <w:r w:rsidR="00A52778">
        <w:t xml:space="preserve">of HR employees, </w:t>
      </w:r>
      <w:r w:rsidR="0C3D429B">
        <w:t>learned ‘on-the-job' of</w:t>
      </w:r>
      <w:r w:rsidR="4731C705">
        <w:t xml:space="preserve"> the HR role </w:t>
      </w:r>
      <w:r w:rsidR="53A84B2A">
        <w:t>(such as involvement in casework</w:t>
      </w:r>
      <w:r w:rsidR="00A52778">
        <w:t>) or</w:t>
      </w:r>
      <w:r w:rsidR="4731C705">
        <w:t xml:space="preserve"> gained thro</w:t>
      </w:r>
      <w:r w:rsidR="1E68A183">
        <w:t xml:space="preserve">ugh the development of other skills such as coaching. </w:t>
      </w:r>
      <w:r w:rsidR="006E6212">
        <w:t>Th</w:t>
      </w:r>
      <w:r w:rsidR="00941385">
        <w:t>e</w:t>
      </w:r>
      <w:r w:rsidR="006E6212">
        <w:t>s</w:t>
      </w:r>
      <w:r w:rsidR="00941385">
        <w:t xml:space="preserve">e </w:t>
      </w:r>
      <w:r w:rsidR="008618EA">
        <w:t>interpersonal</w:t>
      </w:r>
      <w:r w:rsidR="00A52778">
        <w:t xml:space="preserve"> and facilitation</w:t>
      </w:r>
      <w:r w:rsidR="008618EA">
        <w:t xml:space="preserve"> </w:t>
      </w:r>
      <w:r w:rsidR="00941385">
        <w:t xml:space="preserve">skills </w:t>
      </w:r>
      <w:r w:rsidR="002B1727">
        <w:t>were true</w:t>
      </w:r>
      <w:r w:rsidR="004F1098">
        <w:t xml:space="preserve"> of</w:t>
      </w:r>
      <w:r w:rsidR="006E6212">
        <w:t xml:space="preserve"> </w:t>
      </w:r>
      <w:r w:rsidR="004F1098">
        <w:t xml:space="preserve">delegates </w:t>
      </w:r>
      <w:r w:rsidR="006E6212">
        <w:t xml:space="preserve">and senior leaders across all </w:t>
      </w:r>
      <w:r w:rsidR="004F1098">
        <w:t>case study organisations</w:t>
      </w:r>
      <w:r w:rsidR="006E6212">
        <w:t>.</w:t>
      </w:r>
    </w:p>
    <w:p w14:paraId="00FDDDC4" w14:textId="668F3A3B" w:rsidR="006E6212" w:rsidRDefault="00A52778" w:rsidP="00485082">
      <w:pPr>
        <w:pStyle w:val="BodyText"/>
      </w:pPr>
      <w:r>
        <w:t>Some c</w:t>
      </w:r>
      <w:r w:rsidR="2FD87025">
        <w:t xml:space="preserve">onfusion </w:t>
      </w:r>
      <w:r>
        <w:t xml:space="preserve">among individuals in the wider organisation </w:t>
      </w:r>
      <w:r w:rsidR="2FD87025">
        <w:t>about who is equipped to undertake mediations was reported</w:t>
      </w:r>
      <w:r>
        <w:t xml:space="preserve"> by case stud</w:t>
      </w:r>
      <w:r w:rsidR="005637AB">
        <w:t>y participants</w:t>
      </w:r>
      <w:r w:rsidR="2FD87025">
        <w:t xml:space="preserve">. </w:t>
      </w:r>
      <w:r w:rsidR="082A9646">
        <w:t>Interviewees</w:t>
      </w:r>
      <w:r w:rsidR="3ED34E8F">
        <w:t xml:space="preserve"> who worked in HR roles</w:t>
      </w:r>
      <w:r w:rsidR="082A9646">
        <w:t xml:space="preserve"> </w:t>
      </w:r>
      <w:r w:rsidR="4B1E9514">
        <w:t xml:space="preserve">believed that there was </w:t>
      </w:r>
      <w:r w:rsidR="43272900">
        <w:t>some overlap</w:t>
      </w:r>
      <w:r w:rsidR="082A9646">
        <w:t xml:space="preserve"> between </w:t>
      </w:r>
      <w:r w:rsidR="4B1E9514">
        <w:t xml:space="preserve">the </w:t>
      </w:r>
      <w:r w:rsidR="082A9646">
        <w:t>skills</w:t>
      </w:r>
      <w:r w:rsidR="6EF5A867">
        <w:t xml:space="preserve"> </w:t>
      </w:r>
      <w:r w:rsidR="082A9646">
        <w:t xml:space="preserve">used outside of mediations, and </w:t>
      </w:r>
      <w:r w:rsidR="4B1E9514">
        <w:t xml:space="preserve">to undertake </w:t>
      </w:r>
      <w:r w:rsidR="082A9646">
        <w:t>mediations</w:t>
      </w:r>
      <w:r w:rsidR="345B067B">
        <w:t xml:space="preserve">. </w:t>
      </w:r>
      <w:r w:rsidR="00B16B97">
        <w:t>I</w:t>
      </w:r>
      <w:r w:rsidR="1D7905D0">
        <w:t xml:space="preserve">nterviewees </w:t>
      </w:r>
      <w:r w:rsidR="4B1E9514">
        <w:t xml:space="preserve">recalled </w:t>
      </w:r>
      <w:r w:rsidR="1D7905D0">
        <w:t xml:space="preserve">that they </w:t>
      </w:r>
      <w:r w:rsidR="345B067B">
        <w:t xml:space="preserve">were often </w:t>
      </w:r>
      <w:r w:rsidR="5E48EB1E">
        <w:t>asked</w:t>
      </w:r>
      <w:r w:rsidR="345B067B">
        <w:t xml:space="preserve"> to conduct mediations</w:t>
      </w:r>
      <w:r w:rsidR="266D15BD">
        <w:t xml:space="preserve"> despite lacking formal mediation training</w:t>
      </w:r>
      <w:r w:rsidR="345B067B">
        <w:t xml:space="preserve"> </w:t>
      </w:r>
      <w:r w:rsidR="43770A30">
        <w:t xml:space="preserve">because colleagues were not aware of </w:t>
      </w:r>
      <w:r w:rsidR="4B1E9514">
        <w:t xml:space="preserve">the </w:t>
      </w:r>
      <w:r w:rsidR="43770A30">
        <w:t>distinction</w:t>
      </w:r>
      <w:r w:rsidR="4B1E9514">
        <w:t xml:space="preserve"> between mediation and other roles</w:t>
      </w:r>
      <w:r w:rsidR="14B70D4A">
        <w:t xml:space="preserve"> or skills</w:t>
      </w:r>
      <w:r w:rsidR="4B1E9514">
        <w:t xml:space="preserve">. </w:t>
      </w:r>
      <w:r w:rsidR="4CE6AF70">
        <w:t>Colleagues tended to believe tha</w:t>
      </w:r>
      <w:r w:rsidR="541B73E9">
        <w:t xml:space="preserve">t interviewees </w:t>
      </w:r>
      <w:r w:rsidR="4357251F">
        <w:t>were best placed to facilitate mediations as the skills needed during a mediation were seen as automatically used by HR staff in their day-to-day role.</w:t>
      </w:r>
      <w:r w:rsidR="386383F0">
        <w:t xml:space="preserve"> Despite this, interviewees expressed that </w:t>
      </w:r>
      <w:r w:rsidR="541B73E9">
        <w:t>t</w:t>
      </w:r>
      <w:r w:rsidR="4668A9BD">
        <w:t xml:space="preserve">hese </w:t>
      </w:r>
      <w:r w:rsidR="3CC2F676">
        <w:t>‘</w:t>
      </w:r>
      <w:r w:rsidR="4668A9BD">
        <w:t>mediations</w:t>
      </w:r>
      <w:r w:rsidR="3A5EF62D">
        <w:t>’</w:t>
      </w:r>
      <w:r w:rsidR="4668A9BD">
        <w:t xml:space="preserve"> tended to be unofficial</w:t>
      </w:r>
      <w:r w:rsidR="3952C934">
        <w:t xml:space="preserve"> and were</w:t>
      </w:r>
      <w:r w:rsidR="5681C602">
        <w:t xml:space="preserve"> often</w:t>
      </w:r>
      <w:r w:rsidR="3952C934">
        <w:t xml:space="preserve"> unstructured</w:t>
      </w:r>
      <w:r>
        <w:t>:</w:t>
      </w:r>
    </w:p>
    <w:p w14:paraId="282A65EB" w14:textId="21848F4B" w:rsidR="5B8E411F" w:rsidRDefault="5B8E411F" w:rsidP="412737C0">
      <w:pPr>
        <w:pStyle w:val="Quote"/>
      </w:pPr>
      <w:r w:rsidRPr="777DFF5E">
        <w:rPr>
          <w:rFonts w:eastAsia="Arial" w:cs="Arial"/>
        </w:rPr>
        <w:lastRenderedPageBreak/>
        <w:t xml:space="preserve">‘I'm a trained coach and there are some overlaps with the skills between the coach and a mediator. But [before the course] I was being increasingly called on to do mediation and I would have to say to people that </w:t>
      </w:r>
      <w:r w:rsidR="4DC5E6E8" w:rsidRPr="777DFF5E">
        <w:rPr>
          <w:rFonts w:eastAsia="Arial" w:cs="Arial"/>
        </w:rPr>
        <w:t>‘</w:t>
      </w:r>
      <w:r w:rsidRPr="777DFF5E">
        <w:rPr>
          <w:rFonts w:eastAsia="Arial" w:cs="Arial"/>
        </w:rPr>
        <w:t>what I can do is I can facilitate a conversation, but I'm not a mediator</w:t>
      </w:r>
      <w:r w:rsidR="10E0A1D7" w:rsidRPr="777DFF5E">
        <w:rPr>
          <w:rFonts w:eastAsia="Arial" w:cs="Arial"/>
        </w:rPr>
        <w:t>’</w:t>
      </w:r>
      <w:r w:rsidRPr="777DFF5E">
        <w:rPr>
          <w:rFonts w:eastAsia="Arial" w:cs="Arial"/>
        </w:rPr>
        <w:t>. I wanted to do the course because I felt that I wasn't 100% confident that what I was doing was appropriate and correct</w:t>
      </w:r>
      <w:r w:rsidR="006F6D91" w:rsidRPr="777DFF5E">
        <w:rPr>
          <w:rFonts w:eastAsia="Arial" w:cs="Arial"/>
        </w:rPr>
        <w:t>’</w:t>
      </w:r>
      <w:r>
        <w:t xml:space="preserve"> </w:t>
      </w:r>
    </w:p>
    <w:p w14:paraId="06F97B08" w14:textId="128584A0" w:rsidR="5B8E411F" w:rsidRDefault="259C137C" w:rsidP="412737C0">
      <w:pPr>
        <w:pStyle w:val="Quoteattribution"/>
      </w:pPr>
      <w:r>
        <w:t xml:space="preserve">Delegate (Learning and Organisational Development Lead, Medway Community </w:t>
      </w:r>
      <w:r w:rsidR="554F2B32">
        <w:t>Healthcare</w:t>
      </w:r>
      <w:r>
        <w:t>, Social Enterprise, 250+ employees)</w:t>
      </w:r>
    </w:p>
    <w:p w14:paraId="01CD6609" w14:textId="14F8F82A" w:rsidR="3F0F262E" w:rsidRDefault="77D7497D" w:rsidP="00E27076">
      <w:pPr>
        <w:pStyle w:val="BodyText"/>
      </w:pPr>
      <w:r>
        <w:t xml:space="preserve">There was a distinction reported </w:t>
      </w:r>
      <w:r w:rsidR="00A52778">
        <w:t xml:space="preserve">by interviewees </w:t>
      </w:r>
      <w:r>
        <w:t xml:space="preserve">between </w:t>
      </w:r>
      <w:r w:rsidR="064D3949">
        <w:t>using</w:t>
      </w:r>
      <w:r>
        <w:t xml:space="preserve"> mediation-related skills </w:t>
      </w:r>
      <w:r w:rsidR="614963C3">
        <w:t>during</w:t>
      </w:r>
      <w:r w:rsidR="5E6BCCC9">
        <w:t xml:space="preserve"> </w:t>
      </w:r>
      <w:r w:rsidR="005B6912">
        <w:t>dispute</w:t>
      </w:r>
      <w:r w:rsidR="00CA3129">
        <w:t xml:space="preserve"> </w:t>
      </w:r>
      <w:r w:rsidR="0011107E">
        <w:t>resolution and</w:t>
      </w:r>
      <w:r>
        <w:t xml:space="preserve"> facilitating a mediatio</w:t>
      </w:r>
      <w:r w:rsidR="3E68DFB4">
        <w:t xml:space="preserve">n. This was because of the different focus of skills </w:t>
      </w:r>
      <w:r w:rsidR="173C4825">
        <w:t>required.</w:t>
      </w:r>
      <w:r w:rsidR="06A3349B">
        <w:t xml:space="preserve"> </w:t>
      </w:r>
      <w:r w:rsidR="4B1E9514">
        <w:t>F</w:t>
      </w:r>
      <w:r w:rsidR="06A3349B">
        <w:t xml:space="preserve">or </w:t>
      </w:r>
      <w:r w:rsidR="6DA18302">
        <w:t>instance,</w:t>
      </w:r>
      <w:r w:rsidR="5879D0F3">
        <w:t xml:space="preserve"> interviewees often indicated </w:t>
      </w:r>
      <w:r w:rsidR="43272900">
        <w:t>that the</w:t>
      </w:r>
      <w:r w:rsidR="06A3349B">
        <w:t xml:space="preserve"> usual HR response would be to </w:t>
      </w:r>
      <w:r w:rsidR="25FE110C">
        <w:t>problem-</w:t>
      </w:r>
      <w:r w:rsidR="06A3349B">
        <w:t>solve</w:t>
      </w:r>
      <w:r w:rsidR="5B3FCEC5">
        <w:t xml:space="preserve"> during </w:t>
      </w:r>
      <w:r w:rsidR="00CA3129">
        <w:t>dispute resolutions</w:t>
      </w:r>
      <w:r w:rsidR="25FE110C">
        <w:t>,</w:t>
      </w:r>
      <w:r w:rsidR="06A3349B">
        <w:t xml:space="preserve"> however mediations </w:t>
      </w:r>
      <w:r w:rsidR="5879D0F3">
        <w:t>required</w:t>
      </w:r>
      <w:r w:rsidR="1EA301CF">
        <w:t xml:space="preserve"> other key focuses such as impartiality and objectivity.</w:t>
      </w:r>
      <w:r w:rsidR="00E27076">
        <w:t xml:space="preserve"> One delegate reflected on their tendency not to be impartial during discussions they took part in prior to the training: </w:t>
      </w:r>
    </w:p>
    <w:p w14:paraId="4872CE1C" w14:textId="5B2FC877" w:rsidR="00E27076" w:rsidRDefault="00E27076" w:rsidP="00485082">
      <w:pPr>
        <w:pStyle w:val="Quote"/>
      </w:pPr>
      <w:r>
        <w:t>'I think whether I meant to or not, I think that I have had a tendency to lean towards the person that I perhaps agree with the most and felt that I had a bit of an allegiance to the manager in those meetings'.</w:t>
      </w:r>
    </w:p>
    <w:p w14:paraId="2AB2F905" w14:textId="7759E5D5" w:rsidR="00E27076" w:rsidRDefault="00E27076" w:rsidP="00485082">
      <w:pPr>
        <w:pStyle w:val="Quoteattribution"/>
      </w:pPr>
      <w:r>
        <w:t>Delegate (Assistant HR Manager, Private Sector, 230 employees</w:t>
      </w:r>
    </w:p>
    <w:p w14:paraId="2C76A44B" w14:textId="07A62201" w:rsidR="0051464F" w:rsidRDefault="57E8FFA4">
      <w:pPr>
        <w:pStyle w:val="BodyText"/>
      </w:pPr>
      <w:r>
        <w:t xml:space="preserve">Before the training, interviewees were also asked to step in to facilitate conversations in a dispute when it was felt that line managers were not dealing with these quickly or effectively. </w:t>
      </w:r>
      <w:r w:rsidR="0051464F">
        <w:t>Interviewees from two organisations reported that</w:t>
      </w:r>
      <w:r w:rsidR="002B52C8">
        <w:t>,</w:t>
      </w:r>
      <w:r w:rsidR="0051464F">
        <w:t xml:space="preserve"> before the training, line managers were typically the first port of call if an employee had an </w:t>
      </w:r>
      <w:r w:rsidR="00A52778">
        <w:t>issue,</w:t>
      </w:r>
      <w:r w:rsidR="0051464F">
        <w:t xml:space="preserve"> but line managers were not always equipped with the skills or confidence to deal with difficult situations effectively. In one organisation, the delegate felt that line managers would avoid the need for mediation which would lead to the conflict escalating and needing external investigation. </w:t>
      </w:r>
    </w:p>
    <w:p w14:paraId="10C8982A" w14:textId="70D7D73A" w:rsidR="57E8FFA4" w:rsidRDefault="01281E2F" w:rsidP="00485082">
      <w:pPr>
        <w:pStyle w:val="BodyText"/>
      </w:pPr>
      <w:r>
        <w:t>In addition</w:t>
      </w:r>
      <w:r w:rsidR="3DCFAD87">
        <w:t>,</w:t>
      </w:r>
      <w:r>
        <w:t xml:space="preserve"> </w:t>
      </w:r>
      <w:r w:rsidR="008618EA">
        <w:t xml:space="preserve">some </w:t>
      </w:r>
      <w:r w:rsidR="3FCD0360">
        <w:t>i</w:t>
      </w:r>
      <w:r>
        <w:t xml:space="preserve">nterviewees </w:t>
      </w:r>
      <w:r w:rsidR="008618EA">
        <w:t>recognised that they</w:t>
      </w:r>
      <w:r>
        <w:t xml:space="preserve"> were called upon </w:t>
      </w:r>
      <w:r w:rsidR="2B88D01F">
        <w:t xml:space="preserve">to </w:t>
      </w:r>
      <w:r w:rsidR="000278ED">
        <w:t>help resolve disputes</w:t>
      </w:r>
      <w:r w:rsidR="2B88D01F">
        <w:t xml:space="preserve"> </w:t>
      </w:r>
      <w:r>
        <w:t xml:space="preserve">as </w:t>
      </w:r>
      <w:r w:rsidR="0051464F">
        <w:t>it was assumed that HR would follow</w:t>
      </w:r>
      <w:r w:rsidR="007374E1">
        <w:t xml:space="preserve"> professional principles when involved in a potentially sensitive situation. </w:t>
      </w:r>
      <w:r w:rsidR="527C946A">
        <w:t xml:space="preserve">In one example, a senior leader described how </w:t>
      </w:r>
      <w:r w:rsidR="79BA9632">
        <w:t xml:space="preserve">other staff members were keen to mediate however not for the right reasons. </w:t>
      </w:r>
      <w:r w:rsidR="70770602">
        <w:t>Some e</w:t>
      </w:r>
      <w:r w:rsidR="79BA9632">
        <w:t>xamples</w:t>
      </w:r>
      <w:r w:rsidR="28B554D0">
        <w:t xml:space="preserve"> </w:t>
      </w:r>
      <w:r w:rsidR="79BA9632">
        <w:t>include:</w:t>
      </w:r>
    </w:p>
    <w:p w14:paraId="633097BC" w14:textId="40EBDAB8" w:rsidR="79BA9632" w:rsidRDefault="14B70D4A" w:rsidP="0034209F">
      <w:pPr>
        <w:pStyle w:val="ListBullet"/>
      </w:pPr>
      <w:r>
        <w:t xml:space="preserve">Wanting to facilitate </w:t>
      </w:r>
      <w:r w:rsidR="4A416899">
        <w:t>because they were close to an individual involved in a dispute</w:t>
      </w:r>
      <w:r w:rsidR="32209628">
        <w:t>.</w:t>
      </w:r>
    </w:p>
    <w:p w14:paraId="72B29317" w14:textId="2B844B46" w:rsidR="79BA9632" w:rsidRDefault="79BA9632" w:rsidP="0034209F">
      <w:pPr>
        <w:pStyle w:val="ListBullet"/>
      </w:pPr>
      <w:r w:rsidRPr="412737C0">
        <w:t xml:space="preserve">Staff who would see mediation as an opportunity to engage in workplace </w:t>
      </w:r>
      <w:r w:rsidR="00B524C9">
        <w:t>‘</w:t>
      </w:r>
      <w:r w:rsidRPr="412737C0">
        <w:t>drama</w:t>
      </w:r>
      <w:r w:rsidR="00B524C9">
        <w:t>’</w:t>
      </w:r>
      <w:r w:rsidRPr="412737C0">
        <w:t xml:space="preserve"> and share this across the workplace</w:t>
      </w:r>
      <w:r w:rsidR="00105BBC">
        <w:t>.</w:t>
      </w:r>
    </w:p>
    <w:p w14:paraId="20C0755F" w14:textId="734EF0AE" w:rsidR="79BA9632" w:rsidRDefault="4A416899" w:rsidP="00485082">
      <w:pPr>
        <w:pStyle w:val="ListBullet"/>
      </w:pPr>
      <w:r>
        <w:t xml:space="preserve">Staff who were motivated </w:t>
      </w:r>
      <w:r w:rsidR="7A268D82">
        <w:t xml:space="preserve">largely </w:t>
      </w:r>
      <w:r>
        <w:t>by the perceived authority of being a mediator</w:t>
      </w:r>
      <w:r w:rsidR="32209628">
        <w:t>.</w:t>
      </w:r>
      <w:r>
        <w:t xml:space="preserve"> </w:t>
      </w:r>
    </w:p>
    <w:p w14:paraId="700C8A06" w14:textId="40A9A538" w:rsidR="0051464F" w:rsidRDefault="0051464F" w:rsidP="00485082">
      <w:pPr>
        <w:pStyle w:val="BodyText"/>
      </w:pPr>
      <w:r>
        <w:t xml:space="preserve">This senior leader emphasised that the employees who attended the training were </w:t>
      </w:r>
      <w:r w:rsidR="00B16B97">
        <w:t xml:space="preserve">well-suited to being mediators </w:t>
      </w:r>
      <w:r>
        <w:t>because they were ‘</w:t>
      </w:r>
      <w:r w:rsidRPr="00485082">
        <w:rPr>
          <w:i/>
          <w:iCs/>
        </w:rPr>
        <w:t>impartial, warm, empathetic, non-judgmental, and willing to listen’</w:t>
      </w:r>
      <w:r>
        <w:t>.</w:t>
      </w:r>
    </w:p>
    <w:p w14:paraId="7E2078C0" w14:textId="429F7B0A" w:rsidR="009C3B8F" w:rsidRDefault="004F1098">
      <w:pPr>
        <w:pStyle w:val="BodyText"/>
      </w:pPr>
      <w:r>
        <w:t>Since the training, most delegates</w:t>
      </w:r>
      <w:r w:rsidR="006D1C37">
        <w:t xml:space="preserve"> who were interviewed</w:t>
      </w:r>
      <w:r>
        <w:t xml:space="preserve"> </w:t>
      </w:r>
      <w:r w:rsidR="006E6212">
        <w:t>reported that more mediations had taken</w:t>
      </w:r>
      <w:r w:rsidR="00F002F6">
        <w:t xml:space="preserve"> place</w:t>
      </w:r>
      <w:r w:rsidR="006E6212">
        <w:t xml:space="preserve"> </w:t>
      </w:r>
      <w:r w:rsidR="009C3B8F">
        <w:t>although it generally was not used ‘</w:t>
      </w:r>
      <w:r w:rsidR="009C3B8F" w:rsidRPr="0059728A">
        <w:rPr>
          <w:i/>
          <w:iCs/>
        </w:rPr>
        <w:t>a huge amount</w:t>
      </w:r>
      <w:r w:rsidR="009C3B8F">
        <w:t>’</w:t>
      </w:r>
      <w:r w:rsidR="006E6212">
        <w:t>.</w:t>
      </w:r>
      <w:r w:rsidR="009C3B8F">
        <w:t xml:space="preserve"> For example, the delegate from a large organisation estimated they had carried out four mediations since the training and tended to set aside one and a half days every six months for mediation, whereas a smaller organisation had undertaken two mediations since the training. </w:t>
      </w:r>
    </w:p>
    <w:p w14:paraId="472BFB82" w14:textId="043B24BC" w:rsidR="0051464F" w:rsidRDefault="0051464F" w:rsidP="0051464F">
      <w:pPr>
        <w:pStyle w:val="BodyText"/>
      </w:pPr>
      <w:r>
        <w:lastRenderedPageBreak/>
        <w:t xml:space="preserve">Interviewees within one organisation indicated that fewer mediations were taking place due to a better understanding of when mediation should be used. In this example, the delegates shared that </w:t>
      </w:r>
      <w:r w:rsidR="00A52778">
        <w:t>the organisation</w:t>
      </w:r>
      <w:r>
        <w:t xml:space="preserve"> had increasingly used mediations inefficiently before the training as they had felt that it was always a necessary tool to use in each dispute. Upon reflection, they realised that they had escalated disputes unnecessarily and had not adequately considered other dispute resolution tools that may have fit better for different disputes. Since the training, interviewees described how having a clear framework and structure for the mediation process (learned through the training) enabled them to first exhaust other dispute resolution tools, such as facilitating an informal conversation between the colleagues involved, before deciding to undertake mediation. This shows that an increase in mediation knowledge ha</w:t>
      </w:r>
      <w:r w:rsidR="00A52778">
        <w:t>d</w:t>
      </w:r>
      <w:r>
        <w:t xml:space="preserve"> led to resolving disputes quicker and more efficiently by not immediately choosing to conduct a mediation.</w:t>
      </w:r>
    </w:p>
    <w:p w14:paraId="59E4EDF0" w14:textId="5F5504CD" w:rsidR="000278ED" w:rsidRPr="00CD0A35" w:rsidRDefault="50A7FEFD">
      <w:pPr>
        <w:pStyle w:val="BodyText"/>
      </w:pPr>
      <w:r>
        <w:t xml:space="preserve">Experiences of the mediations conducted varied depending on the outcome. </w:t>
      </w:r>
      <w:r w:rsidR="25226A79">
        <w:t>One delegate described that not all mediations they had undertaken had positive outcomes and this</w:t>
      </w:r>
      <w:r w:rsidR="1AF8405D">
        <w:t xml:space="preserve"> could have an emotional toll on the</w:t>
      </w:r>
      <w:r w:rsidR="32C7F3E8">
        <w:t xml:space="preserve"> mediator</w:t>
      </w:r>
      <w:r w:rsidR="25226A79">
        <w:t xml:space="preserve"> because they felt personally invested, however after some reflection and support from their manager as well as undertaking another mediation which was </w:t>
      </w:r>
      <w:r w:rsidR="15025B8B">
        <w:t>successful,</w:t>
      </w:r>
      <w:r w:rsidR="25226A79">
        <w:t xml:space="preserve"> they explained that the process was rewarding</w:t>
      </w:r>
      <w:r w:rsidR="61C7D6AE">
        <w:t>.</w:t>
      </w:r>
      <w:r w:rsidR="25226A79">
        <w:t xml:space="preserve"> </w:t>
      </w:r>
      <w:r w:rsidR="3F054E71">
        <w:t xml:space="preserve">In addition, </w:t>
      </w:r>
      <w:r w:rsidR="00A52778">
        <w:t>referring</w:t>
      </w:r>
      <w:r w:rsidR="099005BC">
        <w:t xml:space="preserve"> to </w:t>
      </w:r>
      <w:r w:rsidR="3F054E71">
        <w:t>the framework from the training helped t</w:t>
      </w:r>
      <w:r w:rsidR="03ADA17A">
        <w:t>o ground them as it provided structure. This is shown by the quote below.</w:t>
      </w:r>
    </w:p>
    <w:p w14:paraId="3DB6C9ED" w14:textId="63B2E022" w:rsidR="009C3B8F" w:rsidRDefault="50A7FEFD" w:rsidP="0059728A">
      <w:pPr>
        <w:pStyle w:val="Quote"/>
      </w:pPr>
      <w:r>
        <w:t xml:space="preserve">‘I did a lot of reflection and a bit of soul searching around could I have done anything differently, what were the reasons why they hadn’t managed to agree… I think it does affect you personally because you’re obviously invested in it. What helped was I looked at the framework and thought </w:t>
      </w:r>
      <w:r w:rsidR="22AB5858">
        <w:t>‘</w:t>
      </w:r>
      <w:r>
        <w:t>I’m there as a facilitator and it’s not for me to take it on too personally</w:t>
      </w:r>
      <w:r w:rsidR="7540128B">
        <w:t>’</w:t>
      </w:r>
      <w:r>
        <w:t xml:space="preserve">, so I had to sort of step away from that and think it’s not about me, but that did sit with me a bit afterwards.’ </w:t>
      </w:r>
    </w:p>
    <w:p w14:paraId="14AB64DC" w14:textId="7BBA14DA" w:rsidR="009C3B8F" w:rsidRDefault="7D684BDF" w:rsidP="009C3B8F">
      <w:pPr>
        <w:pStyle w:val="Quoteattribution"/>
      </w:pPr>
      <w:r>
        <w:t>Delegate (HR Business Partner, Peaks and Plains Housing Trust, Social Enterprise, 150 employees)</w:t>
      </w:r>
    </w:p>
    <w:p w14:paraId="424A88A7" w14:textId="119B8C49" w:rsidR="0837D9EF" w:rsidRDefault="0837D9EF" w:rsidP="6C22B772">
      <w:pPr>
        <w:pStyle w:val="ListBullet2"/>
        <w:numPr>
          <w:ilvl w:val="1"/>
          <w:numId w:val="0"/>
        </w:numPr>
        <w:ind w:left="38"/>
      </w:pPr>
      <w:r>
        <w:t>Alongside mediation, d</w:t>
      </w:r>
      <w:r w:rsidR="6E2883DE">
        <w:t>elegates participated in various activities, and roles, related to dispute resolution and conflict management both before and after the training</w:t>
      </w:r>
      <w:r w:rsidR="228E678E">
        <w:t xml:space="preserve"> (see</w:t>
      </w:r>
      <w:r w:rsidR="004C6FB7">
        <w:t xml:space="preserve"> </w:t>
      </w:r>
      <w:r w:rsidR="004C6FB7">
        <w:fldChar w:fldCharType="begin"/>
      </w:r>
      <w:r w:rsidR="004C6FB7">
        <w:instrText xml:space="preserve"> REF _Ref141723798 \r \h </w:instrText>
      </w:r>
      <w:r w:rsidR="004C6FB7">
        <w:fldChar w:fldCharType="separate"/>
      </w:r>
      <w:r w:rsidR="008635D0">
        <w:t>Figure 3.8</w:t>
      </w:r>
      <w:r w:rsidR="004C6FB7">
        <w:fldChar w:fldCharType="end"/>
      </w:r>
      <w:r w:rsidR="228E678E">
        <w:t>)</w:t>
      </w:r>
      <w:r w:rsidR="6E2883DE">
        <w:t xml:space="preserve">. </w:t>
      </w:r>
    </w:p>
    <w:p w14:paraId="308F818A" w14:textId="3AB95CA0" w:rsidR="6E2883DE" w:rsidRDefault="6E2883DE" w:rsidP="6C22B772">
      <w:pPr>
        <w:pStyle w:val="ListBullet2"/>
        <w:numPr>
          <w:ilvl w:val="1"/>
          <w:numId w:val="0"/>
        </w:numPr>
        <w:ind w:left="38"/>
      </w:pPr>
      <w:r>
        <w:t>Since training</w:t>
      </w:r>
      <w:r w:rsidR="70C340F6">
        <w:t>,</w:t>
      </w:r>
      <w:r w:rsidR="385A90A1">
        <w:t xml:space="preserve"> </w:t>
      </w:r>
      <w:r w:rsidR="6A465CE5">
        <w:t>the most common activity was counselling</w:t>
      </w:r>
      <w:r w:rsidR="00E27076">
        <w:t xml:space="preserve"> (guidance to resolve personal problems)</w:t>
      </w:r>
      <w:r w:rsidR="6A465CE5">
        <w:t>, coaching</w:t>
      </w:r>
      <w:r w:rsidR="00E27076">
        <w:t xml:space="preserve"> (guidance to support someone to achieve a goal)</w:t>
      </w:r>
      <w:r w:rsidR="6A465CE5">
        <w:t>, and advising</w:t>
      </w:r>
      <w:r w:rsidR="00E27076">
        <w:t xml:space="preserve"> (offering knowledge and experience, as well as access to their network)</w:t>
      </w:r>
      <w:r w:rsidR="6A465CE5">
        <w:t>, mentioned by 73% of delegates</w:t>
      </w:r>
      <w:r w:rsidR="7B62D904">
        <w:t xml:space="preserve">. </w:t>
      </w:r>
      <w:r w:rsidR="29DF9280">
        <w:t>The second-most common activity was disciplinary or grievance procedures (69%), which is slightly lower compared to before the training (75% and 72%, respectively) which may be because delegates thought it more appropriate to undertake mediations instead of these activities.</w:t>
      </w:r>
    </w:p>
    <w:p w14:paraId="40310A6E" w14:textId="5C1ADB0F" w:rsidR="007D05F8" w:rsidRPr="0034209F" w:rsidRDefault="2A702A07" w:rsidP="0034209F">
      <w:pPr>
        <w:pStyle w:val="ListBullet"/>
      </w:pPr>
      <w:r>
        <w:t>Conflict resolution and facilitating individual or group discussions was also a common activity</w:t>
      </w:r>
      <w:r w:rsidR="1F1E6B4F">
        <w:t xml:space="preserve"> undertaken</w:t>
      </w:r>
      <w:r>
        <w:t xml:space="preserve">, with 65% of </w:t>
      </w:r>
      <w:r w:rsidR="393F9C8E">
        <w:t xml:space="preserve">respondents </w:t>
      </w:r>
      <w:r>
        <w:t xml:space="preserve">saying that they had participated in either of these </w:t>
      </w:r>
      <w:r w:rsidRPr="0034209F">
        <w:t>since the training. This was</w:t>
      </w:r>
      <w:r w:rsidR="719CAFE7" w:rsidRPr="0034209F">
        <w:t xml:space="preserve"> </w:t>
      </w:r>
      <w:r w:rsidRPr="0034209F">
        <w:t xml:space="preserve">higher than the year prior to the course (60% and 57%, respectively) suggesting the skills developed through the training may have enabled them to support or lead these activities to a greater extent. </w:t>
      </w:r>
      <w:r w:rsidR="4975EAD4" w:rsidRPr="0034209F">
        <w:t xml:space="preserve"> </w:t>
      </w:r>
    </w:p>
    <w:p w14:paraId="183A57A1" w14:textId="2970683B" w:rsidR="0034209F" w:rsidRDefault="4975EAD4" w:rsidP="0034209F">
      <w:pPr>
        <w:pStyle w:val="ListBullet"/>
      </w:pPr>
      <w:r w:rsidRPr="0034209F">
        <w:t>As with the year prior to the course, delegates who were in a</w:t>
      </w:r>
      <w:r w:rsidR="55D4E6A7" w:rsidRPr="0034209F">
        <w:t>n</w:t>
      </w:r>
      <w:r w:rsidRPr="0034209F">
        <w:t xml:space="preserve"> HR or personnel specialist role wer</w:t>
      </w:r>
      <w:r>
        <w:t xml:space="preserve">e </w:t>
      </w:r>
      <w:r w:rsidR="2392B88B">
        <w:t xml:space="preserve">significantly </w:t>
      </w:r>
      <w:r>
        <w:t>more likely to have participated in counselling, coaching, and advising roles</w:t>
      </w:r>
      <w:r w:rsidR="00B16B97">
        <w:t xml:space="preserve"> compared to the overall sample</w:t>
      </w:r>
      <w:r>
        <w:t xml:space="preserve"> (83%</w:t>
      </w:r>
      <w:r w:rsidR="00B16B97">
        <w:t xml:space="preserve"> compared to 75%; and 84% compared to 73%</w:t>
      </w:r>
      <w:r w:rsidR="278DD9FC">
        <w:t xml:space="preserve"> in the year prior to the course</w:t>
      </w:r>
      <w:r>
        <w:t>), likely due to the nature of their role.</w:t>
      </w:r>
    </w:p>
    <w:p w14:paraId="7FBCF6AA" w14:textId="0D52B45B" w:rsidR="00D61FE5" w:rsidRDefault="00D61FE5" w:rsidP="00D61FE5">
      <w:pPr>
        <w:pStyle w:val="Figurelabel"/>
      </w:pPr>
      <w:bookmarkStart w:id="38" w:name="_Ref141723798"/>
      <w:r>
        <w:lastRenderedPageBreak/>
        <w:t xml:space="preserve">Counselling, </w:t>
      </w:r>
      <w:r w:rsidR="00B40E29">
        <w:t>coaching,</w:t>
      </w:r>
      <w:r>
        <w:t xml:space="preserve"> and advising </w:t>
      </w:r>
      <w:r w:rsidR="00E27076">
        <w:t xml:space="preserve">were </w:t>
      </w:r>
      <w:r>
        <w:t>the most common activity delegates did before and after training.</w:t>
      </w:r>
      <w:bookmarkEnd w:id="38"/>
    </w:p>
    <w:p w14:paraId="7384CA50" w14:textId="6C40C5B0" w:rsidR="00D61FE5" w:rsidRPr="00305C70" w:rsidRDefault="00F24F21" w:rsidP="00305C70">
      <w:pPr>
        <w:pStyle w:val="BodyText"/>
        <w:rPr>
          <w:b/>
          <w:bCs/>
          <w:color w:val="004436" w:themeColor="text2"/>
        </w:rPr>
      </w:pPr>
      <w:r>
        <w:rPr>
          <w:b/>
          <w:bCs/>
          <w:color w:val="004436" w:themeColor="text2"/>
        </w:rPr>
        <w:t>W</w:t>
      </w:r>
      <w:r w:rsidRPr="00F24F21">
        <w:rPr>
          <w:b/>
          <w:bCs/>
          <w:color w:val="004436" w:themeColor="text2"/>
        </w:rPr>
        <w:t>hich other roles or activities in dispute resolution and conflict management do you personally play in your organisation</w:t>
      </w:r>
      <w:r>
        <w:rPr>
          <w:b/>
          <w:bCs/>
          <w:color w:val="004436" w:themeColor="text2"/>
        </w:rPr>
        <w:t xml:space="preserve">, </w:t>
      </w:r>
      <w:r w:rsidR="0068122D">
        <w:rPr>
          <w:b/>
          <w:bCs/>
          <w:color w:val="004436" w:themeColor="text2"/>
        </w:rPr>
        <w:t>before and after training</w:t>
      </w:r>
      <w:r w:rsidR="00D61FE5">
        <w:rPr>
          <w:b/>
          <w:bCs/>
          <w:color w:val="004436" w:themeColor="text2"/>
        </w:rPr>
        <w:t>.</w:t>
      </w:r>
    </w:p>
    <w:p w14:paraId="22861C73" w14:textId="10278562" w:rsidR="00D61FE5" w:rsidRDefault="00D61FE5" w:rsidP="00485082">
      <w:pPr>
        <w:pStyle w:val="BodyText"/>
        <w:jc w:val="center"/>
      </w:pPr>
      <w:r>
        <w:rPr>
          <w:noProof/>
        </w:rPr>
        <w:drawing>
          <wp:inline distT="0" distB="0" distL="0" distR="0" wp14:anchorId="5734AA43" wp14:editId="06761C51">
            <wp:extent cx="5400000" cy="3329796"/>
            <wp:effectExtent l="0" t="0" r="0" b="4445"/>
            <wp:docPr id="1797924857" name="Chart 1" descr="Bar chart of which other roles or activities in dispute resolution or conflict management delegates played in their organisation, before and after training. As described in the text above.">
              <a:extLst xmlns:a="http://schemas.openxmlformats.org/drawingml/2006/main">
                <a:ext uri="{FF2B5EF4-FFF2-40B4-BE49-F238E27FC236}">
                  <a16:creationId xmlns:a16="http://schemas.microsoft.com/office/drawing/2014/main" id="{7ECC63AA-F0B0-7A41-1954-0212C4F3AF7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14:paraId="0AE3D1B0" w14:textId="73C626C4" w:rsidR="00D61FE5" w:rsidRPr="00435460" w:rsidRDefault="00D61FE5" w:rsidP="00305C70">
      <w:pPr>
        <w:pStyle w:val="Quoteattribution"/>
        <w:rPr>
          <w:bCs/>
          <w:sz w:val="18"/>
          <w:szCs w:val="18"/>
        </w:rPr>
      </w:pPr>
      <w:r w:rsidRPr="00435460">
        <w:rPr>
          <w:b w:val="0"/>
          <w:bCs/>
          <w:color w:val="auto"/>
          <w:sz w:val="18"/>
          <w:szCs w:val="18"/>
        </w:rPr>
        <w:t>Source: Evaluation of the Certificate in Internal Workplace Mediation Training 2023. A6. Base: All respondents (</w:t>
      </w:r>
      <w:r w:rsidR="00DA6F8D" w:rsidRPr="00435460">
        <w:rPr>
          <w:b w:val="0"/>
          <w:bCs/>
          <w:color w:val="auto"/>
          <w:sz w:val="18"/>
          <w:szCs w:val="18"/>
        </w:rPr>
        <w:t>N</w:t>
      </w:r>
      <w:r w:rsidRPr="00435460">
        <w:rPr>
          <w:b w:val="0"/>
          <w:bCs/>
          <w:color w:val="auto"/>
          <w:sz w:val="18"/>
          <w:szCs w:val="18"/>
        </w:rPr>
        <w:t>=125). D5. Base: All respondents (</w:t>
      </w:r>
      <w:r w:rsidR="00DA6F8D" w:rsidRPr="00435460">
        <w:rPr>
          <w:b w:val="0"/>
          <w:bCs/>
          <w:color w:val="auto"/>
          <w:sz w:val="18"/>
          <w:szCs w:val="18"/>
        </w:rPr>
        <w:t>N</w:t>
      </w:r>
      <w:r w:rsidRPr="00435460">
        <w:rPr>
          <w:b w:val="0"/>
          <w:bCs/>
          <w:color w:val="auto"/>
          <w:sz w:val="18"/>
          <w:szCs w:val="18"/>
        </w:rPr>
        <w:t>=125)</w:t>
      </w:r>
    </w:p>
    <w:p w14:paraId="7C5E1BEB" w14:textId="0C0C0E92" w:rsidR="006E6212" w:rsidRDefault="006E6212" w:rsidP="00AE1344">
      <w:pPr>
        <w:pStyle w:val="Heading3"/>
      </w:pPr>
      <w:r>
        <w:t>Impacts on delegates</w:t>
      </w:r>
      <w:r w:rsidR="00061A8A">
        <w:t>’</w:t>
      </w:r>
      <w:r>
        <w:t xml:space="preserve"> wider role</w:t>
      </w:r>
    </w:p>
    <w:p w14:paraId="043FB4F1" w14:textId="132A634B" w:rsidR="007D05F8" w:rsidRDefault="009744BE" w:rsidP="00485082">
      <w:pPr>
        <w:pStyle w:val="BodyText"/>
      </w:pPr>
      <w:r>
        <w:t xml:space="preserve">One of the aims of the training is to develop skills that support </w:t>
      </w:r>
      <w:r w:rsidR="00A52778">
        <w:t xml:space="preserve">delegates </w:t>
      </w:r>
      <w:r>
        <w:t xml:space="preserve">in their wider role as </w:t>
      </w:r>
      <w:r w:rsidR="00251CDE">
        <w:t>well as in mediating.</w:t>
      </w:r>
      <w:r>
        <w:t xml:space="preserve"> </w:t>
      </w:r>
      <w:r w:rsidR="006E6212">
        <w:t xml:space="preserve">Most of the skills developed during the training were </w:t>
      </w:r>
      <w:r w:rsidR="00A52778">
        <w:t xml:space="preserve">identified as </w:t>
      </w:r>
      <w:r w:rsidR="006E6212">
        <w:t>useful at least to some extent in delegates</w:t>
      </w:r>
      <w:r w:rsidR="00AF681A">
        <w:t>’</w:t>
      </w:r>
      <w:r w:rsidR="006E6212">
        <w:t xml:space="preserve"> wider roles</w:t>
      </w:r>
      <w:r w:rsidR="007374E1">
        <w:t xml:space="preserve"> (see </w:t>
      </w:r>
      <w:r w:rsidR="00A8327E">
        <w:fldChar w:fldCharType="begin"/>
      </w:r>
      <w:r w:rsidR="00A8327E">
        <w:instrText xml:space="preserve"> REF _Ref141723839 \r \h </w:instrText>
      </w:r>
      <w:r w:rsidR="00A8327E">
        <w:fldChar w:fldCharType="separate"/>
      </w:r>
      <w:r w:rsidR="008635D0">
        <w:t>Figure 3.9</w:t>
      </w:r>
      <w:r w:rsidR="00A8327E">
        <w:fldChar w:fldCharType="end"/>
      </w:r>
      <w:r w:rsidR="007374E1">
        <w:t>)</w:t>
      </w:r>
      <w:r w:rsidR="006E6212">
        <w:t>. The most useful skill</w:t>
      </w:r>
      <w:r w:rsidR="00251CDE">
        <w:t>s</w:t>
      </w:r>
      <w:r w:rsidR="006E6212">
        <w:t xml:space="preserve"> gained </w:t>
      </w:r>
      <w:r w:rsidR="00251CDE">
        <w:t>were</w:t>
      </w:r>
      <w:r w:rsidR="007D05F8">
        <w:t>:</w:t>
      </w:r>
    </w:p>
    <w:p w14:paraId="04CB2DBF" w14:textId="70207056" w:rsidR="007D05F8" w:rsidRDefault="393F9C8E" w:rsidP="0034209F">
      <w:pPr>
        <w:pStyle w:val="ListBullet"/>
      </w:pPr>
      <w:r>
        <w:t>S</w:t>
      </w:r>
      <w:r w:rsidR="6E2883DE">
        <w:t xml:space="preserve">ummarising, mentioned by nine-in-ten </w:t>
      </w:r>
      <w:r>
        <w:t xml:space="preserve">respondents </w:t>
      </w:r>
      <w:r w:rsidR="5EF1B2A8">
        <w:t>followed closely by questioning and reframing techniques (85% each)</w:t>
      </w:r>
      <w:r w:rsidR="448311A9">
        <w:t>;</w:t>
      </w:r>
      <w:r w:rsidR="6E2883DE">
        <w:t xml:space="preserve"> </w:t>
      </w:r>
    </w:p>
    <w:p w14:paraId="09812C46" w14:textId="27829219" w:rsidR="007D05F8" w:rsidRDefault="5EF1B2A8" w:rsidP="0034209F">
      <w:pPr>
        <w:pStyle w:val="ListBullet"/>
      </w:pPr>
      <w:r>
        <w:t>Impartiality and reflecting both were said to be useful by 83% of respondents</w:t>
      </w:r>
      <w:r w:rsidR="2378FC1C">
        <w:t>;</w:t>
      </w:r>
      <w:r>
        <w:t xml:space="preserve"> </w:t>
      </w:r>
    </w:p>
    <w:p w14:paraId="5DB11739" w14:textId="4E7EB854" w:rsidR="007D05F8" w:rsidRDefault="00E27076" w:rsidP="0034209F">
      <w:pPr>
        <w:pStyle w:val="ListBullet"/>
      </w:pPr>
      <w:r>
        <w:t>L</w:t>
      </w:r>
      <w:r w:rsidR="5EF1B2A8">
        <w:t>istening skills, communication skills, and acknowledging sources</w:t>
      </w:r>
      <w:r w:rsidR="74228E52">
        <w:t>, which</w:t>
      </w:r>
      <w:r w:rsidR="5EF1B2A8">
        <w:t xml:space="preserve"> were all said to be useful by 80% of respondents</w:t>
      </w:r>
      <w:r>
        <w:t>; and</w:t>
      </w:r>
      <w:r w:rsidR="5EF1B2A8">
        <w:t xml:space="preserve"> </w:t>
      </w:r>
    </w:p>
    <w:p w14:paraId="638AE92C" w14:textId="12210B4D" w:rsidR="00251CDE" w:rsidRDefault="7F291892" w:rsidP="0034209F">
      <w:pPr>
        <w:pStyle w:val="ListBullet"/>
      </w:pPr>
      <w:r>
        <w:t>B</w:t>
      </w:r>
      <w:r w:rsidR="5EF1B2A8">
        <w:t>uilding rapport and showing empathy (67% each)</w:t>
      </w:r>
      <w:r w:rsidR="736517AA">
        <w:t>.</w:t>
      </w:r>
      <w:r w:rsidR="5EF1B2A8">
        <w:t xml:space="preserve"> </w:t>
      </w:r>
      <w:r w:rsidR="736517AA">
        <w:t>The fact only around two-thirds said this could be</w:t>
      </w:r>
      <w:r w:rsidR="5EF1B2A8">
        <w:t xml:space="preserve"> because delegates felt that these skills may conflict with being objective which is a key part of mediating.</w:t>
      </w:r>
    </w:p>
    <w:p w14:paraId="0623E18E" w14:textId="77777777" w:rsidR="0034209F" w:rsidRDefault="0034209F" w:rsidP="00485082">
      <w:pPr>
        <w:pStyle w:val="BodyText"/>
      </w:pPr>
    </w:p>
    <w:p w14:paraId="68F9CBA2" w14:textId="77777777" w:rsidR="007374E1" w:rsidRDefault="007374E1" w:rsidP="007374E1">
      <w:pPr>
        <w:pStyle w:val="Figurelabel"/>
      </w:pPr>
      <w:bookmarkStart w:id="39" w:name="_Ref141723839"/>
      <w:r>
        <w:lastRenderedPageBreak/>
        <w:t>Summarising and using questioning techniques were the most useful skills to use in delegates’ wider roles.</w:t>
      </w:r>
      <w:bookmarkEnd w:id="39"/>
    </w:p>
    <w:p w14:paraId="64AB85AE" w14:textId="60BA8894" w:rsidR="0034209F" w:rsidRPr="00305C70" w:rsidRDefault="00F24F21" w:rsidP="0034209F">
      <w:pPr>
        <w:pStyle w:val="BodyText"/>
      </w:pPr>
      <w:r w:rsidRPr="00485082">
        <w:rPr>
          <w:b/>
          <w:bCs/>
          <w:color w:val="004436" w:themeColor="text2"/>
        </w:rPr>
        <w:t xml:space="preserve">How useful have each of the following skills from the course been to you in your wider role in the organisation? </w:t>
      </w:r>
    </w:p>
    <w:p w14:paraId="2BD22A95" w14:textId="2B33F8F6" w:rsidR="0051464F" w:rsidRDefault="0051464F" w:rsidP="00485082">
      <w:pPr>
        <w:pStyle w:val="BodyText"/>
      </w:pPr>
      <w:r>
        <w:rPr>
          <w:noProof/>
        </w:rPr>
        <w:drawing>
          <wp:anchor distT="0" distB="0" distL="114300" distR="114300" simplePos="0" relativeHeight="251658243" behindDoc="0" locked="0" layoutInCell="1" allowOverlap="1" wp14:anchorId="2A1A120E" wp14:editId="60C1B723">
            <wp:simplePos x="0" y="0"/>
            <wp:positionH relativeFrom="column">
              <wp:posOffset>5208270</wp:posOffset>
            </wp:positionH>
            <wp:positionV relativeFrom="paragraph">
              <wp:posOffset>-272719</wp:posOffset>
            </wp:positionV>
            <wp:extent cx="670560" cy="3185160"/>
            <wp:effectExtent l="0" t="0" r="0" b="0"/>
            <wp:wrapNone/>
            <wp:docPr id="568346145" name="Picture 568346145" descr="Image added to figure 3.9, showing the percentage of delegates from 2014 who found different skills from the course useful. As described in the surrounding tex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8346145" name="Picture 568346145" descr="Image added to figure 3.9, showing the percentage of delegates from 2014 who found different skills from the course useful. As described in the surrounding text. "/>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670560" cy="3185160"/>
                    </a:xfrm>
                    <a:prstGeom prst="rect">
                      <a:avLst/>
                    </a:prstGeom>
                    <a:noFill/>
                  </pic:spPr>
                </pic:pic>
              </a:graphicData>
            </a:graphic>
            <wp14:sizeRelH relativeFrom="page">
              <wp14:pctWidth>0</wp14:pctWidth>
            </wp14:sizeRelH>
            <wp14:sizeRelV relativeFrom="page">
              <wp14:pctHeight>0</wp14:pctHeight>
            </wp14:sizeRelV>
          </wp:anchor>
        </w:drawing>
      </w:r>
      <w:r w:rsidR="007374E1">
        <w:rPr>
          <w:noProof/>
        </w:rPr>
        <w:drawing>
          <wp:inline distT="0" distB="0" distL="0" distR="0" wp14:anchorId="6A7634BF" wp14:editId="08945254">
            <wp:extent cx="5400000" cy="3453765"/>
            <wp:effectExtent l="0" t="0" r="0" b="0"/>
            <wp:docPr id="2054806431" name="Chart 1" descr="Bar chart showing how useful delegates found different skills from the course in their wider role in their organisation. As described in the surrounding text.">
              <a:extLst xmlns:a="http://schemas.openxmlformats.org/drawingml/2006/main">
                <a:ext uri="{FF2B5EF4-FFF2-40B4-BE49-F238E27FC236}">
                  <a16:creationId xmlns:a16="http://schemas.microsoft.com/office/drawing/2014/main" id="{4C2C72CE-3E04-C79F-D0C6-A3B8A46AB0D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1D694484" w14:textId="6F1684F5" w:rsidR="007374E1" w:rsidRPr="00435460" w:rsidRDefault="007374E1" w:rsidP="007374E1">
      <w:pPr>
        <w:pStyle w:val="Quoteattribution"/>
        <w:rPr>
          <w:sz w:val="18"/>
          <w:szCs w:val="18"/>
        </w:rPr>
      </w:pPr>
      <w:r w:rsidRPr="00435460">
        <w:rPr>
          <w:b w:val="0"/>
          <w:bCs/>
          <w:color w:val="auto"/>
          <w:sz w:val="18"/>
          <w:szCs w:val="18"/>
        </w:rPr>
        <w:t>Source: Evaluation of the Certificate in Internal Workplace Mediation Training 2023. E3. Base: All respondents (N=125)</w:t>
      </w:r>
    </w:p>
    <w:p w14:paraId="10BA7CDB" w14:textId="11100B07" w:rsidR="00D61FE5" w:rsidRDefault="6E2883DE" w:rsidP="00485082">
      <w:pPr>
        <w:pStyle w:val="BodyText"/>
      </w:pPr>
      <w:r>
        <w:t xml:space="preserve">In comparison, the most useful skill </w:t>
      </w:r>
      <w:r w:rsidR="5EF1B2A8">
        <w:t xml:space="preserve">that delegates reported gaining </w:t>
      </w:r>
      <w:r>
        <w:t xml:space="preserve">in the 2014 </w:t>
      </w:r>
      <w:r w:rsidR="5EF1B2A8">
        <w:t>e</w:t>
      </w:r>
      <w:r>
        <w:t xml:space="preserve">valuation was impartiality, mentioned by 84% of delegates. </w:t>
      </w:r>
      <w:r w:rsidR="5EF1B2A8">
        <w:t xml:space="preserve">The degree to which building rapport and showing empathy were useful skills is much lower than in the 2014 evaluation where 82% and 72% of delegates, respectively, said these </w:t>
      </w:r>
      <w:r w:rsidR="3875EFCC">
        <w:t xml:space="preserve">skills </w:t>
      </w:r>
      <w:r w:rsidR="5EF1B2A8">
        <w:t>were useful in their wider role.</w:t>
      </w:r>
      <w:r w:rsidR="50AFEFCE">
        <w:t xml:space="preserve"> </w:t>
      </w:r>
      <w:r w:rsidR="00E27076">
        <w:t>T</w:t>
      </w:r>
      <w:r w:rsidR="5DF75909">
        <w:t xml:space="preserve">here may be scope </w:t>
      </w:r>
      <w:r w:rsidR="00CA3129">
        <w:t xml:space="preserve">for tutors </w:t>
      </w:r>
      <w:r w:rsidR="5DF75909">
        <w:t xml:space="preserve">to further emphasise that these skills are not antithetical </w:t>
      </w:r>
      <w:r w:rsidR="00E27076">
        <w:t xml:space="preserve">to being impartial and objective </w:t>
      </w:r>
      <w:r w:rsidR="5DF75909">
        <w:t xml:space="preserve">by refocusing on how </w:t>
      </w:r>
      <w:r w:rsidR="7635B023">
        <w:t>building rapport and showing empathy</w:t>
      </w:r>
      <w:r w:rsidR="5DF75909">
        <w:t xml:space="preserve"> play a key role in the mediation process by facilitating a comfortable and safe environment. </w:t>
      </w:r>
    </w:p>
    <w:p w14:paraId="1AA7C8B5" w14:textId="0561CBA6" w:rsidR="00E27076" w:rsidRDefault="6E2883DE" w:rsidP="0059728A">
      <w:pPr>
        <w:pStyle w:val="BodyText"/>
      </w:pPr>
      <w:r>
        <w:t xml:space="preserve">The case study research emphasised </w:t>
      </w:r>
      <w:r w:rsidR="6DECB268">
        <w:t>tha</w:t>
      </w:r>
      <w:r w:rsidR="09B7EA14">
        <w:t>t</w:t>
      </w:r>
      <w:r>
        <w:t xml:space="preserve"> delegates had </w:t>
      </w:r>
      <w:r w:rsidR="6DECB268">
        <w:t xml:space="preserve">utilised the skills developed </w:t>
      </w:r>
      <w:r w:rsidR="62CA8991">
        <w:t xml:space="preserve">through the training </w:t>
      </w:r>
      <w:r w:rsidR="6DECB268">
        <w:t>in their wider role</w:t>
      </w:r>
      <w:r>
        <w:t xml:space="preserve">. </w:t>
      </w:r>
      <w:r w:rsidR="3BF3B076">
        <w:t xml:space="preserve">For example, delegates commonly described </w:t>
      </w:r>
      <w:r w:rsidR="0E62B9AF">
        <w:t xml:space="preserve">using </w:t>
      </w:r>
      <w:r>
        <w:t>effective listening in their day-to-day role and conversations, dealing with ‘difficult people’ and being more assertive.</w:t>
      </w:r>
      <w:r w:rsidR="00E27076">
        <w:t xml:space="preserve"> One delegate reflected on having a better structure to approach difficult situations with:</w:t>
      </w:r>
    </w:p>
    <w:p w14:paraId="0CB7FB56" w14:textId="6CE4575D" w:rsidR="00E27076" w:rsidRDefault="00E27076" w:rsidP="00485082">
      <w:pPr>
        <w:pStyle w:val="Quote"/>
      </w:pPr>
      <w:r>
        <w:t xml:space="preserve">I have had so much more knowledge of how to resolve especially tricky disputes, I felt more confident, and I could give individuals more information which got better buy in from them that it was going to be successful… I definitely had more knowledge and structure.’ </w:t>
      </w:r>
    </w:p>
    <w:p w14:paraId="72686113" w14:textId="3821BF50" w:rsidR="00E27076" w:rsidRDefault="00E27076" w:rsidP="00485082">
      <w:pPr>
        <w:pStyle w:val="Quoteattribution"/>
      </w:pPr>
      <w:r>
        <w:t>Senior leader (HR and Organisational Development Manager, Peaks and Plains Housing Trust, Social Enterprise, 150 employees</w:t>
      </w:r>
      <w:r w:rsidR="002E19F6">
        <w:t>;</w:t>
      </w:r>
      <w:r w:rsidR="002E19F6" w:rsidRPr="002E19F6">
        <w:t xml:space="preserve"> </w:t>
      </w:r>
      <w:r w:rsidR="002E19F6">
        <w:t>Note: also attended CIWM training</w:t>
      </w:r>
      <w:r>
        <w:t>)</w:t>
      </w:r>
    </w:p>
    <w:p w14:paraId="236DD337" w14:textId="438E462C" w:rsidR="00FB2DEA" w:rsidRDefault="00E27076" w:rsidP="0059728A">
      <w:pPr>
        <w:pStyle w:val="BodyText"/>
      </w:pPr>
      <w:r>
        <w:t xml:space="preserve">Delegates also highlighted how they used the skills acquired to be more assertive and solution driven. </w:t>
      </w:r>
      <w:r w:rsidR="0E62B9AF">
        <w:t>One</w:t>
      </w:r>
      <w:r w:rsidR="09B7EA14">
        <w:t xml:space="preserve"> delegate reported that </w:t>
      </w:r>
      <w:r w:rsidR="09B7EA14" w:rsidRPr="6C22B772">
        <w:rPr>
          <w:rFonts w:cs="Arial"/>
        </w:rPr>
        <w:t>they no longer allow</w:t>
      </w:r>
      <w:r w:rsidR="228E678E" w:rsidRPr="6C22B772">
        <w:rPr>
          <w:rFonts w:cs="Arial"/>
        </w:rPr>
        <w:t>ed</w:t>
      </w:r>
      <w:r w:rsidR="09B7EA14" w:rsidRPr="6C22B772">
        <w:rPr>
          <w:rFonts w:cs="Arial"/>
        </w:rPr>
        <w:t xml:space="preserve"> meetings </w:t>
      </w:r>
      <w:r w:rsidR="44E8A4E7" w:rsidRPr="6C22B772">
        <w:rPr>
          <w:rFonts w:cs="Arial"/>
        </w:rPr>
        <w:t>they</w:t>
      </w:r>
      <w:r w:rsidR="09B7EA14" w:rsidRPr="6C22B772">
        <w:rPr>
          <w:rFonts w:cs="Arial"/>
        </w:rPr>
        <w:t xml:space="preserve"> chair</w:t>
      </w:r>
      <w:r w:rsidR="228E678E" w:rsidRPr="6C22B772">
        <w:rPr>
          <w:rFonts w:cs="Arial"/>
        </w:rPr>
        <w:t>ed</w:t>
      </w:r>
      <w:r w:rsidR="09B7EA14" w:rsidRPr="6C22B772">
        <w:rPr>
          <w:rFonts w:cs="Arial"/>
        </w:rPr>
        <w:t xml:space="preserve"> to focus solely on </w:t>
      </w:r>
      <w:r w:rsidR="42F951C3" w:rsidRPr="6C22B772">
        <w:rPr>
          <w:rFonts w:cs="Arial"/>
        </w:rPr>
        <w:lastRenderedPageBreak/>
        <w:t xml:space="preserve">identifying </w:t>
      </w:r>
      <w:r w:rsidR="15025B8B" w:rsidRPr="6C22B772">
        <w:rPr>
          <w:rFonts w:cs="Arial"/>
        </w:rPr>
        <w:t xml:space="preserve">issues </w:t>
      </w:r>
      <w:r w:rsidR="42F951C3" w:rsidRPr="6C22B772">
        <w:rPr>
          <w:rFonts w:cs="Arial"/>
        </w:rPr>
        <w:t xml:space="preserve">and problems </w:t>
      </w:r>
      <w:r w:rsidR="15025B8B" w:rsidRPr="6C22B772">
        <w:rPr>
          <w:rFonts w:cs="Arial"/>
        </w:rPr>
        <w:t>and</w:t>
      </w:r>
      <w:r w:rsidR="09B7EA14" w:rsidRPr="6C22B772">
        <w:rPr>
          <w:rFonts w:cs="Arial"/>
        </w:rPr>
        <w:t xml:space="preserve"> insist</w:t>
      </w:r>
      <w:r w:rsidR="42F951C3" w:rsidRPr="6C22B772">
        <w:rPr>
          <w:rFonts w:cs="Arial"/>
        </w:rPr>
        <w:t>ed on</w:t>
      </w:r>
      <w:r w:rsidR="3875EFCC" w:rsidRPr="6C22B772">
        <w:rPr>
          <w:rFonts w:cs="Arial"/>
        </w:rPr>
        <w:t xml:space="preserve"> </w:t>
      </w:r>
      <w:r w:rsidR="09B7EA14" w:rsidRPr="6C22B772">
        <w:rPr>
          <w:rFonts w:cs="Arial"/>
        </w:rPr>
        <w:t xml:space="preserve">time </w:t>
      </w:r>
      <w:r w:rsidR="42F951C3" w:rsidRPr="6C22B772">
        <w:rPr>
          <w:rFonts w:cs="Arial"/>
        </w:rPr>
        <w:t xml:space="preserve">being </w:t>
      </w:r>
      <w:r w:rsidR="09B7EA14" w:rsidRPr="6C22B772">
        <w:rPr>
          <w:rFonts w:cs="Arial"/>
        </w:rPr>
        <w:t xml:space="preserve">spent </w:t>
      </w:r>
      <w:r w:rsidR="42F951C3" w:rsidRPr="6C22B772">
        <w:rPr>
          <w:rFonts w:cs="Arial"/>
        </w:rPr>
        <w:t xml:space="preserve">on </w:t>
      </w:r>
      <w:r w:rsidR="09B7EA14" w:rsidRPr="6C22B772">
        <w:rPr>
          <w:rFonts w:cs="Arial"/>
        </w:rPr>
        <w:t xml:space="preserve">potential solutions and thinking about positive ways challenges could be overcome. </w:t>
      </w:r>
      <w:r w:rsidR="09B7EA14">
        <w:t xml:space="preserve">One senior leader interviewed also described how the training improved the </w:t>
      </w:r>
      <w:r w:rsidR="399356B6">
        <w:t>w</w:t>
      </w:r>
      <w:r w:rsidR="09B7EA14">
        <w:t xml:space="preserve">ay the delegate carried out their role in HR by taking on a facilitator role rather than problem solving, as well as communicating more calmly and dealing with emotive situations. </w:t>
      </w:r>
    </w:p>
    <w:p w14:paraId="7EED286A" w14:textId="41DB8270" w:rsidR="00D61FE5" w:rsidRDefault="00D61FE5" w:rsidP="00485082">
      <w:pPr>
        <w:pStyle w:val="Quote"/>
      </w:pPr>
      <w:r w:rsidRPr="00E7190E">
        <w:t>‘In the HR world we tend to problem solve all the time and we like to problem solve but when you’re in mediation, it’s up to the individuals to come up with solutions. I think the benefits are learning what your role is, whereas in the informal part you could quite easily go back to having your HR hat on, whereas when you’re officially in your mediation side of things, that training has taught me that you have to adapt into a different role</w:t>
      </w:r>
      <w:r>
        <w:t>.’</w:t>
      </w:r>
    </w:p>
    <w:p w14:paraId="5F7A4F13" w14:textId="4B4C2E49" w:rsidR="00D61FE5" w:rsidRPr="00EE01B1" w:rsidRDefault="6724F3E4" w:rsidP="00305C70">
      <w:pPr>
        <w:pStyle w:val="Quoteattribution"/>
      </w:pPr>
      <w:r>
        <w:t>Senior leader (HR and Organisational Development Manager, Peaks and Plains Housing Trust, Social Enterprise, 150 employees</w:t>
      </w:r>
      <w:r w:rsidR="002E19F6">
        <w:t>;</w:t>
      </w:r>
      <w:r w:rsidR="002E19F6" w:rsidRPr="002E19F6">
        <w:t xml:space="preserve"> </w:t>
      </w:r>
      <w:r w:rsidR="002E19F6">
        <w:t>Note: also attended CIWM training</w:t>
      </w:r>
      <w:r>
        <w:t>)</w:t>
      </w:r>
    </w:p>
    <w:p w14:paraId="76F793FB" w14:textId="77777777" w:rsidR="006E6212" w:rsidRDefault="006E6212" w:rsidP="006E6212">
      <w:pPr>
        <w:pStyle w:val="Heading2"/>
      </w:pPr>
      <w:bookmarkStart w:id="40" w:name="_Toc144280108"/>
      <w:r>
        <w:t>Impact of the training on the organisation</w:t>
      </w:r>
      <w:bookmarkEnd w:id="40"/>
    </w:p>
    <w:p w14:paraId="7FAC03E6" w14:textId="5985B8D6" w:rsidR="00305C70" w:rsidRPr="00305C70" w:rsidRDefault="00305C70" w:rsidP="0029029A">
      <w:pPr>
        <w:pStyle w:val="BodyText"/>
      </w:pPr>
      <w:r>
        <w:t xml:space="preserve">The impact of the training at an organisational level was generally positive as delegates and senior leaders identified improvements in terms of awareness and confidence in mediation, especially among managers and senior leaders, greater use of mediation to resolve conflicts, and integration of mediation into processes and policy. </w:t>
      </w:r>
    </w:p>
    <w:p w14:paraId="3B7713DA" w14:textId="36BC6027" w:rsidR="002815EF" w:rsidRDefault="006E6212" w:rsidP="005F448A">
      <w:pPr>
        <w:pStyle w:val="BodyText"/>
      </w:pPr>
      <w:r>
        <w:t xml:space="preserve">Most </w:t>
      </w:r>
      <w:r w:rsidR="007D05F8">
        <w:t xml:space="preserve">respondents </w:t>
      </w:r>
      <w:r>
        <w:t>reported that the training had at least some positive impact on the wider organisation</w:t>
      </w:r>
      <w:r w:rsidR="008754B4">
        <w:t xml:space="preserve"> (</w:t>
      </w:r>
      <w:r w:rsidR="00305C70">
        <w:t xml:space="preserve">68%; </w:t>
      </w:r>
      <w:r w:rsidR="008754B4">
        <w:t xml:space="preserve">see </w:t>
      </w:r>
      <w:r w:rsidR="00A8327E">
        <w:fldChar w:fldCharType="begin"/>
      </w:r>
      <w:r w:rsidR="00A8327E">
        <w:instrText xml:space="preserve"> REF _Ref141708381 \r \h </w:instrText>
      </w:r>
      <w:r w:rsidR="00A8327E">
        <w:fldChar w:fldCharType="separate"/>
      </w:r>
      <w:r w:rsidR="008635D0">
        <w:t>Figure 3.10</w:t>
      </w:r>
      <w:r w:rsidR="00A8327E">
        <w:fldChar w:fldCharType="end"/>
      </w:r>
      <w:r w:rsidR="008754B4">
        <w:t>)</w:t>
      </w:r>
      <w:r w:rsidR="00305C70">
        <w:t>, which</w:t>
      </w:r>
      <w:r w:rsidR="285296CE">
        <w:t xml:space="preserve"> is </w:t>
      </w:r>
      <w:r w:rsidR="008139EB">
        <w:t>similar to</w:t>
      </w:r>
      <w:r w:rsidR="285296CE">
        <w:t xml:space="preserve"> </w:t>
      </w:r>
      <w:r w:rsidR="00305C70">
        <w:t xml:space="preserve">the </w:t>
      </w:r>
      <w:r w:rsidR="285296CE">
        <w:t xml:space="preserve">70% of respondents in the 2014 evaluation who reported the same. </w:t>
      </w:r>
      <w:r w:rsidR="00305C70">
        <w:t>More specifically</w:t>
      </w:r>
      <w:r w:rsidR="00B16B97">
        <w:t xml:space="preserve"> 15%</w:t>
      </w:r>
      <w:r w:rsidR="5B301F4A">
        <w:t xml:space="preserve"> said that the course had a significant positive impact on their organisation</w:t>
      </w:r>
      <w:r w:rsidR="67FD4C12">
        <w:t xml:space="preserve"> (this compares to 27% of respondents in the 2014 evaluation)</w:t>
      </w:r>
      <w:r w:rsidR="5B301F4A">
        <w:t>, while j</w:t>
      </w:r>
      <w:r w:rsidR="6E2883DE">
        <w:t>ust over half (54%)</w:t>
      </w:r>
      <w:r w:rsidR="0C458E8B">
        <w:t xml:space="preserve"> of these respondents</w:t>
      </w:r>
      <w:r w:rsidR="6E2883DE">
        <w:t xml:space="preserve"> said </w:t>
      </w:r>
      <w:r w:rsidR="6E2883DE" w:rsidRPr="0034209F">
        <w:t>that the course had some, or a minor, positive impact</w:t>
      </w:r>
      <w:r w:rsidR="203B9AE0" w:rsidRPr="0034209F">
        <w:t xml:space="preserve"> (</w:t>
      </w:r>
      <w:r w:rsidR="734512D2" w:rsidRPr="0034209F">
        <w:t>t</w:t>
      </w:r>
      <w:r w:rsidR="19663BD2" w:rsidRPr="0034209F">
        <w:t xml:space="preserve">his compares to </w:t>
      </w:r>
      <w:r w:rsidR="3C472D76" w:rsidRPr="0034209F">
        <w:t>43</w:t>
      </w:r>
      <w:r w:rsidR="19663BD2" w:rsidRPr="0034209F">
        <w:t>% of respondents in the 2014 evaluation</w:t>
      </w:r>
      <w:r w:rsidR="7BE951AA" w:rsidRPr="0034209F">
        <w:t>).</w:t>
      </w:r>
    </w:p>
    <w:p w14:paraId="25C6FDB5" w14:textId="77777777" w:rsidR="00052F75" w:rsidRDefault="00052F75" w:rsidP="00052F75">
      <w:pPr>
        <w:pStyle w:val="BodyText"/>
      </w:pPr>
      <w:r>
        <w:t>The most common reasons why that the training was reported to have had a positive impact included:</w:t>
      </w:r>
    </w:p>
    <w:p w14:paraId="5DFFDBEC" w14:textId="77777777" w:rsidR="00052F75" w:rsidRDefault="00052F75" w:rsidP="00052F75">
      <w:pPr>
        <w:pStyle w:val="ListBullet"/>
      </w:pPr>
      <w:r>
        <w:t>An increased capacity to offer mediation within organisation (24%).</w:t>
      </w:r>
    </w:p>
    <w:p w14:paraId="3BA4DE67" w14:textId="77777777" w:rsidR="00052F75" w:rsidRDefault="00052F75" w:rsidP="00052F75">
      <w:pPr>
        <w:pStyle w:val="ListBullet"/>
      </w:pPr>
      <w:r>
        <w:t>Problems do not escalate and there are fewer formal complaints (14%).</w:t>
      </w:r>
    </w:p>
    <w:p w14:paraId="3EF4DDF3" w14:textId="77777777" w:rsidR="00052F75" w:rsidRDefault="00052F75" w:rsidP="00052F75">
      <w:pPr>
        <w:pStyle w:val="ListBullet"/>
      </w:pPr>
      <w:r>
        <w:t>Raised awareness of mediation within the organisation (11%).</w:t>
      </w:r>
    </w:p>
    <w:p w14:paraId="1FFC4AD9" w14:textId="77777777" w:rsidR="00052F75" w:rsidRDefault="00052F75" w:rsidP="005F448A">
      <w:pPr>
        <w:pStyle w:val="BodyText"/>
      </w:pPr>
    </w:p>
    <w:p w14:paraId="66AA728B" w14:textId="136D1712" w:rsidR="008754B4" w:rsidRDefault="008754B4" w:rsidP="0029029A">
      <w:pPr>
        <w:pStyle w:val="Figurelabel"/>
      </w:pPr>
      <w:bookmarkStart w:id="41" w:name="_Ref141708381"/>
      <w:r>
        <w:t>Most respondents said the training had a positive impact on their organisation.</w:t>
      </w:r>
      <w:bookmarkEnd w:id="41"/>
      <w:r>
        <w:t xml:space="preserve"> </w:t>
      </w:r>
    </w:p>
    <w:p w14:paraId="23376A4D" w14:textId="77777777" w:rsidR="00B16B97" w:rsidRDefault="00F24F21" w:rsidP="005F448A">
      <w:pPr>
        <w:pStyle w:val="BodyText"/>
        <w:rPr>
          <w:b/>
          <w:bCs/>
          <w:color w:val="004436" w:themeColor="text2"/>
        </w:rPr>
      </w:pPr>
      <w:r w:rsidRPr="00F24F21">
        <w:rPr>
          <w:b/>
          <w:bCs/>
          <w:color w:val="004436" w:themeColor="text2"/>
        </w:rPr>
        <w:t>What impact has the course had on your organisation?</w:t>
      </w:r>
    </w:p>
    <w:p w14:paraId="06903BA3" w14:textId="1B0ED613" w:rsidR="00E27076" w:rsidRPr="003A3E93" w:rsidRDefault="00480CAA" w:rsidP="00485082">
      <w:pPr>
        <w:pStyle w:val="BodyText"/>
        <w:jc w:val="center"/>
        <w:rPr>
          <w:b/>
          <w:bCs/>
          <w:color w:val="004436" w:themeColor="text2"/>
        </w:rPr>
      </w:pPr>
      <w:r>
        <w:rPr>
          <w:noProof/>
        </w:rPr>
        <w:lastRenderedPageBreak/>
        <w:drawing>
          <wp:inline distT="0" distB="0" distL="0" distR="0" wp14:anchorId="4043DFC1" wp14:editId="2EA73B34">
            <wp:extent cx="4564956" cy="2829645"/>
            <wp:effectExtent l="0" t="0" r="7620" b="8890"/>
            <wp:docPr id="1417445898" name="Chart 1" descr="Bar chart showing what impact delegates said the course had on their organisation. As described in the text above. ">
              <a:extLst xmlns:a="http://schemas.openxmlformats.org/drawingml/2006/main">
                <a:ext uri="{FF2B5EF4-FFF2-40B4-BE49-F238E27FC236}">
                  <a16:creationId xmlns:a16="http://schemas.microsoft.com/office/drawing/2014/main" id="{5E31E724-2E73-18BA-AE4D-28C7AD8D5A5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3DF7DD12" w14:textId="77777777" w:rsidR="008754B4" w:rsidRPr="00435460" w:rsidRDefault="008754B4" w:rsidP="008754B4">
      <w:pPr>
        <w:pStyle w:val="Quoteattribution"/>
        <w:rPr>
          <w:b w:val="0"/>
          <w:bCs/>
          <w:color w:val="auto"/>
          <w:sz w:val="18"/>
          <w:szCs w:val="18"/>
        </w:rPr>
      </w:pPr>
      <w:r w:rsidRPr="00435460">
        <w:rPr>
          <w:b w:val="0"/>
          <w:bCs/>
          <w:color w:val="auto"/>
          <w:sz w:val="18"/>
          <w:szCs w:val="18"/>
        </w:rPr>
        <w:t>Source: Evaluation of the Certificate in Internal Workplace Mediation Training 2023. F1. Base: All respondents (N=125)</w:t>
      </w:r>
    </w:p>
    <w:p w14:paraId="4A5F7972" w14:textId="060A323D" w:rsidR="713AFAC7" w:rsidRDefault="2421D36B" w:rsidP="002E19F6">
      <w:pPr>
        <w:pStyle w:val="BodyText"/>
      </w:pPr>
      <w:r w:rsidRPr="412737C0">
        <w:t>The case study findings show</w:t>
      </w:r>
      <w:r w:rsidR="00305C70">
        <w:t>ed</w:t>
      </w:r>
      <w:r w:rsidRPr="412737C0">
        <w:t xml:space="preserve"> that senior leaders </w:t>
      </w:r>
      <w:r w:rsidR="1644310C" w:rsidRPr="412737C0">
        <w:t xml:space="preserve">were </w:t>
      </w:r>
      <w:r w:rsidRPr="412737C0">
        <w:t xml:space="preserve">keen </w:t>
      </w:r>
      <w:r w:rsidR="7F88AF60" w:rsidRPr="412737C0">
        <w:t xml:space="preserve">to expand the number of, and quality within, mediators available. </w:t>
      </w:r>
      <w:r w:rsidR="73DC25E3" w:rsidRPr="412737C0">
        <w:t>A lack of capacity</w:t>
      </w:r>
      <w:r w:rsidR="7F88AF60" w:rsidRPr="412737C0">
        <w:t xml:space="preserve"> was frequently shared as a hindrance </w:t>
      </w:r>
      <w:r w:rsidR="44AC69FD" w:rsidRPr="412737C0">
        <w:t xml:space="preserve">to providing </w:t>
      </w:r>
      <w:r w:rsidR="7CEAB8CA" w:rsidRPr="412737C0">
        <w:t>mediations and</w:t>
      </w:r>
      <w:r w:rsidR="44AC69FD" w:rsidRPr="412737C0">
        <w:t xml:space="preserve"> arriving at </w:t>
      </w:r>
      <w:r w:rsidR="16A6534E" w:rsidRPr="412737C0">
        <w:t>successful mediation</w:t>
      </w:r>
      <w:r w:rsidR="75E54CA6" w:rsidRPr="412737C0">
        <w:t xml:space="preserve"> outcomes</w:t>
      </w:r>
      <w:r w:rsidR="16A6534E" w:rsidRPr="412737C0">
        <w:t>.</w:t>
      </w:r>
      <w:r w:rsidR="7DF077D9" w:rsidRPr="412737C0">
        <w:t xml:space="preserve"> As such, the development of mediation skills was seen as crucial in widening the </w:t>
      </w:r>
      <w:r w:rsidR="3DB1A11B" w:rsidRPr="412737C0">
        <w:t>number of effective dispute resolution tools available to organisations. Sinc</w:t>
      </w:r>
      <w:r w:rsidR="0DCE72DE" w:rsidRPr="412737C0">
        <w:t>e training, s</w:t>
      </w:r>
      <w:r w:rsidR="3DB1A11B" w:rsidRPr="412737C0">
        <w:t>enior leaders found that</w:t>
      </w:r>
      <w:r w:rsidR="06007C10" w:rsidRPr="412737C0">
        <w:t xml:space="preserve"> staff who had engaged in mediation (in one case, this included the senior leader) had better </w:t>
      </w:r>
      <w:r w:rsidR="50EE5BE7" w:rsidRPr="412737C0">
        <w:t>ability and competency to offer mediation which therefore made the mediation process more efficient.</w:t>
      </w:r>
    </w:p>
    <w:p w14:paraId="19EE3857" w14:textId="5DF04B1F" w:rsidR="002E19F6" w:rsidRDefault="002E19F6" w:rsidP="002E19F6">
      <w:pPr>
        <w:pStyle w:val="BodyText"/>
      </w:pPr>
      <w:r>
        <w:t xml:space="preserve">One way that organisations were ensuring trained mediators maintained competency was through support </w:t>
      </w:r>
      <w:r w:rsidR="0034209F">
        <w:t>networks</w:t>
      </w:r>
      <w:r>
        <w:t xml:space="preserve">. A couple of organisations reported using networks or groups of mediators to help build confidence and learn from other mediators experiences. One interviewee from a large employer reported setting up a mediation network to build confidence amongst the mediators. Encouraged by the tutors on the course, this interviewee was also looking into giving mediators within their organisation shadowing opportunities to build up their confidence.  </w:t>
      </w:r>
    </w:p>
    <w:p w14:paraId="62F41DFF" w14:textId="77777777" w:rsidR="002E19F6" w:rsidRDefault="002E19F6" w:rsidP="002E19F6">
      <w:pPr>
        <w:pStyle w:val="Quote"/>
      </w:pPr>
      <w:r>
        <w:t>'The mediators that we have trained, it would be really good for them all to pick up additional pieces of mediation. So this is where we're bringing in the networking events and I'm inviting them all...at one point I said you can't shadow mediators because it's all private and confidential but when I spoke to [Acas tutor], he said "oh, we do that at Acas". So, I'm going to offer them that as a sweetener as well to say come along.'</w:t>
      </w:r>
    </w:p>
    <w:p w14:paraId="4A2FA8E9" w14:textId="77777777" w:rsidR="002E19F6" w:rsidRDefault="002E19F6" w:rsidP="002E19F6">
      <w:pPr>
        <w:pStyle w:val="Quoteattribution"/>
      </w:pPr>
      <w:r>
        <w:t>Delegate (Organisational Development Lead, Public Sector, 250+ employees)</w:t>
      </w:r>
    </w:p>
    <w:p w14:paraId="747F5963" w14:textId="65797601" w:rsidR="0073740B" w:rsidRDefault="0620A0B4" w:rsidP="00485082">
      <w:pPr>
        <w:pStyle w:val="BodyText"/>
      </w:pPr>
      <w:r>
        <w:t xml:space="preserve">Senior leaders also </w:t>
      </w:r>
      <w:r w:rsidR="498D3055">
        <w:t>said</w:t>
      </w:r>
      <w:r>
        <w:t xml:space="preserve"> there had been a reduction in the number of disputes that had escalated</w:t>
      </w:r>
      <w:r w:rsidR="62288F91">
        <w:t>, which was received positively</w:t>
      </w:r>
      <w:r>
        <w:t xml:space="preserve">. This was primarily because the mediation </w:t>
      </w:r>
      <w:r w:rsidR="43272900">
        <w:t>process was</w:t>
      </w:r>
      <w:r w:rsidR="4DF79438">
        <w:t xml:space="preserve"> being implemented early in a dispute before </w:t>
      </w:r>
      <w:r w:rsidR="0684C8A1">
        <w:t>further</w:t>
      </w:r>
      <w:r w:rsidR="4DF79438">
        <w:t xml:space="preserve"> breakdown between the parties involved. In one case, a</w:t>
      </w:r>
      <w:r w:rsidR="589E0C6F">
        <w:t xml:space="preserve"> senior leader </w:t>
      </w:r>
      <w:r w:rsidR="479E40EC">
        <w:t>who work</w:t>
      </w:r>
      <w:r w:rsidR="00B16B97">
        <w:t xml:space="preserve">ed </w:t>
      </w:r>
      <w:r w:rsidR="479E40EC">
        <w:t xml:space="preserve">for a social enterprise in the community healthcare sector </w:t>
      </w:r>
      <w:r w:rsidR="0684C8A1">
        <w:t>described</w:t>
      </w:r>
      <w:r w:rsidR="216D52A6">
        <w:t xml:space="preserve"> staff as being </w:t>
      </w:r>
      <w:r w:rsidR="2D61A225">
        <w:t>exhausted</w:t>
      </w:r>
      <w:r w:rsidR="216D52A6">
        <w:t xml:space="preserve">, burnt out </w:t>
      </w:r>
      <w:r w:rsidR="27CA378D">
        <w:t>and under-appreciated which exacerbate</w:t>
      </w:r>
      <w:r w:rsidR="00B16B97">
        <w:t>d</w:t>
      </w:r>
      <w:r w:rsidR="4B634ED8">
        <w:t xml:space="preserve"> existing issues and increase</w:t>
      </w:r>
      <w:r w:rsidR="00B16B97">
        <w:t>d</w:t>
      </w:r>
      <w:r w:rsidR="4B634ED8">
        <w:t xml:space="preserve"> the likelihood of disputes </w:t>
      </w:r>
      <w:r w:rsidR="4013C3FF">
        <w:t>occurring,</w:t>
      </w:r>
      <w:r w:rsidR="4B634ED8">
        <w:t xml:space="preserve"> as</w:t>
      </w:r>
      <w:r w:rsidR="7FA209CF">
        <w:t xml:space="preserve"> </w:t>
      </w:r>
      <w:r w:rsidR="4B634ED8">
        <w:t>well as not being dealt with until they escalate.</w:t>
      </w:r>
      <w:r w:rsidR="7ADE0EED">
        <w:t xml:space="preserve"> Therefore, </w:t>
      </w:r>
      <w:r w:rsidR="5FBA0341">
        <w:t>intervening in disputes before they escalate</w:t>
      </w:r>
      <w:r w:rsidR="0684C8A1">
        <w:t>d</w:t>
      </w:r>
      <w:r w:rsidR="5FBA0341">
        <w:t xml:space="preserve"> was</w:t>
      </w:r>
      <w:r w:rsidR="15233584">
        <w:t xml:space="preserve"> perceived as</w:t>
      </w:r>
      <w:r w:rsidR="5FBA0341">
        <w:t xml:space="preserve"> essential to the contribution of a harmonious workplace</w:t>
      </w:r>
      <w:r w:rsidR="12436815">
        <w:t>,</w:t>
      </w:r>
      <w:r w:rsidR="65B2BC80">
        <w:t xml:space="preserve"> and the course was seen to contribute well to this.</w:t>
      </w:r>
      <w:r w:rsidR="5B301F4A">
        <w:t xml:space="preserve"> </w:t>
      </w:r>
    </w:p>
    <w:p w14:paraId="4912E110" w14:textId="0ADDB8B8" w:rsidR="01A3F4BC" w:rsidRDefault="0073740B" w:rsidP="0073740B">
      <w:pPr>
        <w:pStyle w:val="Quote"/>
      </w:pPr>
      <w:r>
        <w:lastRenderedPageBreak/>
        <w:t>’</w:t>
      </w:r>
      <w:r w:rsidR="01A3F4BC" w:rsidRPr="412737C0">
        <w:t>Mediation always occurs when all other avenues have broken down, but actually you could do it much sooner and hopefully when there's a lot less heat.</w:t>
      </w:r>
      <w:r w:rsidR="00305C70">
        <w:t>’</w:t>
      </w:r>
      <w:r w:rsidR="01A3F4BC">
        <w:t xml:space="preserve"> </w:t>
      </w:r>
    </w:p>
    <w:p w14:paraId="70576516" w14:textId="2718EB2F" w:rsidR="0073740B" w:rsidRDefault="5D8044CA" w:rsidP="0029029A">
      <w:pPr>
        <w:pStyle w:val="Quoteattribution"/>
      </w:pPr>
      <w:r>
        <w:t xml:space="preserve">Senior leader (HR Director, Medway Community </w:t>
      </w:r>
      <w:r w:rsidR="554F2B32">
        <w:t>Healthcare</w:t>
      </w:r>
      <w:r>
        <w:t>, Social Enterprise, 250+ employees)</w:t>
      </w:r>
      <w:r w:rsidR="0684C8A1">
        <w:t xml:space="preserve"> </w:t>
      </w:r>
    </w:p>
    <w:p w14:paraId="4791E16E" w14:textId="5E0715CB" w:rsidR="00593857" w:rsidRDefault="00CA3129" w:rsidP="0073740B">
      <w:pPr>
        <w:pStyle w:val="BodyText"/>
      </w:pPr>
      <w:r>
        <w:t>21%</w:t>
      </w:r>
      <w:r w:rsidR="3875EFCC">
        <w:t xml:space="preserve"> of</w:t>
      </w:r>
      <w:r w:rsidR="682999BB">
        <w:t xml:space="preserve"> respondents reported that the course had no impact on their organisation. The </w:t>
      </w:r>
      <w:r w:rsidR="46C62E83">
        <w:t xml:space="preserve">majority </w:t>
      </w:r>
      <w:r w:rsidR="0F470B3D">
        <w:t xml:space="preserve">(81%) </w:t>
      </w:r>
      <w:r w:rsidR="46C62E83">
        <w:t>of these respondents said that there ha</w:t>
      </w:r>
      <w:r w:rsidR="0684C8A1">
        <w:t>d</w:t>
      </w:r>
      <w:r w:rsidR="46C62E83">
        <w:t xml:space="preserve"> </w:t>
      </w:r>
      <w:r w:rsidR="43272900">
        <w:t>been limited</w:t>
      </w:r>
      <w:r w:rsidR="46C62E83">
        <w:t xml:space="preserve"> use of mediation since taking part in the training, including a lack of </w:t>
      </w:r>
      <w:r w:rsidR="0D3E9A58">
        <w:t xml:space="preserve">need for </w:t>
      </w:r>
      <w:r w:rsidR="46C62E83">
        <w:t xml:space="preserve">mediation within the </w:t>
      </w:r>
      <w:r w:rsidR="0684C8A1">
        <w:t xml:space="preserve">organisation, not seeking opportunities to mediate, or workloads meaning they were unable to mediate, </w:t>
      </w:r>
      <w:r w:rsidR="46C62E83">
        <w:t xml:space="preserve">which means that these delegates </w:t>
      </w:r>
      <w:r w:rsidR="3035C150">
        <w:t>were</w:t>
      </w:r>
      <w:r w:rsidR="46C62E83">
        <w:t xml:space="preserve"> unable to </w:t>
      </w:r>
      <w:r w:rsidR="0684C8A1">
        <w:t>utilise their</w:t>
      </w:r>
      <w:r w:rsidR="46C62E83">
        <w:t xml:space="preserve"> skills. </w:t>
      </w:r>
    </w:p>
    <w:p w14:paraId="0106DF10" w14:textId="5C63F1D7" w:rsidR="00A67E1F" w:rsidRDefault="00593857" w:rsidP="00485082">
      <w:pPr>
        <w:pStyle w:val="BodyText"/>
      </w:pPr>
      <w:r>
        <w:t xml:space="preserve">Other </w:t>
      </w:r>
      <w:r w:rsidR="00A67E1F">
        <w:t>reasons why delegates reported no impact from the course include</w:t>
      </w:r>
      <w:r w:rsidR="0073740B">
        <w:t>d</w:t>
      </w:r>
      <w:r w:rsidR="00A67E1F">
        <w:t>:</w:t>
      </w:r>
    </w:p>
    <w:p w14:paraId="0960F960" w14:textId="000E4391" w:rsidR="00EE4AF5" w:rsidRPr="0034209F" w:rsidRDefault="00EE4AF5" w:rsidP="00485082">
      <w:pPr>
        <w:pStyle w:val="ListBullet"/>
      </w:pPr>
      <w:r>
        <w:t xml:space="preserve">Change in role since taking part in the training meaning that </w:t>
      </w:r>
      <w:r w:rsidR="00593857">
        <w:t xml:space="preserve">delegates have not been able to assess any </w:t>
      </w:r>
      <w:r w:rsidR="00593857" w:rsidRPr="0034209F">
        <w:t>impacts as they are either no longer at their previous organisation or they are no longer in a role that requires their engagement with mediation processes so there is a lack of awareness of any impacts.</w:t>
      </w:r>
    </w:p>
    <w:p w14:paraId="02803891" w14:textId="5EF56F74" w:rsidR="00593857" w:rsidRPr="0034209F" w:rsidRDefault="00593857" w:rsidP="00485082">
      <w:pPr>
        <w:pStyle w:val="ListBullet"/>
      </w:pPr>
      <w:r w:rsidRPr="0034209F">
        <w:t>A lack of shift in organisational culture including a continuation of suspicions related to mediation, senior management not allowing delegates to use mediation and perceptions of the delegates’ role meaning that there is a</w:t>
      </w:r>
      <w:r w:rsidR="0071442A">
        <w:t>n</w:t>
      </w:r>
      <w:r w:rsidRPr="0034209F">
        <w:t xml:space="preserve"> </w:t>
      </w:r>
      <w:r w:rsidR="0071442A">
        <w:t>un</w:t>
      </w:r>
      <w:r w:rsidRPr="0034209F">
        <w:t xml:space="preserve">willingness to engage in the mediation process. </w:t>
      </w:r>
    </w:p>
    <w:p w14:paraId="6C7948F8" w14:textId="4680DFFA" w:rsidR="00593857" w:rsidRDefault="00593857" w:rsidP="00485082">
      <w:pPr>
        <w:pStyle w:val="ListBullet"/>
      </w:pPr>
      <w:r w:rsidRPr="0034209F">
        <w:t xml:space="preserve">Delegates </w:t>
      </w:r>
      <w:r w:rsidR="0073740B" w:rsidRPr="0034209F">
        <w:t>we</w:t>
      </w:r>
      <w:r w:rsidRPr="0034209F">
        <w:t>re not accredited</w:t>
      </w:r>
      <w:r w:rsidR="004C41E7" w:rsidRPr="0034209F">
        <w:t xml:space="preserve">, or </w:t>
      </w:r>
      <w:r w:rsidR="0073740B" w:rsidRPr="0034209F">
        <w:t>we</w:t>
      </w:r>
      <w:r w:rsidR="004C41E7" w:rsidRPr="0034209F">
        <w:t>re yet to receive their accreditation,</w:t>
      </w:r>
      <w:r w:rsidRPr="0034209F">
        <w:t xml:space="preserve"> so</w:t>
      </w:r>
      <w:r w:rsidR="004C41E7" w:rsidRPr="0034209F">
        <w:t xml:space="preserve"> they</w:t>
      </w:r>
      <w:r w:rsidRPr="0034209F">
        <w:t xml:space="preserve"> </w:t>
      </w:r>
      <w:r w:rsidR="0073740B" w:rsidRPr="0034209F">
        <w:t>did</w:t>
      </w:r>
      <w:r w:rsidRPr="0034209F">
        <w:t xml:space="preserve"> not feel confident undertaking</w:t>
      </w:r>
      <w:r>
        <w:t xml:space="preserve"> mediations. </w:t>
      </w:r>
    </w:p>
    <w:p w14:paraId="71A900A6" w14:textId="77777777" w:rsidR="006E6212" w:rsidRDefault="006E6212" w:rsidP="006E6212">
      <w:pPr>
        <w:pStyle w:val="Heading3"/>
      </w:pPr>
      <w:r>
        <w:t>Awareness of mediation availability</w:t>
      </w:r>
    </w:p>
    <w:p w14:paraId="7B8AD9E9" w14:textId="36BA1A00" w:rsidR="006E6212" w:rsidRDefault="006E6212" w:rsidP="00485082">
      <w:pPr>
        <w:pStyle w:val="BodyText"/>
      </w:pPr>
      <w:r>
        <w:t xml:space="preserve">Following the training, nearly two-thirds (63%) of </w:t>
      </w:r>
      <w:r w:rsidR="63B3CD4F">
        <w:t xml:space="preserve">respondents </w:t>
      </w:r>
      <w:r>
        <w:t>felt that staff in their organisation were aware of mediation as a form of dispute resolution, while 22% were unaware.</w:t>
      </w:r>
      <w:r w:rsidR="4C91D493">
        <w:t xml:space="preserve"> This </w:t>
      </w:r>
      <w:r w:rsidR="2E8C43AF">
        <w:t>is a</w:t>
      </w:r>
      <w:r w:rsidR="167E8085">
        <w:t xml:space="preserve">n </w:t>
      </w:r>
      <w:r w:rsidR="2E8C43AF">
        <w:t xml:space="preserve">increase </w:t>
      </w:r>
      <w:r w:rsidR="4C91D493">
        <w:t>compare</w:t>
      </w:r>
      <w:r w:rsidR="5E4031B7">
        <w:t>d</w:t>
      </w:r>
      <w:r w:rsidR="4C91D493">
        <w:t xml:space="preserve"> to just over half (54%) of respondents</w:t>
      </w:r>
      <w:r w:rsidR="3E1D2CBC">
        <w:t xml:space="preserve"> in the 2014 evaluation who reported </w:t>
      </w:r>
      <w:r w:rsidR="001D2749">
        <w:t>staff were</w:t>
      </w:r>
      <w:r w:rsidR="3E1D2CBC">
        <w:t xml:space="preserve"> </w:t>
      </w:r>
      <w:r w:rsidR="001D2749">
        <w:t>aware of mediation in their organisation</w:t>
      </w:r>
      <w:r w:rsidR="600E5977">
        <w:t xml:space="preserve">. </w:t>
      </w:r>
    </w:p>
    <w:p w14:paraId="18D6B85B" w14:textId="4192907F" w:rsidR="006E6212" w:rsidRDefault="6E2883DE" w:rsidP="00485082">
      <w:pPr>
        <w:pStyle w:val="BodyText"/>
      </w:pPr>
      <w:r>
        <w:t>Prior to the training, interviewees felt that although senior leaders supported mediation as a valuable tool, employees were concerned about mediation as being ‘</w:t>
      </w:r>
      <w:r w:rsidRPr="6C22B772">
        <w:rPr>
          <w:i/>
          <w:iCs/>
        </w:rPr>
        <w:t>very full-on, heavy handed’</w:t>
      </w:r>
      <w:r>
        <w:t xml:space="preserve"> because the process was unknown. One interviewee felt that it was not a well-accepted </w:t>
      </w:r>
      <w:r w:rsidR="15025B8B">
        <w:t>tool,</w:t>
      </w:r>
      <w:r>
        <w:t xml:space="preserve"> and it was viewed with suspicion</w:t>
      </w:r>
      <w:r w:rsidR="63B2750E">
        <w:t xml:space="preserve"> a</w:t>
      </w:r>
      <w:r w:rsidR="001A70D4">
        <w:t>s</w:t>
      </w:r>
      <w:r w:rsidR="63B2750E">
        <w:t xml:space="preserve"> t</w:t>
      </w:r>
      <w:r w:rsidR="061867B5">
        <w:t>here was a feeling that</w:t>
      </w:r>
      <w:r w:rsidR="63B2750E">
        <w:t xml:space="preserve"> one’s</w:t>
      </w:r>
      <w:r w:rsidR="061867B5">
        <w:t xml:space="preserve"> </w:t>
      </w:r>
      <w:r w:rsidR="63B2750E">
        <w:t xml:space="preserve">involvement in </w:t>
      </w:r>
      <w:r w:rsidR="061867B5">
        <w:t xml:space="preserve">mediation might be shared across the organisation. Since </w:t>
      </w:r>
      <w:r w:rsidR="29551B83">
        <w:t xml:space="preserve">the </w:t>
      </w:r>
      <w:r w:rsidR="061867B5">
        <w:t>training,</w:t>
      </w:r>
      <w:r w:rsidR="2CBAC20E">
        <w:t xml:space="preserve"> this interviewee described that mediation had been promoted internally </w:t>
      </w:r>
      <w:r w:rsidR="6DA18302">
        <w:t>to</w:t>
      </w:r>
      <w:r w:rsidR="2CBAC20E">
        <w:t xml:space="preserve"> resolve conflicts within teams and individuals</w:t>
      </w:r>
      <w:r w:rsidR="6F46564A">
        <w:t xml:space="preserve">. For instance, there was a review of the organisation’s conflict and resolution policy. However, mediations in the organisation were still perceived with suspicion. It must be noted that it may be too early to gauge, </w:t>
      </w:r>
      <w:r w:rsidR="31F8E8AB">
        <w:t xml:space="preserve">or expect, a major shift of organisational culture </w:t>
      </w:r>
      <w:r w:rsidR="65219FEB">
        <w:t>at this level.</w:t>
      </w:r>
    </w:p>
    <w:p w14:paraId="59E1E6B4" w14:textId="737D10FA" w:rsidR="680BDD05" w:rsidRPr="0036473C" w:rsidRDefault="680BDD05" w:rsidP="0036473C">
      <w:pPr>
        <w:spacing w:after="240" w:line="288" w:lineRule="auto"/>
        <w:rPr>
          <w:rFonts w:eastAsia="Arial" w:cs="Arial"/>
          <w:color w:val="004436" w:themeColor="text2"/>
          <w:szCs w:val="20"/>
        </w:rPr>
      </w:pPr>
      <w:r w:rsidRPr="004C41E7">
        <w:rPr>
          <w:color w:val="004436" w:themeColor="text2"/>
        </w:rPr>
        <w:t>‘</w:t>
      </w:r>
      <w:r w:rsidRPr="0036473C">
        <w:rPr>
          <w:rFonts w:eastAsia="Arial" w:cs="Arial"/>
          <w:i/>
          <w:iCs/>
          <w:color w:val="004436" w:themeColor="text2"/>
          <w:szCs w:val="20"/>
        </w:rPr>
        <w:t xml:space="preserve">When I meet up </w:t>
      </w:r>
      <w:r w:rsidR="00A35710">
        <w:rPr>
          <w:rFonts w:eastAsia="Arial" w:cs="Arial"/>
          <w:i/>
          <w:iCs/>
          <w:color w:val="004436" w:themeColor="text2"/>
          <w:szCs w:val="20"/>
        </w:rPr>
        <w:t>on a one-to-one</w:t>
      </w:r>
      <w:r w:rsidRPr="0036473C">
        <w:rPr>
          <w:rFonts w:eastAsia="Arial" w:cs="Arial"/>
          <w:i/>
          <w:iCs/>
          <w:color w:val="004436" w:themeColor="text2"/>
          <w:szCs w:val="20"/>
        </w:rPr>
        <w:t xml:space="preserve"> basis to do the initial meeting with the individual parties, there’s always a lot of “who’s going to find out about this and where are you going to store this” and I’m constantly having to confirm that this is basically a confidential </w:t>
      </w:r>
      <w:r w:rsidR="002B1727" w:rsidRPr="0036473C">
        <w:rPr>
          <w:rFonts w:eastAsia="Arial" w:cs="Arial"/>
          <w:i/>
          <w:iCs/>
          <w:color w:val="004436" w:themeColor="text2"/>
          <w:szCs w:val="20"/>
        </w:rPr>
        <w:t>process,</w:t>
      </w:r>
      <w:r w:rsidRPr="0036473C">
        <w:rPr>
          <w:rFonts w:eastAsia="Arial" w:cs="Arial"/>
          <w:i/>
          <w:iCs/>
          <w:color w:val="004436" w:themeColor="text2"/>
          <w:szCs w:val="20"/>
        </w:rPr>
        <w:t xml:space="preserve"> and I won’t be saving anything.</w:t>
      </w:r>
      <w:r w:rsidR="004C41E7">
        <w:rPr>
          <w:rFonts w:eastAsia="Arial" w:cs="Arial"/>
          <w:i/>
          <w:iCs/>
          <w:color w:val="004436" w:themeColor="text2"/>
          <w:szCs w:val="20"/>
        </w:rPr>
        <w:t>’</w:t>
      </w:r>
    </w:p>
    <w:p w14:paraId="23255D57" w14:textId="730E2108" w:rsidR="680BDD05" w:rsidRDefault="680BDD05" w:rsidP="412737C0">
      <w:pPr>
        <w:pStyle w:val="Quoteattribution"/>
      </w:pPr>
      <w:r>
        <w:t xml:space="preserve">Trainee (Organisational Development Lead, </w:t>
      </w:r>
      <w:r w:rsidR="7A486B0E">
        <w:t>Public Sector</w:t>
      </w:r>
      <w:r>
        <w:t>, 250+ employees</w:t>
      </w:r>
      <w:r w:rsidR="004C41E7">
        <w:t>)</w:t>
      </w:r>
    </w:p>
    <w:p w14:paraId="20A1662F" w14:textId="63F4CD80" w:rsidR="002E19F6" w:rsidRDefault="002E19F6" w:rsidP="002E19F6">
      <w:pPr>
        <w:pStyle w:val="BodyText"/>
        <w:rPr>
          <w:rFonts w:cs="Arial"/>
          <w:szCs w:val="20"/>
        </w:rPr>
      </w:pPr>
      <w:r>
        <w:rPr>
          <w:rFonts w:cs="Arial"/>
          <w:szCs w:val="20"/>
        </w:rPr>
        <w:lastRenderedPageBreak/>
        <w:t xml:space="preserve">Delegates interviewed identified that </w:t>
      </w:r>
      <w:r w:rsidR="0071442A">
        <w:rPr>
          <w:rFonts w:cs="Arial"/>
          <w:szCs w:val="20"/>
        </w:rPr>
        <w:t xml:space="preserve">support from the senior team </w:t>
      </w:r>
      <w:r>
        <w:rPr>
          <w:rFonts w:cs="Arial"/>
          <w:szCs w:val="20"/>
        </w:rPr>
        <w:t>since the</w:t>
      </w:r>
      <w:r w:rsidR="0071442A">
        <w:rPr>
          <w:rFonts w:cs="Arial"/>
          <w:szCs w:val="20"/>
        </w:rPr>
        <w:t>y attended the</w:t>
      </w:r>
      <w:r>
        <w:rPr>
          <w:rFonts w:cs="Arial"/>
          <w:szCs w:val="20"/>
        </w:rPr>
        <w:t xml:space="preserve"> training meant that managers throughout the organisation </w:t>
      </w:r>
      <w:r w:rsidR="0071442A">
        <w:rPr>
          <w:rFonts w:cs="Arial"/>
          <w:szCs w:val="20"/>
        </w:rPr>
        <w:t>were more aware</w:t>
      </w:r>
      <w:r>
        <w:rPr>
          <w:rFonts w:cs="Arial"/>
          <w:szCs w:val="20"/>
        </w:rPr>
        <w:t xml:space="preserve"> that mediation was available and </w:t>
      </w:r>
      <w:r w:rsidR="0071442A">
        <w:rPr>
          <w:rFonts w:cs="Arial"/>
          <w:szCs w:val="20"/>
        </w:rPr>
        <w:t xml:space="preserve">that if a dispute arose mediation would be the first action taken by HR. </w:t>
      </w:r>
    </w:p>
    <w:p w14:paraId="163DA31D" w14:textId="709D9FFF" w:rsidR="002E19F6" w:rsidRDefault="002E19F6" w:rsidP="00485082">
      <w:pPr>
        <w:pStyle w:val="BodyText"/>
        <w:rPr>
          <w:sz w:val="22"/>
          <w:szCs w:val="22"/>
        </w:rPr>
      </w:pPr>
      <w:r>
        <w:t>One example of internal promotion after the course was the development of a leadership and management program</w:t>
      </w:r>
      <w:r w:rsidR="00B16B97">
        <w:t>me</w:t>
      </w:r>
      <w:r>
        <w:t xml:space="preserve"> for line managers by a large employer.</w:t>
      </w:r>
      <w:r>
        <w:rPr>
          <w:sz w:val="16"/>
          <w:szCs w:val="16"/>
        </w:rPr>
        <w:t> </w:t>
      </w:r>
      <w:r>
        <w:t xml:space="preserve">This aimed to give line managers the skills they needed to recognise workplace issues before they escalated. This was particularly necessary for this organisation as line managers would previously avoid dealing with workplace conflicts, which would cause further issues in the future. A small organisation also reported taking steps to develop their managers through training and group sessions which included HR-related training focusing on grievance and disciplinary procedures. </w:t>
      </w:r>
    </w:p>
    <w:p w14:paraId="55A75E35" w14:textId="77777777" w:rsidR="002E19F6" w:rsidRDefault="002E19F6" w:rsidP="00485082">
      <w:pPr>
        <w:pStyle w:val="Quote"/>
      </w:pPr>
      <w:r>
        <w:t xml:space="preserve">’I wanted to reduce the formal escalations into grievances because it takes forever to get an investigator to come in. Then they have to do everything formally and then all the team take sides. It's so disruptive to a team. With mediation, we're actually bringing two people into the room and having a conversation about what they need to do get on. How do we work together? What rules are we going put in place? So, we're trying to reduce time, reduce effort and try to resolve things before they escalate’ </w:t>
      </w:r>
    </w:p>
    <w:p w14:paraId="10D60CD2" w14:textId="77777777" w:rsidR="002E19F6" w:rsidRDefault="002E19F6" w:rsidP="00485082">
      <w:pPr>
        <w:pStyle w:val="Quoteattribution"/>
      </w:pPr>
      <w:r>
        <w:t>Senior leader (HR Director, Medway Community Healthcare, Social Enterprise, 250+ employees)</w:t>
      </w:r>
    </w:p>
    <w:p w14:paraId="006B4684" w14:textId="1C845223" w:rsidR="006E6212" w:rsidRDefault="002E19F6" w:rsidP="00485082">
      <w:pPr>
        <w:pStyle w:val="BodyText"/>
      </w:pPr>
      <w:r>
        <w:t>I</w:t>
      </w:r>
      <w:r w:rsidR="006E6212">
        <w:t xml:space="preserve">nterviewees still believed that more could be done to promote mediation within their organisation. One case study interviewee described that they were confident that the organisation takes concerns seriously </w:t>
      </w:r>
      <w:r w:rsidR="00C57443">
        <w:t xml:space="preserve">now </w:t>
      </w:r>
      <w:r w:rsidR="006E6212">
        <w:t xml:space="preserve">but </w:t>
      </w:r>
      <w:r w:rsidR="00ED3AC2">
        <w:t>felt</w:t>
      </w:r>
      <w:r w:rsidR="006E6212">
        <w:t xml:space="preserve"> there </w:t>
      </w:r>
      <w:r w:rsidR="00ED3AC2">
        <w:t>was</w:t>
      </w:r>
      <w:r w:rsidR="006E6212">
        <w:t xml:space="preserve"> low awareness and understanding of mediation among employees. However, interviewees did think that having the accreditation helped both mediators and employees feel more confident in the process and that it was an effective tool that they could trust.</w:t>
      </w:r>
    </w:p>
    <w:p w14:paraId="196900D2" w14:textId="71D99C64" w:rsidR="00C57443" w:rsidRDefault="006E6212" w:rsidP="006E6212">
      <w:pPr>
        <w:pStyle w:val="Heading3"/>
      </w:pPr>
      <w:r>
        <w:t>Workplace conflicts resolved more quickly and effectively</w:t>
      </w:r>
      <w:r w:rsidR="00105BBC">
        <w:t xml:space="preserve"> </w:t>
      </w:r>
    </w:p>
    <w:p w14:paraId="08929875" w14:textId="41A4527C" w:rsidR="006E6212" w:rsidRDefault="006E6212" w:rsidP="00485082">
      <w:pPr>
        <w:pStyle w:val="BodyText"/>
      </w:pPr>
      <w:r>
        <w:t>There was some evidence that organisations were more likely to use mediation</w:t>
      </w:r>
      <w:r w:rsidR="00C57443">
        <w:t xml:space="preserve"> since</w:t>
      </w:r>
      <w:r w:rsidR="00C9521E">
        <w:t xml:space="preserve"> the</w:t>
      </w:r>
      <w:r w:rsidR="00C57443">
        <w:t xml:space="preserve"> training,</w:t>
      </w:r>
      <w:r>
        <w:t xml:space="preserve"> however delegates also indicated that more could be done to encourage its use. </w:t>
      </w:r>
    </w:p>
    <w:p w14:paraId="7AEF78A9" w14:textId="6435783A" w:rsidR="006E6212" w:rsidRDefault="6E2883DE" w:rsidP="00485082">
      <w:pPr>
        <w:pStyle w:val="ListBullet"/>
      </w:pPr>
      <w:r>
        <w:t>Over half (55%) of delegates said that mediation is now encouraged more in their organisation</w:t>
      </w:r>
      <w:r w:rsidR="039AEB79">
        <w:t>,</w:t>
      </w:r>
      <w:r>
        <w:t xml:space="preserve"> while 42% said that mediation is encouraged at ‘about the same’ level.</w:t>
      </w:r>
    </w:p>
    <w:p w14:paraId="5CEA8C4A" w14:textId="1B4FBDEB" w:rsidR="00525B9F" w:rsidRDefault="3875EFCC" w:rsidP="00485082">
      <w:pPr>
        <w:pStyle w:val="ListBullet"/>
      </w:pPr>
      <w:r>
        <w:t>Over h</w:t>
      </w:r>
      <w:r w:rsidR="6E2883DE">
        <w:t>alf (52%) of respondents felt that mediation is used when necessary within their organisation, while 45% reported that mediation was used too little. No respondents felt that mediation was used too much.</w:t>
      </w:r>
      <w:r w:rsidR="7587EA73">
        <w:t xml:space="preserve"> Similar proportions of respondents said that mediation was used when necessary (49%), or too little (47%</w:t>
      </w:r>
      <w:r w:rsidR="43272900">
        <w:t>),</w:t>
      </w:r>
      <w:r w:rsidR="7587EA73">
        <w:t xml:space="preserve"> in the 2014 evaluation, and likewise no respondents said it was used too much. </w:t>
      </w:r>
    </w:p>
    <w:p w14:paraId="15A4099E" w14:textId="63B4EC47" w:rsidR="005015A7" w:rsidRDefault="435A032D">
      <w:pPr>
        <w:pStyle w:val="ListBullet2"/>
        <w:numPr>
          <w:ilvl w:val="1"/>
          <w:numId w:val="0"/>
        </w:numPr>
      </w:pPr>
      <w:r>
        <w:t>Forty-five percent</w:t>
      </w:r>
      <w:r w:rsidR="6E2883DE">
        <w:t xml:space="preserve"> of respondents reported that a mediator is sometimes asked to be involved when an employee has a grievance, and</w:t>
      </w:r>
      <w:r w:rsidR="3875EFCC">
        <w:t xml:space="preserve"> </w:t>
      </w:r>
      <w:r w:rsidR="445C93ED">
        <w:t>22%</w:t>
      </w:r>
      <w:r w:rsidR="6E2883DE">
        <w:t xml:space="preserve"> reported that a mediator was usually (11%) or always (11%) asked to be </w:t>
      </w:r>
      <w:r w:rsidR="7E3FD787">
        <w:t xml:space="preserve">involved (see </w:t>
      </w:r>
      <w:r w:rsidR="00B31735">
        <w:fldChar w:fldCharType="begin"/>
      </w:r>
      <w:r w:rsidR="00B31735">
        <w:instrText xml:space="preserve"> REF _Ref141724072 \r \h </w:instrText>
      </w:r>
      <w:r w:rsidR="00B31735">
        <w:fldChar w:fldCharType="separate"/>
      </w:r>
      <w:r w:rsidR="008635D0">
        <w:t>Figure 3.11</w:t>
      </w:r>
      <w:r w:rsidR="00B31735">
        <w:fldChar w:fldCharType="end"/>
      </w:r>
      <w:r w:rsidR="7E3FD787">
        <w:t>)</w:t>
      </w:r>
      <w:r w:rsidR="6E2883DE">
        <w:t xml:space="preserve">. </w:t>
      </w:r>
      <w:r>
        <w:t xml:space="preserve">This is lower than the 2014 evaluation where </w:t>
      </w:r>
      <w:r w:rsidR="445C93ED">
        <w:t>62% of</w:t>
      </w:r>
      <w:r>
        <w:t xml:space="preserve"> respondents said that</w:t>
      </w:r>
      <w:r w:rsidR="71C5F825">
        <w:t xml:space="preserve"> a mediator is sometimes asked to be involved in an employee grievance. Th</w:t>
      </w:r>
      <w:r w:rsidR="039AEB79">
        <w:t>e</w:t>
      </w:r>
      <w:r w:rsidR="71C5F825">
        <w:t xml:space="preserve"> proportion of respondents reporting that delegates are usually or always asked to be involved in a grievance </w:t>
      </w:r>
      <w:r w:rsidR="039AEB79">
        <w:t>has remained</w:t>
      </w:r>
      <w:r w:rsidR="71C5F825">
        <w:t xml:space="preserve"> consistent (</w:t>
      </w:r>
      <w:r w:rsidR="2EF5706C">
        <w:t xml:space="preserve">11% each compared </w:t>
      </w:r>
      <w:r w:rsidR="71C5F825">
        <w:t>9% and 11% respectively</w:t>
      </w:r>
      <w:r w:rsidR="18852317">
        <w:t xml:space="preserve"> </w:t>
      </w:r>
      <w:r w:rsidR="16585036">
        <w:t>in 2014).</w:t>
      </w:r>
      <w:r w:rsidR="71C5F825">
        <w:t xml:space="preserve"> </w:t>
      </w:r>
      <w:r w:rsidR="7E3FD787">
        <w:t>Where there is a disciplinary action short of a dismissal, only 7% of respondents said that a mediator is always asked to be involved, while 5% said that a mediator is usually asked to be involved, and a third (33%) of respondents said that a mediator is sometimes asked to be involved.</w:t>
      </w:r>
    </w:p>
    <w:p w14:paraId="39F6D94D" w14:textId="51777DA4" w:rsidR="00A64E7E" w:rsidRDefault="00A64E7E" w:rsidP="00A64E7E">
      <w:pPr>
        <w:pStyle w:val="Figurelabel"/>
      </w:pPr>
      <w:bookmarkStart w:id="42" w:name="_Ref141724072"/>
      <w:r>
        <w:lastRenderedPageBreak/>
        <w:t>Mediators were sometimes involved in disciplinary action short of dismissal and grievances.</w:t>
      </w:r>
      <w:bookmarkEnd w:id="42"/>
    </w:p>
    <w:p w14:paraId="0A02EE5B" w14:textId="54D114CF" w:rsidR="00A64E7E" w:rsidRPr="00485082" w:rsidRDefault="1C138970" w:rsidP="00485082">
      <w:pPr>
        <w:pStyle w:val="BodyText"/>
        <w:rPr>
          <w:b/>
          <w:bCs/>
        </w:rPr>
      </w:pPr>
      <w:r w:rsidRPr="00485082">
        <w:rPr>
          <w:b/>
          <w:bCs/>
          <w:color w:val="004436" w:themeColor="text2"/>
        </w:rPr>
        <w:t>If an employee has a grievance or there is a disciplinary action short of a dismissal, is a mediator asked to be involved</w:t>
      </w:r>
      <w:r w:rsidR="0CECFABF">
        <w:rPr>
          <w:b/>
          <w:bCs/>
          <w:color w:val="004436" w:themeColor="text2"/>
        </w:rPr>
        <w:t>…</w:t>
      </w:r>
      <w:r w:rsidRPr="00485082">
        <w:rPr>
          <w:b/>
          <w:bCs/>
          <w:color w:val="004436" w:themeColor="text2"/>
        </w:rPr>
        <w:t>?</w:t>
      </w:r>
      <w:r w:rsidR="00A64E7E" w:rsidRPr="00485082">
        <w:rPr>
          <w:b/>
          <w:bCs/>
          <w:noProof/>
        </w:rPr>
        <w:drawing>
          <wp:inline distT="0" distB="0" distL="0" distR="0" wp14:anchorId="6E0745B9" wp14:editId="2265B08A">
            <wp:extent cx="5400000" cy="1733550"/>
            <wp:effectExtent l="0" t="0" r="0" b="0"/>
            <wp:docPr id="785789547" name="Chart 1" descr="Bar chart showing how often a mediator is asked to be involved when an employee has a grievance or there is disciplinary action short of dismissal. As described in the surrounding text. ">
              <a:extLst xmlns:a="http://schemas.openxmlformats.org/drawingml/2006/main">
                <a:ext uri="{FF2B5EF4-FFF2-40B4-BE49-F238E27FC236}">
                  <a16:creationId xmlns:a16="http://schemas.microsoft.com/office/drawing/2014/main" id="{7AA324EA-B024-612C-F720-1AC617B130C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14:paraId="016C88C9" w14:textId="20159456" w:rsidR="00A64E7E" w:rsidRPr="00435460" w:rsidRDefault="1EFC14FF" w:rsidP="0036473C">
      <w:pPr>
        <w:pStyle w:val="Quoteattribution"/>
        <w:rPr>
          <w:bCs/>
          <w:sz w:val="18"/>
          <w:szCs w:val="18"/>
        </w:rPr>
      </w:pPr>
      <w:r w:rsidRPr="6C22B772">
        <w:rPr>
          <w:b w:val="0"/>
          <w:color w:val="auto"/>
          <w:sz w:val="18"/>
          <w:szCs w:val="18"/>
        </w:rPr>
        <w:t>Source: Evaluation of the Certificate in Internal Workplace Mediation Training 2023. F6. Base: All respondents (N=125). F7. Base: All respondents (N=125).</w:t>
      </w:r>
    </w:p>
    <w:p w14:paraId="39AD1AB8" w14:textId="7800321E" w:rsidR="002815EF" w:rsidRPr="00BD6DC2" w:rsidRDefault="384213B9" w:rsidP="00485082">
      <w:pPr>
        <w:pStyle w:val="ListBullet2"/>
        <w:numPr>
          <w:ilvl w:val="1"/>
          <w:numId w:val="0"/>
        </w:numPr>
      </w:pPr>
      <w:r>
        <w:t xml:space="preserve">The proportion of delegates reporting that mediators were always and usually asked to be involved during a disciplinary action short of a dismissal is similar </w:t>
      </w:r>
      <w:r w:rsidR="30AA83AE">
        <w:t>to</w:t>
      </w:r>
      <w:r>
        <w:t xml:space="preserve"> the 201</w:t>
      </w:r>
      <w:r w:rsidR="30AA83AE">
        <w:t>4</w:t>
      </w:r>
      <w:r>
        <w:t xml:space="preserve"> evaluation (4% and 3% respectively)</w:t>
      </w:r>
      <w:r w:rsidR="1942BF31">
        <w:t>. H</w:t>
      </w:r>
      <w:r>
        <w:t>owever</w:t>
      </w:r>
      <w:r w:rsidR="08E649AA">
        <w:t>, th</w:t>
      </w:r>
      <w:r w:rsidR="31B172B2">
        <w:t>e</w:t>
      </w:r>
      <w:r w:rsidR="08E649AA">
        <w:t xml:space="preserve"> proportion</w:t>
      </w:r>
      <w:r w:rsidR="4D7F4096">
        <w:t xml:space="preserve"> of delegates who reported that a mediator is never involved in a disciplinary action short of a dismissal</w:t>
      </w:r>
      <w:r w:rsidR="08E649AA">
        <w:t xml:space="preserve"> is </w:t>
      </w:r>
      <w:r>
        <w:t>m</w:t>
      </w:r>
      <w:r w:rsidR="0B363B8F">
        <w:t>ore</w:t>
      </w:r>
      <w:r w:rsidR="4BA5864C">
        <w:t xml:space="preserve"> than double (45%) in the 2014 evaluation</w:t>
      </w:r>
      <w:r w:rsidR="71C5F825">
        <w:t xml:space="preserve"> </w:t>
      </w:r>
      <w:r w:rsidR="4C76CF2E">
        <w:t xml:space="preserve">compared to now (20%). </w:t>
      </w:r>
      <w:r w:rsidR="66D405B0">
        <w:t>Forty-one percent</w:t>
      </w:r>
      <w:r w:rsidR="0B363B8F">
        <w:t xml:space="preserve"> of respondents reported that mediators were sometimes asked to be involved</w:t>
      </w:r>
      <w:r>
        <w:t>. The differences to the 2014 evaluation may indicate that there might be less capacity, or fewer accredited mediators, who can be asked to be involved in mediations now. This aligns with case study findings where interviewees felt that mediation was sometimes limited in use due to a lack of capacity.</w:t>
      </w:r>
    </w:p>
    <w:p w14:paraId="07BA7656" w14:textId="78E8B3E5" w:rsidR="006E6212" w:rsidRDefault="6E2883DE" w:rsidP="0036473C">
      <w:pPr>
        <w:pStyle w:val="BodyText"/>
      </w:pPr>
      <w:r>
        <w:t>Evidence from the case studies</w:t>
      </w:r>
      <w:r w:rsidR="30AA83AE">
        <w:t xml:space="preserve"> also</w:t>
      </w:r>
      <w:r>
        <w:t xml:space="preserve"> supports that the main impact on the organisation was having more mediators trained and with a qualification. Interviewees explained that having more mediators within the organisation meant that mediation could be offered earlier on in a dispute and in less serious cases which commonly meant coming to a resolution was less time-consuming. </w:t>
      </w:r>
    </w:p>
    <w:p w14:paraId="21F15179" w14:textId="77777777" w:rsidR="00E27076" w:rsidRDefault="00E27076" w:rsidP="00485082">
      <w:pPr>
        <w:pStyle w:val="Quote"/>
      </w:pPr>
      <w:r>
        <w:t>'We've got people with the right skills to address those situations, and in doing so should prevent things going down a formal route or a more time-consuming formal process.'</w:t>
      </w:r>
    </w:p>
    <w:p w14:paraId="0F9E7A57" w14:textId="47AA48B2" w:rsidR="00E27076" w:rsidRPr="00397DC0" w:rsidRDefault="00E27076" w:rsidP="00485082">
      <w:pPr>
        <w:pStyle w:val="Quoteattribution"/>
      </w:pPr>
      <w:r>
        <w:t>Delegate (HR Manager, Private Sector, 230 employees)</w:t>
      </w:r>
    </w:p>
    <w:p w14:paraId="04CC420E" w14:textId="5D18DF55" w:rsidR="006E6212" w:rsidRDefault="6E2883DE" w:rsidP="00485082">
      <w:pPr>
        <w:pStyle w:val="BodyText"/>
      </w:pPr>
      <w:r>
        <w:t>I</w:t>
      </w:r>
      <w:r w:rsidR="30AA83AE">
        <w:t>n addition, i</w:t>
      </w:r>
      <w:r>
        <w:t xml:space="preserve">nterviewees reported that having a more structured process for resolving disputes with a clear process to follow and confident mediators meant that the process was less emotionally draining for mediators compared to the previous process for resolving disputes. One interviewee described relief among employees who had taken part in mediation that they had not had to progress down a formal grievance process. </w:t>
      </w:r>
      <w:r w:rsidR="35D0DBE9">
        <w:t>Overall, interviewees felt that mediations were less heated and combative because having a clear structure reduced the length of the process</w:t>
      </w:r>
      <w:r w:rsidR="00EE092D">
        <w:t>,</w:t>
      </w:r>
      <w:r w:rsidR="35D0DBE9">
        <w:t xml:space="preserve"> which meant that emotions were not unnecessarily being ‘dragged out’.</w:t>
      </w:r>
    </w:p>
    <w:p w14:paraId="2B0EB7E1" w14:textId="77777777" w:rsidR="006E6212" w:rsidRDefault="006E6212" w:rsidP="006E6212">
      <w:pPr>
        <w:pStyle w:val="Heading3"/>
      </w:pPr>
      <w:r>
        <w:t>Processes and policy</w:t>
      </w:r>
    </w:p>
    <w:p w14:paraId="41C24888" w14:textId="5FBB3F8E" w:rsidR="00A64E7E" w:rsidRDefault="6E2883DE" w:rsidP="00525B9F">
      <w:pPr>
        <w:pStyle w:val="BodyText"/>
      </w:pPr>
      <w:r>
        <w:t>It was common for organisations to have made</w:t>
      </w:r>
      <w:r w:rsidR="35D0DBE9">
        <w:t>,</w:t>
      </w:r>
      <w:r>
        <w:t xml:space="preserve"> or planned to make</w:t>
      </w:r>
      <w:r w:rsidR="35D0DBE9">
        <w:t>,</w:t>
      </w:r>
      <w:r>
        <w:t xml:space="preserve"> changes to their policy or practice to include mediation as a result of the training</w:t>
      </w:r>
      <w:r w:rsidR="0DB9FEFF">
        <w:t xml:space="preserve"> (see </w:t>
      </w:r>
      <w:r w:rsidR="00920F0D">
        <w:fldChar w:fldCharType="begin"/>
      </w:r>
      <w:r w:rsidR="00920F0D">
        <w:instrText xml:space="preserve"> REF _Ref144202802 \r \h </w:instrText>
      </w:r>
      <w:r w:rsidR="00920F0D">
        <w:fldChar w:fldCharType="separate"/>
      </w:r>
      <w:r w:rsidR="008635D0">
        <w:t>Figure 3.12</w:t>
      </w:r>
      <w:r w:rsidR="00920F0D">
        <w:fldChar w:fldCharType="end"/>
      </w:r>
      <w:r w:rsidR="0DB9FEFF">
        <w:t>)</w:t>
      </w:r>
      <w:r>
        <w:t xml:space="preserve">. </w:t>
      </w:r>
      <w:r w:rsidR="005B1208">
        <w:t>Changes to wider organisational policies or practices was not the main aim of the training, but w</w:t>
      </w:r>
      <w:r w:rsidR="2F0B0FC4">
        <w:t xml:space="preserve">hen asked </w:t>
      </w:r>
      <w:r w:rsidR="0DB9FEFF">
        <w:t>25%</w:t>
      </w:r>
      <w:r w:rsidR="45741254">
        <w:t xml:space="preserve"> of </w:t>
      </w:r>
      <w:r w:rsidR="45741254">
        <w:lastRenderedPageBreak/>
        <w:t>delegates said they</w:t>
      </w:r>
      <w:r w:rsidR="0DB9FEFF">
        <w:t xml:space="preserve"> had introduced mediation policies,</w:t>
      </w:r>
      <w:r w:rsidR="3ECA7A73">
        <w:t xml:space="preserve"> and</w:t>
      </w:r>
      <w:r w:rsidR="0DB9FEFF">
        <w:t xml:space="preserve"> more than a third of respondents reported reviewing or revising existing </w:t>
      </w:r>
      <w:r w:rsidR="43272900">
        <w:t>policies or</w:t>
      </w:r>
      <w:r w:rsidR="0DB9FEFF">
        <w:t xml:space="preserve"> planning new policies. </w:t>
      </w:r>
    </w:p>
    <w:p w14:paraId="16FE1876" w14:textId="75F28AFC" w:rsidR="00525B9F" w:rsidRPr="00525B9F" w:rsidRDefault="00525B9F" w:rsidP="00525B9F">
      <w:pPr>
        <w:pStyle w:val="Figurelabel"/>
      </w:pPr>
      <w:bookmarkStart w:id="43" w:name="_Ref144202802"/>
      <w:r>
        <w:t xml:space="preserve">Following the course, organisations reviewed their policies or made informal </w:t>
      </w:r>
      <w:r w:rsidR="00CA3129">
        <w:t>plans</w:t>
      </w:r>
      <w:r>
        <w:t xml:space="preserve"> to introduce new policies and practices.</w:t>
      </w:r>
      <w:bookmarkEnd w:id="43"/>
    </w:p>
    <w:p w14:paraId="459327F2" w14:textId="77777777" w:rsidR="00E27076" w:rsidRPr="00485082" w:rsidRDefault="00F24F21" w:rsidP="00485082">
      <w:pPr>
        <w:pStyle w:val="BodyText"/>
        <w:rPr>
          <w:b/>
          <w:bCs/>
          <w:color w:val="004436" w:themeColor="text2"/>
        </w:rPr>
      </w:pPr>
      <w:r w:rsidRPr="00485082">
        <w:rPr>
          <w:b/>
          <w:bCs/>
          <w:color w:val="004436" w:themeColor="text2"/>
        </w:rPr>
        <w:t>As a result of attending the CIWM course have you, or anyone working with you at the same organisation…</w:t>
      </w:r>
    </w:p>
    <w:p w14:paraId="57840567" w14:textId="55E49C04" w:rsidR="00480CAA" w:rsidRPr="00485082" w:rsidRDefault="00480CAA" w:rsidP="00485082">
      <w:pPr>
        <w:pStyle w:val="BodyText"/>
        <w:jc w:val="center"/>
        <w:rPr>
          <w:b/>
          <w:bCs/>
          <w:color w:val="004436" w:themeColor="text2"/>
        </w:rPr>
      </w:pPr>
      <w:r>
        <w:rPr>
          <w:noProof/>
        </w:rPr>
        <w:drawing>
          <wp:inline distT="0" distB="0" distL="0" distR="0" wp14:anchorId="3E423087" wp14:editId="6721F561">
            <wp:extent cx="5719445" cy="2019631"/>
            <wp:effectExtent l="0" t="0" r="0" b="0"/>
            <wp:docPr id="36735135" name="Chart 1" descr="Bar chart showing whether delegates had made or planned to make changes to policies or processes as a result of attending the course. As set out in the table below. ">
              <a:extLst xmlns:a="http://schemas.openxmlformats.org/drawingml/2006/main">
                <a:ext uri="{FF2B5EF4-FFF2-40B4-BE49-F238E27FC236}">
                  <a16:creationId xmlns:a16="http://schemas.microsoft.com/office/drawing/2014/main" id="{57296083-9E3A-5D67-F435-6BABCCCD205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14:paraId="1688414B" w14:textId="5F0F08F3" w:rsidR="00A64E7E" w:rsidRDefault="00A64E7E" w:rsidP="00485082">
      <w:pPr>
        <w:pStyle w:val="ListBullet"/>
        <w:numPr>
          <w:ilvl w:val="0"/>
          <w:numId w:val="0"/>
        </w:numPr>
        <w:ind w:left="510"/>
        <w:jc w:val="right"/>
        <w:rPr>
          <w:bCs/>
          <w:sz w:val="18"/>
          <w:szCs w:val="18"/>
        </w:rPr>
      </w:pPr>
      <w:r w:rsidRPr="00435460">
        <w:rPr>
          <w:bCs/>
          <w:sz w:val="18"/>
          <w:szCs w:val="18"/>
        </w:rPr>
        <w:t>Source: Evaluation of the Certificate in Internal Workplace Mediation Training 2023. F3. Base: All respondents (N=125)</w:t>
      </w:r>
    </w:p>
    <w:p w14:paraId="73E7FF40" w14:textId="66C21D6A" w:rsidR="00D92EA7" w:rsidRDefault="0099210D" w:rsidP="00294760">
      <w:pPr>
        <w:pStyle w:val="Chartlabel"/>
      </w:pPr>
      <w:r>
        <w:t xml:space="preserve">Following the course, organisations </w:t>
      </w:r>
      <w:r w:rsidR="004F34AD">
        <w:t>reviewed their policies or made informal plans to introduce new policies and practices</w:t>
      </w:r>
    </w:p>
    <w:tbl>
      <w:tblPr>
        <w:tblStyle w:val="GridTable4-Accent1"/>
        <w:tblW w:w="0" w:type="auto"/>
        <w:tblLook w:val="04A0" w:firstRow="1" w:lastRow="0" w:firstColumn="1" w:lastColumn="0" w:noHBand="0" w:noVBand="1"/>
      </w:tblPr>
      <w:tblGrid>
        <w:gridCol w:w="3539"/>
        <w:gridCol w:w="1701"/>
      </w:tblGrid>
      <w:tr w:rsidR="004032A7" w14:paraId="1395A188" w14:textId="77777777" w:rsidTr="0029476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39" w:type="dxa"/>
          </w:tcPr>
          <w:p w14:paraId="5D098D6C" w14:textId="2658B3CD" w:rsidR="004032A7" w:rsidRPr="00294760" w:rsidRDefault="00371C78" w:rsidP="00582D04">
            <w:pPr>
              <w:pStyle w:val="ListBullet"/>
              <w:numPr>
                <w:ilvl w:val="0"/>
                <w:numId w:val="0"/>
              </w:numPr>
              <w:rPr>
                <w:bCs w:val="0"/>
                <w:color w:val="000000" w:themeColor="text1"/>
                <w:szCs w:val="20"/>
              </w:rPr>
            </w:pPr>
            <w:r w:rsidRPr="00294760">
              <w:rPr>
                <w:color w:val="000000" w:themeColor="text1"/>
                <w:szCs w:val="20"/>
              </w:rPr>
              <w:t>Change to policy or process</w:t>
            </w:r>
          </w:p>
        </w:tc>
        <w:tc>
          <w:tcPr>
            <w:tcW w:w="1701" w:type="dxa"/>
          </w:tcPr>
          <w:p w14:paraId="52835661" w14:textId="28454B6F" w:rsidR="004032A7" w:rsidRPr="00294760" w:rsidRDefault="00055B30" w:rsidP="00582D04">
            <w:pPr>
              <w:pStyle w:val="ListBullet"/>
              <w:numPr>
                <w:ilvl w:val="0"/>
                <w:numId w:val="0"/>
              </w:numPr>
              <w:cnfStyle w:val="100000000000" w:firstRow="1" w:lastRow="0" w:firstColumn="0" w:lastColumn="0" w:oddVBand="0" w:evenVBand="0" w:oddHBand="0" w:evenHBand="0" w:firstRowFirstColumn="0" w:firstRowLastColumn="0" w:lastRowFirstColumn="0" w:lastRowLastColumn="0"/>
              <w:rPr>
                <w:bCs w:val="0"/>
                <w:color w:val="000000" w:themeColor="text1"/>
                <w:szCs w:val="20"/>
              </w:rPr>
            </w:pPr>
            <w:r w:rsidRPr="00294760">
              <w:rPr>
                <w:color w:val="000000" w:themeColor="text1"/>
                <w:szCs w:val="20"/>
              </w:rPr>
              <w:t>Percentage of delegates</w:t>
            </w:r>
          </w:p>
        </w:tc>
      </w:tr>
      <w:tr w:rsidR="004032A7" w14:paraId="6536E248" w14:textId="77777777" w:rsidTr="002947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39" w:type="dxa"/>
          </w:tcPr>
          <w:p w14:paraId="6E628D29" w14:textId="24D37193" w:rsidR="004032A7" w:rsidRPr="00294760" w:rsidRDefault="00055B30" w:rsidP="00582D04">
            <w:pPr>
              <w:pStyle w:val="ListBullet"/>
              <w:numPr>
                <w:ilvl w:val="0"/>
                <w:numId w:val="0"/>
              </w:numPr>
              <w:rPr>
                <w:b w:val="0"/>
                <w:bCs w:val="0"/>
                <w:szCs w:val="20"/>
              </w:rPr>
            </w:pPr>
            <w:r w:rsidRPr="00294760">
              <w:rPr>
                <w:b w:val="0"/>
                <w:bCs w:val="0"/>
                <w:szCs w:val="20"/>
              </w:rPr>
              <w:t>Reviewed one or more poli</w:t>
            </w:r>
            <w:r w:rsidR="00A27CAA" w:rsidRPr="00294760">
              <w:rPr>
                <w:b w:val="0"/>
                <w:bCs w:val="0"/>
                <w:szCs w:val="20"/>
              </w:rPr>
              <w:t>ci</w:t>
            </w:r>
            <w:r w:rsidRPr="00294760">
              <w:rPr>
                <w:b w:val="0"/>
                <w:bCs w:val="0"/>
                <w:szCs w:val="20"/>
              </w:rPr>
              <w:t>es or practices</w:t>
            </w:r>
          </w:p>
        </w:tc>
        <w:tc>
          <w:tcPr>
            <w:tcW w:w="1701" w:type="dxa"/>
          </w:tcPr>
          <w:p w14:paraId="55CE44EC" w14:textId="70E6D23F" w:rsidR="004032A7" w:rsidRPr="00294760" w:rsidRDefault="00055B30" w:rsidP="00582D04">
            <w:pPr>
              <w:pStyle w:val="ListBullet"/>
              <w:numPr>
                <w:ilvl w:val="0"/>
                <w:numId w:val="0"/>
              </w:numPr>
              <w:cnfStyle w:val="000000100000" w:firstRow="0" w:lastRow="0" w:firstColumn="0" w:lastColumn="0" w:oddVBand="0" w:evenVBand="0" w:oddHBand="1" w:evenHBand="0" w:firstRowFirstColumn="0" w:firstRowLastColumn="0" w:lastRowFirstColumn="0" w:lastRowLastColumn="0"/>
              <w:rPr>
                <w:bCs/>
                <w:szCs w:val="20"/>
              </w:rPr>
            </w:pPr>
            <w:r w:rsidRPr="00294760">
              <w:rPr>
                <w:bCs/>
                <w:szCs w:val="20"/>
              </w:rPr>
              <w:t>40%</w:t>
            </w:r>
          </w:p>
        </w:tc>
      </w:tr>
      <w:tr w:rsidR="004032A7" w14:paraId="2D7CD454" w14:textId="77777777" w:rsidTr="00294760">
        <w:tc>
          <w:tcPr>
            <w:cnfStyle w:val="001000000000" w:firstRow="0" w:lastRow="0" w:firstColumn="1" w:lastColumn="0" w:oddVBand="0" w:evenVBand="0" w:oddHBand="0" w:evenHBand="0" w:firstRowFirstColumn="0" w:firstRowLastColumn="0" w:lastRowFirstColumn="0" w:lastRowLastColumn="0"/>
            <w:tcW w:w="3539" w:type="dxa"/>
          </w:tcPr>
          <w:p w14:paraId="0593C81D" w14:textId="152FE48F" w:rsidR="004032A7" w:rsidRPr="00294760" w:rsidRDefault="00055B30" w:rsidP="00582D04">
            <w:pPr>
              <w:pStyle w:val="ListBullet"/>
              <w:numPr>
                <w:ilvl w:val="0"/>
                <w:numId w:val="0"/>
              </w:numPr>
              <w:rPr>
                <w:b w:val="0"/>
                <w:bCs w:val="0"/>
                <w:szCs w:val="20"/>
              </w:rPr>
            </w:pPr>
            <w:r w:rsidRPr="00294760">
              <w:rPr>
                <w:b w:val="0"/>
                <w:bCs w:val="0"/>
                <w:szCs w:val="20"/>
              </w:rPr>
              <w:t>Made general / informal plans to introduce one or more new policies or practices</w:t>
            </w:r>
          </w:p>
        </w:tc>
        <w:tc>
          <w:tcPr>
            <w:tcW w:w="1701" w:type="dxa"/>
          </w:tcPr>
          <w:p w14:paraId="1170BFDA" w14:textId="0C5C62DA" w:rsidR="004032A7" w:rsidRPr="00294760" w:rsidRDefault="00055B30" w:rsidP="00582D04">
            <w:pPr>
              <w:pStyle w:val="ListBullet"/>
              <w:numPr>
                <w:ilvl w:val="0"/>
                <w:numId w:val="0"/>
              </w:numPr>
              <w:cnfStyle w:val="000000000000" w:firstRow="0" w:lastRow="0" w:firstColumn="0" w:lastColumn="0" w:oddVBand="0" w:evenVBand="0" w:oddHBand="0" w:evenHBand="0" w:firstRowFirstColumn="0" w:firstRowLastColumn="0" w:lastRowFirstColumn="0" w:lastRowLastColumn="0"/>
              <w:rPr>
                <w:bCs/>
                <w:szCs w:val="20"/>
              </w:rPr>
            </w:pPr>
            <w:r w:rsidRPr="00294760">
              <w:rPr>
                <w:bCs/>
                <w:szCs w:val="20"/>
              </w:rPr>
              <w:t>38</w:t>
            </w:r>
            <w:r w:rsidR="00A27CAA" w:rsidRPr="00294760">
              <w:rPr>
                <w:bCs/>
                <w:szCs w:val="20"/>
              </w:rPr>
              <w:t>%</w:t>
            </w:r>
          </w:p>
        </w:tc>
      </w:tr>
      <w:tr w:rsidR="004032A7" w14:paraId="16E96674" w14:textId="77777777" w:rsidTr="002947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39" w:type="dxa"/>
          </w:tcPr>
          <w:p w14:paraId="28EA74F5" w14:textId="36F9C08D" w:rsidR="004032A7" w:rsidRPr="00294760" w:rsidRDefault="00055B30" w:rsidP="00582D04">
            <w:pPr>
              <w:pStyle w:val="ListBullet"/>
              <w:numPr>
                <w:ilvl w:val="0"/>
                <w:numId w:val="0"/>
              </w:numPr>
              <w:rPr>
                <w:b w:val="0"/>
                <w:bCs w:val="0"/>
                <w:szCs w:val="20"/>
              </w:rPr>
            </w:pPr>
            <w:r w:rsidRPr="00294760">
              <w:rPr>
                <w:b w:val="0"/>
                <w:bCs w:val="0"/>
                <w:szCs w:val="20"/>
              </w:rPr>
              <w:t>Revised one or more policies or practices</w:t>
            </w:r>
          </w:p>
        </w:tc>
        <w:tc>
          <w:tcPr>
            <w:tcW w:w="1701" w:type="dxa"/>
          </w:tcPr>
          <w:p w14:paraId="459597B2" w14:textId="14C6AB41" w:rsidR="004032A7" w:rsidRPr="00294760" w:rsidRDefault="00055B30" w:rsidP="00582D04">
            <w:pPr>
              <w:pStyle w:val="ListBullet"/>
              <w:numPr>
                <w:ilvl w:val="0"/>
                <w:numId w:val="0"/>
              </w:numPr>
              <w:cnfStyle w:val="000000100000" w:firstRow="0" w:lastRow="0" w:firstColumn="0" w:lastColumn="0" w:oddVBand="0" w:evenVBand="0" w:oddHBand="1" w:evenHBand="0" w:firstRowFirstColumn="0" w:firstRowLastColumn="0" w:lastRowFirstColumn="0" w:lastRowLastColumn="0"/>
              <w:rPr>
                <w:bCs/>
                <w:szCs w:val="20"/>
              </w:rPr>
            </w:pPr>
            <w:r w:rsidRPr="00294760">
              <w:rPr>
                <w:bCs/>
                <w:szCs w:val="20"/>
              </w:rPr>
              <w:t>40%</w:t>
            </w:r>
          </w:p>
        </w:tc>
      </w:tr>
      <w:tr w:rsidR="004032A7" w14:paraId="5FE89880" w14:textId="77777777" w:rsidTr="00294760">
        <w:tc>
          <w:tcPr>
            <w:cnfStyle w:val="001000000000" w:firstRow="0" w:lastRow="0" w:firstColumn="1" w:lastColumn="0" w:oddVBand="0" w:evenVBand="0" w:oddHBand="0" w:evenHBand="0" w:firstRowFirstColumn="0" w:firstRowLastColumn="0" w:lastRowFirstColumn="0" w:lastRowLastColumn="0"/>
            <w:tcW w:w="3539" w:type="dxa"/>
          </w:tcPr>
          <w:p w14:paraId="130C1B01" w14:textId="58F0B241" w:rsidR="004032A7" w:rsidRPr="00294760" w:rsidRDefault="00A27CAA" w:rsidP="00582D04">
            <w:pPr>
              <w:pStyle w:val="ListBullet"/>
              <w:numPr>
                <w:ilvl w:val="0"/>
                <w:numId w:val="0"/>
              </w:numPr>
              <w:rPr>
                <w:b w:val="0"/>
                <w:bCs w:val="0"/>
                <w:szCs w:val="20"/>
              </w:rPr>
            </w:pPr>
            <w:r w:rsidRPr="00294760">
              <w:rPr>
                <w:b w:val="0"/>
                <w:bCs w:val="0"/>
                <w:szCs w:val="20"/>
              </w:rPr>
              <w:t>Formalised plans to introduce one or more new policies or practices</w:t>
            </w:r>
          </w:p>
        </w:tc>
        <w:tc>
          <w:tcPr>
            <w:tcW w:w="1701" w:type="dxa"/>
          </w:tcPr>
          <w:p w14:paraId="5274A4F1" w14:textId="4DE2665D" w:rsidR="004032A7" w:rsidRPr="00294760" w:rsidRDefault="00A27CAA" w:rsidP="00582D04">
            <w:pPr>
              <w:pStyle w:val="ListBullet"/>
              <w:numPr>
                <w:ilvl w:val="0"/>
                <w:numId w:val="0"/>
              </w:numPr>
              <w:cnfStyle w:val="000000000000" w:firstRow="0" w:lastRow="0" w:firstColumn="0" w:lastColumn="0" w:oddVBand="0" w:evenVBand="0" w:oddHBand="0" w:evenHBand="0" w:firstRowFirstColumn="0" w:firstRowLastColumn="0" w:lastRowFirstColumn="0" w:lastRowLastColumn="0"/>
              <w:rPr>
                <w:bCs/>
                <w:szCs w:val="20"/>
              </w:rPr>
            </w:pPr>
            <w:r w:rsidRPr="00294760">
              <w:rPr>
                <w:bCs/>
                <w:szCs w:val="20"/>
              </w:rPr>
              <w:t>25%</w:t>
            </w:r>
          </w:p>
        </w:tc>
      </w:tr>
      <w:tr w:rsidR="004032A7" w14:paraId="3734E80A" w14:textId="77777777" w:rsidTr="002947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39" w:type="dxa"/>
          </w:tcPr>
          <w:p w14:paraId="792F565D" w14:textId="2BCF78FE" w:rsidR="004032A7" w:rsidRPr="00294760" w:rsidRDefault="00A27CAA" w:rsidP="00582D04">
            <w:pPr>
              <w:pStyle w:val="ListBullet"/>
              <w:numPr>
                <w:ilvl w:val="0"/>
                <w:numId w:val="0"/>
              </w:numPr>
              <w:rPr>
                <w:b w:val="0"/>
                <w:bCs w:val="0"/>
                <w:szCs w:val="20"/>
              </w:rPr>
            </w:pPr>
            <w:r w:rsidRPr="00294760">
              <w:rPr>
                <w:b w:val="0"/>
                <w:bCs w:val="0"/>
                <w:szCs w:val="20"/>
              </w:rPr>
              <w:t>Introduced one or more new policies or practices</w:t>
            </w:r>
          </w:p>
        </w:tc>
        <w:tc>
          <w:tcPr>
            <w:tcW w:w="1701" w:type="dxa"/>
          </w:tcPr>
          <w:p w14:paraId="28113542" w14:textId="775326A5" w:rsidR="004032A7" w:rsidRPr="00294760" w:rsidRDefault="00A27CAA" w:rsidP="00582D04">
            <w:pPr>
              <w:pStyle w:val="ListBullet"/>
              <w:numPr>
                <w:ilvl w:val="0"/>
                <w:numId w:val="0"/>
              </w:numPr>
              <w:cnfStyle w:val="000000100000" w:firstRow="0" w:lastRow="0" w:firstColumn="0" w:lastColumn="0" w:oddVBand="0" w:evenVBand="0" w:oddHBand="1" w:evenHBand="0" w:firstRowFirstColumn="0" w:firstRowLastColumn="0" w:lastRowFirstColumn="0" w:lastRowLastColumn="0"/>
              <w:rPr>
                <w:bCs/>
                <w:szCs w:val="20"/>
              </w:rPr>
            </w:pPr>
            <w:r w:rsidRPr="00294760">
              <w:rPr>
                <w:bCs/>
                <w:szCs w:val="20"/>
              </w:rPr>
              <w:t>25%</w:t>
            </w:r>
          </w:p>
        </w:tc>
      </w:tr>
    </w:tbl>
    <w:p w14:paraId="312F6B4F" w14:textId="77777777" w:rsidR="00C75CB3" w:rsidRPr="00294760" w:rsidRDefault="00C75CB3" w:rsidP="00294760">
      <w:pPr>
        <w:pStyle w:val="ListBullet"/>
        <w:numPr>
          <w:ilvl w:val="0"/>
          <w:numId w:val="0"/>
        </w:numPr>
        <w:rPr>
          <w:b/>
          <w:sz w:val="18"/>
          <w:szCs w:val="18"/>
        </w:rPr>
      </w:pPr>
    </w:p>
    <w:p w14:paraId="48081E4E" w14:textId="74604853" w:rsidR="003D17DB" w:rsidRDefault="006E6212" w:rsidP="00485082">
      <w:pPr>
        <w:pStyle w:val="BodyText"/>
      </w:pPr>
      <w:r>
        <w:t>Case study interviewees</w:t>
      </w:r>
      <w:r w:rsidR="003D17DB">
        <w:t xml:space="preserve"> also</w:t>
      </w:r>
      <w:r>
        <w:t xml:space="preserve"> </w:t>
      </w:r>
      <w:r w:rsidR="00B16B97">
        <w:t xml:space="preserve">noted </w:t>
      </w:r>
      <w:r>
        <w:t xml:space="preserve">that mediation was increasingly included in policies or organisational communications to raise awareness of mediation as a tool and increase its use. </w:t>
      </w:r>
      <w:r w:rsidR="0051464F">
        <w:t>In one larger organisation, the process introduced outlined that the HR team should be used as a ‘</w:t>
      </w:r>
      <w:r w:rsidR="0051464F" w:rsidRPr="00485082">
        <w:rPr>
          <w:i/>
          <w:iCs/>
        </w:rPr>
        <w:t>filter’</w:t>
      </w:r>
      <w:r w:rsidR="0051464F">
        <w:t xml:space="preserve"> to </w:t>
      </w:r>
      <w:r w:rsidR="0051464F">
        <w:lastRenderedPageBreak/>
        <w:t xml:space="preserve">decide when mediation was appropriate or when managers should try to resolve a conflict in another way. </w:t>
      </w:r>
      <w:r w:rsidR="003D17DB">
        <w:t>Some examples of this include:</w:t>
      </w:r>
    </w:p>
    <w:p w14:paraId="1ADA34BF" w14:textId="6B9C7118" w:rsidR="006E6212" w:rsidRDefault="003D17DB" w:rsidP="00485082">
      <w:pPr>
        <w:pStyle w:val="ListBullet"/>
      </w:pPr>
      <w:r>
        <w:t>O</w:t>
      </w:r>
      <w:r w:rsidR="006E6212">
        <w:t xml:space="preserve">ne organisation included mediation in their bullying and harassment policy and </w:t>
      </w:r>
      <w:r w:rsidR="00DE3A27">
        <w:t>referred</w:t>
      </w:r>
      <w:r w:rsidR="006E6212">
        <w:t xml:space="preserve"> to </w:t>
      </w:r>
      <w:r>
        <w:t>this</w:t>
      </w:r>
      <w:r w:rsidR="006E6212">
        <w:t xml:space="preserve"> in the</w:t>
      </w:r>
      <w:r>
        <w:t>ir internal</w:t>
      </w:r>
      <w:r w:rsidR="006E6212">
        <w:t xml:space="preserve"> comm</w:t>
      </w:r>
      <w:r>
        <w:t>unication</w:t>
      </w:r>
      <w:r w:rsidR="006E6212">
        <w:t xml:space="preserve">s relating to anti-bullying week. </w:t>
      </w:r>
      <w:r w:rsidR="0051464F">
        <w:t>Another larger organisation had reviewed their conflict and resolution policy since the training.</w:t>
      </w:r>
    </w:p>
    <w:p w14:paraId="6DF35D0A" w14:textId="54D4BC9E" w:rsidR="003D17DB" w:rsidRDefault="0051464F" w:rsidP="00485082">
      <w:pPr>
        <w:pStyle w:val="ListBullet"/>
      </w:pPr>
      <w:r>
        <w:t xml:space="preserve">A couple of </w:t>
      </w:r>
      <w:r w:rsidR="0034209F">
        <w:t>organisations</w:t>
      </w:r>
      <w:r w:rsidR="1BC25214">
        <w:t xml:space="preserve"> reported including </w:t>
      </w:r>
      <w:r>
        <w:t xml:space="preserve">(or planning to include) </w:t>
      </w:r>
      <w:r w:rsidR="3FE59520">
        <w:t xml:space="preserve">information about </w:t>
      </w:r>
      <w:r w:rsidR="1BC25214">
        <w:t xml:space="preserve">mediation on their intranet so that staff could access </w:t>
      </w:r>
      <w:r w:rsidR="3FE59520">
        <w:t xml:space="preserve">details </w:t>
      </w:r>
      <w:r w:rsidR="1BC25214">
        <w:t xml:space="preserve">about </w:t>
      </w:r>
      <w:r w:rsidR="3FE59520">
        <w:t>the process and purpose of mediation</w:t>
      </w:r>
      <w:r w:rsidR="1BC25214">
        <w:t>.</w:t>
      </w:r>
    </w:p>
    <w:p w14:paraId="1537A57D" w14:textId="4DA0AD49" w:rsidR="003D17DB" w:rsidRDefault="003D17DB" w:rsidP="00485082">
      <w:pPr>
        <w:pStyle w:val="ListBullet"/>
      </w:pPr>
      <w:r>
        <w:t xml:space="preserve">One interviewee was developing a booklet on </w:t>
      </w:r>
      <w:r w:rsidR="002B1727">
        <w:t>mediation to</w:t>
      </w:r>
      <w:r w:rsidR="007C03D2">
        <w:t xml:space="preserve"> provide more information on the process to employees and managers. </w:t>
      </w:r>
    </w:p>
    <w:p w14:paraId="6B452566" w14:textId="0D2E77B2" w:rsidR="0051464F" w:rsidRDefault="0051464F" w:rsidP="00485082">
      <w:pPr>
        <w:pStyle w:val="ListBullet"/>
      </w:pPr>
      <w:r>
        <w:t>In light of the training, one smaller organisation had made amendments to the appraisal process to include more opportunity for a two-way dialogue between manager and employee about how they are being supported.</w:t>
      </w:r>
    </w:p>
    <w:p w14:paraId="77467077" w14:textId="159582D1" w:rsidR="003D17DB" w:rsidRDefault="003D17DB" w:rsidP="00485082">
      <w:pPr>
        <w:pStyle w:val="ListBullet"/>
      </w:pPr>
      <w:r>
        <w:t>Another interviewee</w:t>
      </w:r>
      <w:r w:rsidR="0051464F">
        <w:t xml:space="preserve"> in a larger organisation</w:t>
      </w:r>
      <w:r>
        <w:t xml:space="preserve"> had</w:t>
      </w:r>
      <w:r w:rsidRPr="00AC6E37">
        <w:t xml:space="preserve"> developed</w:t>
      </w:r>
      <w:r w:rsidR="0051464F">
        <w:t xml:space="preserve"> a leadership and development</w:t>
      </w:r>
      <w:r w:rsidRPr="00AC6E37">
        <w:t xml:space="preserve"> training </w:t>
      </w:r>
      <w:r w:rsidR="0051464F">
        <w:t xml:space="preserve">programme </w:t>
      </w:r>
      <w:r w:rsidRPr="00AC6E37">
        <w:t>for line managers to help them identify workplace issues</w:t>
      </w:r>
      <w:r w:rsidR="007C03D2">
        <w:t xml:space="preserve"> and understand when mediation might be appropriate.</w:t>
      </w:r>
      <w:r>
        <w:t xml:space="preserve"> </w:t>
      </w:r>
    </w:p>
    <w:p w14:paraId="0CF141DC" w14:textId="1A6988AF" w:rsidR="0051464F" w:rsidRDefault="0051464F" w:rsidP="0051464F">
      <w:pPr>
        <w:pStyle w:val="BodyText"/>
      </w:pPr>
      <w:r>
        <w:t xml:space="preserve">An interviewee from a smaller organisation described that their organisation was slow to accept changes to policy and </w:t>
      </w:r>
      <w:r w:rsidR="00A52778">
        <w:t>processes,</w:t>
      </w:r>
      <w:r>
        <w:t xml:space="preserve"> so they were using a ‘</w:t>
      </w:r>
      <w:r>
        <w:rPr>
          <w:i/>
          <w:iCs/>
        </w:rPr>
        <w:t xml:space="preserve">dip-feeding’ </w:t>
      </w:r>
      <w:r>
        <w:t>approach to get man</w:t>
      </w:r>
      <w:r w:rsidR="00920F0D">
        <w:t>a</w:t>
      </w:r>
      <w:r>
        <w:t>gers on board with the use of mediation in conflict resolution:</w:t>
      </w:r>
    </w:p>
    <w:p w14:paraId="42B31ED5" w14:textId="10C6DCEB" w:rsidR="0051464F" w:rsidRDefault="0051464F" w:rsidP="0051464F">
      <w:pPr>
        <w:pStyle w:val="Quote"/>
      </w:pPr>
      <w:r>
        <w:t xml:space="preserve">‘What I have learned from working in the business is that things aren’t always necessarily accepted straight away because we are not necessarily a business that accepts change very quickly. </w:t>
      </w:r>
      <w:r w:rsidR="00A52778">
        <w:t>So,</w:t>
      </w:r>
      <w:r>
        <w:t xml:space="preserve"> we have to sort of like drip feed it in and then </w:t>
      </w:r>
      <w:r w:rsidR="00A52778">
        <w:t>just</w:t>
      </w:r>
      <w:r>
        <w:t xml:space="preserve"> keep on drip feeding it for it to become a part of practice.’ </w:t>
      </w:r>
    </w:p>
    <w:p w14:paraId="50E94700" w14:textId="0054CFA5" w:rsidR="0034209F" w:rsidRPr="0034209F" w:rsidRDefault="0051464F" w:rsidP="00485082">
      <w:pPr>
        <w:pStyle w:val="Quoteattribution"/>
      </w:pPr>
      <w:r>
        <w:t xml:space="preserve">Delegate </w:t>
      </w:r>
      <w:r w:rsidRPr="00A37248">
        <w:t>(</w:t>
      </w:r>
      <w:r w:rsidRPr="007E602D">
        <w:t>Assistant HR Manager</w:t>
      </w:r>
      <w:r>
        <w:t>,</w:t>
      </w:r>
      <w:r w:rsidRPr="00DC0105">
        <w:t xml:space="preserve"> Private sector, 50-249 employees</w:t>
      </w:r>
      <w:r>
        <w:t>)</w:t>
      </w:r>
    </w:p>
    <w:p w14:paraId="19B6B88C" w14:textId="77777777" w:rsidR="006E6212" w:rsidRDefault="006E6212" w:rsidP="0034209F">
      <w:pPr>
        <w:pStyle w:val="Heading2"/>
      </w:pPr>
      <w:bookmarkStart w:id="44" w:name="_Toc144280109"/>
      <w:r>
        <w:t>Long-term impacts</w:t>
      </w:r>
      <w:bookmarkEnd w:id="44"/>
    </w:p>
    <w:p w14:paraId="11D29E3E" w14:textId="6D79CE50" w:rsidR="006E6212" w:rsidRDefault="5400A0E1" w:rsidP="006E6212">
      <w:pPr>
        <w:pStyle w:val="BodyText"/>
      </w:pPr>
      <w:r>
        <w:t>Some of the s</w:t>
      </w:r>
      <w:r w:rsidR="6E2883DE">
        <w:t>enior leaders</w:t>
      </w:r>
      <w:r>
        <w:t xml:space="preserve"> interviewed</w:t>
      </w:r>
      <w:r w:rsidR="6E2883DE">
        <w:t xml:space="preserve"> expressed how they expected long-term</w:t>
      </w:r>
      <w:r>
        <w:t xml:space="preserve"> organisational</w:t>
      </w:r>
      <w:r w:rsidR="6E2883DE">
        <w:t xml:space="preserve"> impacts from the </w:t>
      </w:r>
      <w:r w:rsidR="19EF7A13">
        <w:t>training</w:t>
      </w:r>
      <w:r w:rsidR="00CC544E">
        <w:t>.</w:t>
      </w:r>
      <w:r>
        <w:t xml:space="preserve"> </w:t>
      </w:r>
      <w:r w:rsidR="00CC544E">
        <w:t>H</w:t>
      </w:r>
      <w:r w:rsidR="6E2883DE">
        <w:t xml:space="preserve">owever, it </w:t>
      </w:r>
      <w:r w:rsidR="00CC544E">
        <w:t>is important to note</w:t>
      </w:r>
      <w:r w:rsidR="6E2883DE">
        <w:t xml:space="preserve"> that</w:t>
      </w:r>
      <w:r>
        <w:t xml:space="preserve"> evidence of long-term impacts </w:t>
      </w:r>
      <w:r w:rsidR="445C93ED">
        <w:t>were not measured as part of this evaluation</w:t>
      </w:r>
      <w:r w:rsidR="00CC544E">
        <w:t>.</w:t>
      </w:r>
      <w:r w:rsidR="445C93ED">
        <w:t xml:space="preserve"> </w:t>
      </w:r>
      <w:r w:rsidR="00CC544E">
        <w:t>This was due to it being</w:t>
      </w:r>
      <w:r>
        <w:t xml:space="preserve"> </w:t>
      </w:r>
      <w:r w:rsidR="6E2883DE">
        <w:t>too early to assess organisational shift</w:t>
      </w:r>
      <w:r>
        <w:t>s</w:t>
      </w:r>
      <w:r w:rsidR="6E2883DE">
        <w:t xml:space="preserve"> in </w:t>
      </w:r>
      <w:r>
        <w:t xml:space="preserve">the </w:t>
      </w:r>
      <w:r w:rsidR="6E2883DE">
        <w:t>perception</w:t>
      </w:r>
      <w:r w:rsidR="00CC544E">
        <w:t>s</w:t>
      </w:r>
      <w:r w:rsidR="6E2883DE">
        <w:t xml:space="preserve"> </w:t>
      </w:r>
      <w:r w:rsidR="00CC544E">
        <w:t xml:space="preserve">or use </w:t>
      </w:r>
      <w:r>
        <w:t xml:space="preserve">of </w:t>
      </w:r>
      <w:r w:rsidR="6E2883DE">
        <w:t xml:space="preserve">mediation </w:t>
      </w:r>
      <w:r w:rsidR="00CC544E">
        <w:t xml:space="preserve">since </w:t>
      </w:r>
      <w:r w:rsidR="7F050DCC">
        <w:t>the average length of time elapsed since training was</w:t>
      </w:r>
      <w:r w:rsidR="524B9F2A">
        <w:t xml:space="preserve"> 15 months</w:t>
      </w:r>
      <w:r w:rsidR="6E2883DE">
        <w:t xml:space="preserve">. </w:t>
      </w:r>
      <w:r>
        <w:t>S</w:t>
      </w:r>
      <w:r w:rsidR="6E2883DE">
        <w:t xml:space="preserve">enior leaders </w:t>
      </w:r>
      <w:r>
        <w:t xml:space="preserve">did </w:t>
      </w:r>
      <w:r w:rsidR="6E2883DE">
        <w:t>describ</w:t>
      </w:r>
      <w:r>
        <w:t>e some of the</w:t>
      </w:r>
      <w:r w:rsidR="6E2883DE">
        <w:t xml:space="preserve"> expectations</w:t>
      </w:r>
      <w:r>
        <w:t xml:space="preserve"> they </w:t>
      </w:r>
      <w:r w:rsidR="0058259C">
        <w:t>had,</w:t>
      </w:r>
      <w:r w:rsidR="6E2883DE">
        <w:t xml:space="preserve"> and </w:t>
      </w:r>
      <w:r>
        <w:t>the</w:t>
      </w:r>
      <w:r w:rsidR="0058259C">
        <w:t xml:space="preserve"> reasons for those expectations, </w:t>
      </w:r>
      <w:r w:rsidR="6E2883DE">
        <w:t>rather than providing evidence for actual impacts.</w:t>
      </w:r>
    </w:p>
    <w:p w14:paraId="580D59A8" w14:textId="3BB83DED" w:rsidR="006E6212" w:rsidRDefault="006E6212" w:rsidP="006E6212">
      <w:pPr>
        <w:pStyle w:val="BodyText"/>
      </w:pPr>
      <w:r>
        <w:t xml:space="preserve">A key long-term impact </w:t>
      </w:r>
      <w:r w:rsidR="00CA3129">
        <w:t>expected</w:t>
      </w:r>
      <w:r>
        <w:t xml:space="preserve"> was an increase in the number of conflicts that are managed effectively and in a timely manner. Senior leaders shared how the clarity provided by having the mediation framework from the training had already allowed them to mediate in a more efficient manner. In one case, a senior leader described how a recent workplace dispute had been handled quite differently</w:t>
      </w:r>
      <w:r w:rsidR="00ED3AC2">
        <w:t>,</w:t>
      </w:r>
      <w:r>
        <w:t xml:space="preserve"> in that instead of rushing to set up a meeting as they would have done previously, the </w:t>
      </w:r>
      <w:r w:rsidR="007E664C">
        <w:t xml:space="preserve">trained </w:t>
      </w:r>
      <w:r>
        <w:t xml:space="preserve">mediator at </w:t>
      </w:r>
      <w:r w:rsidR="00DE691A">
        <w:t>their</w:t>
      </w:r>
      <w:r>
        <w:t xml:space="preserve"> organisation referred to the mediation framework and planned </w:t>
      </w:r>
      <w:r w:rsidR="007E664C">
        <w:t xml:space="preserve">the process </w:t>
      </w:r>
      <w:r>
        <w:t xml:space="preserve">accordingly. This meant that the dispute </w:t>
      </w:r>
      <w:r w:rsidR="007E664C">
        <w:t>was</w:t>
      </w:r>
      <w:r>
        <w:t xml:space="preserve"> handled in a controlled way, allowing the mediator involved to recall skills learned from the training in a calm manner. </w:t>
      </w:r>
    </w:p>
    <w:p w14:paraId="0536FBF7" w14:textId="395E7762" w:rsidR="006E6212" w:rsidRDefault="006E6212" w:rsidP="006E6212">
      <w:pPr>
        <w:pStyle w:val="BodyText"/>
      </w:pPr>
      <w:r>
        <w:lastRenderedPageBreak/>
        <w:t xml:space="preserve">A reduction in formal grievances was </w:t>
      </w:r>
      <w:r w:rsidR="00835EA0">
        <w:t xml:space="preserve">also </w:t>
      </w:r>
      <w:r>
        <w:t xml:space="preserve">experienced in one organisation because the process of resolving disputes was less time-intensive </w:t>
      </w:r>
      <w:r w:rsidR="00835EA0">
        <w:t xml:space="preserve">when using </w:t>
      </w:r>
      <w:r>
        <w:t xml:space="preserve">mediation. </w:t>
      </w:r>
      <w:r w:rsidR="00835EA0">
        <w:t xml:space="preserve">The senior leader identified that prior to the training managers would avoid resolving disputes because they lacked training, and instead conflicts were given to an investigator once they had become a formal grievance. As mediation could be offered at an early point, this led to fewer issues becoming formal grievances. </w:t>
      </w:r>
    </w:p>
    <w:p w14:paraId="503DAED1" w14:textId="1E70882F" w:rsidR="00835EA0" w:rsidRDefault="00835EA0" w:rsidP="0059728A">
      <w:pPr>
        <w:pStyle w:val="Quote"/>
      </w:pPr>
      <w:r>
        <w:t>‘</w:t>
      </w:r>
      <w:r w:rsidRPr="004B583D">
        <w:t xml:space="preserve">I think it really helps being independent from the situation rather than the manager or a colleague. She [the trainee] can start to look things with the kind of fresh eyes. </w:t>
      </w:r>
      <w:r w:rsidR="002B1727" w:rsidRPr="004B583D">
        <w:t>So,</w:t>
      </w:r>
      <w:r w:rsidRPr="004B583D">
        <w:t xml:space="preserve"> I think it's been good. It's definitely saved us time. It's saved us investigations and formal grievances and also as well we don't want anybody to leave.</w:t>
      </w:r>
      <w:r>
        <w:t xml:space="preserve">’ </w:t>
      </w:r>
    </w:p>
    <w:p w14:paraId="40C629FD" w14:textId="700662AF" w:rsidR="00835EA0" w:rsidRDefault="5D8044CA" w:rsidP="00835EA0">
      <w:pPr>
        <w:pStyle w:val="Quoteattribution"/>
      </w:pPr>
      <w:r>
        <w:t xml:space="preserve">Senior leader (HR Director, Medway Community </w:t>
      </w:r>
      <w:r w:rsidR="554F2B32">
        <w:t>Healthcare</w:t>
      </w:r>
      <w:r>
        <w:t>, Social Enterprise, 250+ employees)</w:t>
      </w:r>
    </w:p>
    <w:p w14:paraId="18353F5C" w14:textId="75D50871" w:rsidR="00835EA0" w:rsidRDefault="006E6212" w:rsidP="00835EA0">
      <w:pPr>
        <w:pStyle w:val="BodyText"/>
      </w:pPr>
      <w:r>
        <w:t xml:space="preserve">Improved engagement and productivity </w:t>
      </w:r>
      <w:r w:rsidR="00DE3A27">
        <w:t>were</w:t>
      </w:r>
      <w:r>
        <w:t xml:space="preserve"> expected to follow naturally from other impacts of the training including good management of the mediation process and a reduction in staff time spent away from the workplace. </w:t>
      </w:r>
      <w:r w:rsidR="00835EA0">
        <w:t xml:space="preserve">Delegates felt that resolving disputes efficiently would mean that employees could focus on fulfilling their job </w:t>
      </w:r>
      <w:r w:rsidR="00DE3A27">
        <w:t>role and</w:t>
      </w:r>
      <w:r w:rsidR="00835EA0">
        <w:t xml:space="preserve"> continue to work productively and to a high </w:t>
      </w:r>
      <w:r w:rsidR="000E36A4">
        <w:t>standard</w:t>
      </w:r>
      <w:r w:rsidR="00835EA0">
        <w:t xml:space="preserve">. In one case, the senior leader explained that early evidence from </w:t>
      </w:r>
      <w:r w:rsidR="00DE691A">
        <w:t>their</w:t>
      </w:r>
      <w:r w:rsidR="00835EA0">
        <w:t xml:space="preserve"> organisation indicated that having a more efficient and effective mediation process has meant that staff involved in disputes were taken away from their role for less time. Resolving disputes more quickly also meant the time parties spent working was less disrupted by ongoing issues with colleagues</w:t>
      </w:r>
      <w:r w:rsidR="00A672CE">
        <w:t>,</w:t>
      </w:r>
      <w:r w:rsidR="00835EA0">
        <w:t xml:space="preserve"> there was less impact on wider teams, and the effort and stress involved in resolving disputes was reduced for everyone involved. </w:t>
      </w:r>
    </w:p>
    <w:p w14:paraId="4DCC685D" w14:textId="18A50EA5" w:rsidR="00835EA0" w:rsidRDefault="00835EA0" w:rsidP="00835EA0">
      <w:pPr>
        <w:pStyle w:val="Quote"/>
      </w:pPr>
      <w:r>
        <w:t>‘</w:t>
      </w:r>
      <w:r w:rsidRPr="00BA66EC">
        <w:t xml:space="preserve">In healthcare, we need every single person and the last thing we need is nurses or clinicians leaving because they can't get on with a colleague. </w:t>
      </w:r>
      <w:r w:rsidR="002B1727" w:rsidRPr="00BA66EC">
        <w:t>So,</w:t>
      </w:r>
      <w:r w:rsidRPr="00BA66EC">
        <w:t xml:space="preserve"> the fundamentals of this is for retention and harmonious team working, which helps everybody</w:t>
      </w:r>
      <w:r>
        <w:t xml:space="preserve">.’ </w:t>
      </w:r>
    </w:p>
    <w:p w14:paraId="35CC9D9D" w14:textId="25393412" w:rsidR="00835EA0" w:rsidRDefault="5D8044CA" w:rsidP="00835EA0">
      <w:pPr>
        <w:pStyle w:val="Quoteattribution"/>
      </w:pPr>
      <w:r>
        <w:t xml:space="preserve">Senior leader (HR Director, Medway Community </w:t>
      </w:r>
      <w:r w:rsidR="554F2B32">
        <w:t>Healthcare</w:t>
      </w:r>
      <w:r>
        <w:t>, Social Enterprise, 250+ employees)</w:t>
      </w:r>
    </w:p>
    <w:p w14:paraId="14E835D0" w14:textId="22FC64B8" w:rsidR="00CD659C" w:rsidRDefault="006E6212" w:rsidP="0059728A">
      <w:pPr>
        <w:pStyle w:val="BodyText"/>
      </w:pPr>
      <w:r>
        <w:t xml:space="preserve">Senior leaders </w:t>
      </w:r>
      <w:r w:rsidR="00835EA0">
        <w:t xml:space="preserve">recognised </w:t>
      </w:r>
      <w:r>
        <w:t xml:space="preserve">that skills gained from the training would </w:t>
      </w:r>
      <w:r w:rsidR="00CF464E">
        <w:t>result in</w:t>
      </w:r>
      <w:r>
        <w:t xml:space="preserve"> a more harmonious workplace as it was hoped that employees would be involved in </w:t>
      </w:r>
      <w:r w:rsidR="007F09BA">
        <w:t xml:space="preserve">fewer </w:t>
      </w:r>
      <w:r>
        <w:t xml:space="preserve">disputes and, where they were involved, they would be more willing to engage due to the improved mediation </w:t>
      </w:r>
      <w:r w:rsidR="00A672CE">
        <w:t>processes</w:t>
      </w:r>
      <w:r>
        <w:t xml:space="preserve">. Employee engagement was also expected to improve beyond the mediation process; senior leaders felt that employees would be more likely to feel better about their work and workplace when disputes were managed effectively. </w:t>
      </w:r>
      <w:r w:rsidR="00835EA0">
        <w:t xml:space="preserve">Indeed, </w:t>
      </w:r>
      <w:r w:rsidR="00B40E29">
        <w:t>because of</w:t>
      </w:r>
      <w:r>
        <w:t xml:space="preserve"> the training, interviewees described that r</w:t>
      </w:r>
      <w:r w:rsidRPr="00397DC0">
        <w:t>elationships</w:t>
      </w:r>
      <w:r>
        <w:t xml:space="preserve"> among employees had </w:t>
      </w:r>
      <w:r w:rsidRPr="00397DC0">
        <w:t xml:space="preserve">improved quickly </w:t>
      </w:r>
      <w:r>
        <w:t xml:space="preserve">because of the availability of skilled </w:t>
      </w:r>
      <w:r w:rsidRPr="00397DC0">
        <w:t xml:space="preserve">mediation </w:t>
      </w:r>
      <w:r>
        <w:t>which could be used</w:t>
      </w:r>
      <w:r w:rsidRPr="00397DC0">
        <w:t xml:space="preserve"> immediately and effectively</w:t>
      </w:r>
      <w:r>
        <w:t xml:space="preserve"> to resolve conflicts. </w:t>
      </w:r>
    </w:p>
    <w:p w14:paraId="0788C5DA" w14:textId="3CB09823" w:rsidR="00CD659C" w:rsidRDefault="00CD659C" w:rsidP="00CD659C">
      <w:pPr>
        <w:pStyle w:val="Quote"/>
      </w:pPr>
      <w:r w:rsidRPr="00905AFC">
        <w:t xml:space="preserve">‘Relationships have very quickly turned themselves around with immediate intervention, it’s a tool that can be used very quickly, problems can be resolved very quickly </w:t>
      </w:r>
      <w:r w:rsidR="00DE3A27" w:rsidRPr="00905AFC">
        <w:t>i.e.,</w:t>
      </w:r>
      <w:r w:rsidRPr="00905AFC">
        <w:t xml:space="preserve"> on the day, and the actions from that can be introduced very quickly.’</w:t>
      </w:r>
      <w:r>
        <w:t xml:space="preserve"> </w:t>
      </w:r>
    </w:p>
    <w:p w14:paraId="771295D5" w14:textId="31839BA3" w:rsidR="00CD659C" w:rsidRPr="004764E8" w:rsidRDefault="6724F3E4" w:rsidP="00CD659C">
      <w:pPr>
        <w:pStyle w:val="Quoteattribution"/>
      </w:pPr>
      <w:r>
        <w:t>Senior leader (HR and Organisational Development Manager, Peaks and Plains Housing Trust, Social Enterprise, 150 employees</w:t>
      </w:r>
      <w:r w:rsidR="002E19F6">
        <w:t>;</w:t>
      </w:r>
      <w:r w:rsidR="002E19F6" w:rsidRPr="002E19F6">
        <w:t xml:space="preserve"> </w:t>
      </w:r>
      <w:r w:rsidR="002E19F6">
        <w:t>Note: also attended CIWM training</w:t>
      </w:r>
      <w:r>
        <w:t>)</w:t>
      </w:r>
    </w:p>
    <w:p w14:paraId="281177EB" w14:textId="018F91B8" w:rsidR="006E6212" w:rsidRDefault="006E6212" w:rsidP="00485082">
      <w:pPr>
        <w:pStyle w:val="BodyText"/>
      </w:pPr>
      <w:r>
        <w:t xml:space="preserve">Delegates </w:t>
      </w:r>
      <w:r w:rsidR="00943F34">
        <w:t xml:space="preserve">perceived </w:t>
      </w:r>
      <w:r>
        <w:t xml:space="preserve">the mediation process </w:t>
      </w:r>
      <w:r w:rsidR="00943F34">
        <w:t xml:space="preserve">to be </w:t>
      </w:r>
      <w:r>
        <w:t>emotionally draining and stressful for all parties involved; employees, managers and mediators felt tense and awkward during mediation meetings</w:t>
      </w:r>
      <w:r w:rsidR="3DED9530">
        <w:t xml:space="preserve"> prior to the training</w:t>
      </w:r>
      <w:r>
        <w:t xml:space="preserve">. They expected this to improve due to better, and </w:t>
      </w:r>
      <w:r w:rsidR="00DE3A27">
        <w:t>timelier</w:t>
      </w:r>
      <w:r>
        <w:t xml:space="preserve">, management of the mediation process. In one case, the </w:t>
      </w:r>
      <w:r w:rsidR="00835EA0">
        <w:t xml:space="preserve">senior leader interviewed </w:t>
      </w:r>
      <w:r>
        <w:t xml:space="preserve">explained that they had less contact </w:t>
      </w:r>
      <w:r>
        <w:lastRenderedPageBreak/>
        <w:t xml:space="preserve">with unions in relation to disputes since the training as they were satisfied that there was a process in place with competent people to lead the mediation. </w:t>
      </w:r>
    </w:p>
    <w:p w14:paraId="53FCECF3" w14:textId="2E495327" w:rsidR="00835EA0" w:rsidRDefault="00835EA0" w:rsidP="0059728A">
      <w:pPr>
        <w:pStyle w:val="Quote"/>
      </w:pPr>
      <w:r w:rsidRPr="00905AFC">
        <w:t>‘There has been less contact through the unions…</w:t>
      </w:r>
      <w:r w:rsidR="00DE4497">
        <w:t xml:space="preserve"> </w:t>
      </w:r>
      <w:r w:rsidRPr="00905AFC">
        <w:t>before the mediation it was the case that the unions were contacted straight away but since we’ve had mediation the unions seem to have taken a step back and they’ve allowed the mediation process to run without any interaction by them and they’ve been happy with the outcomes.’</w:t>
      </w:r>
    </w:p>
    <w:p w14:paraId="2AB1BB55" w14:textId="6DB8D92C" w:rsidR="00835EA0" w:rsidRPr="004764E8" w:rsidRDefault="6724F3E4" w:rsidP="00835EA0">
      <w:pPr>
        <w:pStyle w:val="Quoteattribution"/>
      </w:pPr>
      <w:r>
        <w:t>Senior leader (HR and Organisational Development Manager, Peaks and Plains Housing Trust, Social Enterprise, 150 employees)</w:t>
      </w:r>
    </w:p>
    <w:p w14:paraId="3CC2C853" w14:textId="3BB64C18" w:rsidR="006E6212" w:rsidRDefault="006E6212" w:rsidP="0029029A">
      <w:pPr>
        <w:pStyle w:val="BodyText"/>
      </w:pPr>
      <w:r>
        <w:t xml:space="preserve">Another </w:t>
      </w:r>
      <w:r w:rsidR="00CA3129">
        <w:t xml:space="preserve">expected </w:t>
      </w:r>
      <w:r>
        <w:t>long-term impact mentioned was increased confidence</w:t>
      </w:r>
      <w:r w:rsidR="00CD659C">
        <w:t xml:space="preserve"> in </w:t>
      </w:r>
      <w:r>
        <w:t>mediation</w:t>
      </w:r>
      <w:r w:rsidR="00CD659C">
        <w:t xml:space="preserve"> as an organisation</w:t>
      </w:r>
      <w:r>
        <w:t xml:space="preserve">. </w:t>
      </w:r>
      <w:r w:rsidR="00CD659C">
        <w:t xml:space="preserve">Some interviewees reported that the organisation demonstrated greater belief in mediation, especially from managers. For example, one delegate emphasised that managers know and trust that mediation will be the first port of call even for minor disputes as a way of avoiding issues escalating. </w:t>
      </w:r>
      <w:r w:rsidR="006803EC">
        <w:t xml:space="preserve">They hoped that in future mediation would be considered before any issue progressed to a formal grievance. </w:t>
      </w:r>
    </w:p>
    <w:p w14:paraId="3B48ED38" w14:textId="61ECCDD6" w:rsidR="006803EC" w:rsidRDefault="006803EC" w:rsidP="00A672CE">
      <w:pPr>
        <w:pStyle w:val="Quote"/>
      </w:pPr>
      <w:r>
        <w:t>‘It will be more of a ‘let’s try this approach’ than it ever was before…I’d like to think it will be more of a ‘have we considered this’ before we just let things run through the formal’.</w:t>
      </w:r>
    </w:p>
    <w:p w14:paraId="604DC606" w14:textId="7E99EA45" w:rsidR="006803EC" w:rsidRDefault="7D684BDF" w:rsidP="006803EC">
      <w:pPr>
        <w:pStyle w:val="Quoteattribution"/>
      </w:pPr>
      <w:r>
        <w:t>Delegate (HR Business Partner, Peaks and Plains Housing Trust, Social Enterprise, 150 employees)</w:t>
      </w:r>
    </w:p>
    <w:p w14:paraId="178BEF12" w14:textId="291D300D" w:rsidR="006E6212" w:rsidRDefault="427B2651" w:rsidP="00E27076">
      <w:pPr>
        <w:pStyle w:val="BodyText"/>
      </w:pPr>
      <w:r>
        <w:t xml:space="preserve">Sharing learning and developing mediation skills was another long-term ambition that delegates discussed as they recognised the benefit of having support. </w:t>
      </w:r>
      <w:r w:rsidR="6E2883DE">
        <w:t xml:space="preserve">Delegates </w:t>
      </w:r>
      <w:r>
        <w:t xml:space="preserve">described </w:t>
      </w:r>
      <w:r w:rsidR="6E2883DE">
        <w:t xml:space="preserve">sharing mediation knowledge with colleagues and </w:t>
      </w:r>
      <w:r>
        <w:t>mediators</w:t>
      </w:r>
      <w:r w:rsidR="6E2883DE">
        <w:t xml:space="preserve">. In one case, a </w:t>
      </w:r>
      <w:r w:rsidR="00E27076">
        <w:t>delegate</w:t>
      </w:r>
      <w:r w:rsidR="6E2883DE">
        <w:t xml:space="preserve"> outlined a plan to create a network of peers who </w:t>
      </w:r>
      <w:r>
        <w:t xml:space="preserve">were </w:t>
      </w:r>
      <w:r w:rsidR="6E2883DE">
        <w:t>experienced in mediation. The purpose of this network would be to listen to mediation experiences, provide tips to each other and gain further understanding of workplace disputes might be better managed.</w:t>
      </w:r>
    </w:p>
    <w:p w14:paraId="4592F172" w14:textId="5E6535BF" w:rsidR="00E27076" w:rsidRDefault="00E27076" w:rsidP="00485082">
      <w:pPr>
        <w:pStyle w:val="Quote"/>
      </w:pPr>
      <w:r>
        <w:t>'I like the sound of this mediation network...I think that whilst as a mediator, you're there to be neutral, you're there to be not judgemental, we absolve each other's emotions. And I feel [this network] it's part of that self-care.'</w:t>
      </w:r>
    </w:p>
    <w:p w14:paraId="6BE2BCC1" w14:textId="5437DEB4" w:rsidR="00E27076" w:rsidRDefault="00E27076" w:rsidP="00485082">
      <w:pPr>
        <w:pStyle w:val="Quoteattribution"/>
      </w:pPr>
      <w:r>
        <w:t>Delegate (Learning and Organisational Development Lead, Medway Community Healthcare, Social Enterprise, 250+ employees)</w:t>
      </w:r>
    </w:p>
    <w:p w14:paraId="6E5F53FD" w14:textId="46C2B271" w:rsidR="006E6212" w:rsidRDefault="006E6212" w:rsidP="00485082">
      <w:pPr>
        <w:pStyle w:val="BodyText"/>
      </w:pPr>
      <w:r>
        <w:t>For some case study organisations, the ultimate aim of staff attending the training was to improve staff retention</w:t>
      </w:r>
      <w:r w:rsidR="006803EC">
        <w:t xml:space="preserve"> and reduce sickness absence</w:t>
      </w:r>
      <w:r>
        <w:t>. While the interviewees were not able to formally say, or provide evidence, that the training had led to a reduction in employee absence or turnover, they did feel that offering mediation and resolving conflict sooner would contribute to this</w:t>
      </w:r>
      <w:r w:rsidR="006803EC">
        <w:t xml:space="preserve"> and hoped to measure this in the future</w:t>
      </w:r>
      <w:r>
        <w:t>.</w:t>
      </w:r>
    </w:p>
    <w:p w14:paraId="3AC47E1B" w14:textId="77777777" w:rsidR="00DE4497" w:rsidRDefault="00DE4497">
      <w:pPr>
        <w:rPr>
          <w:kern w:val="32"/>
          <w:sz w:val="36"/>
        </w:rPr>
      </w:pPr>
      <w:r>
        <w:br w:type="page"/>
      </w:r>
    </w:p>
    <w:p w14:paraId="6E6FD015" w14:textId="33360758" w:rsidR="00EE01B1" w:rsidRDefault="00EE01B1" w:rsidP="00EE01B1">
      <w:pPr>
        <w:pStyle w:val="Heading1"/>
      </w:pPr>
      <w:bookmarkStart w:id="45" w:name="_Toc144280110"/>
      <w:r>
        <w:lastRenderedPageBreak/>
        <w:t>Barriers and facilitators of mediation</w:t>
      </w:r>
      <w:bookmarkEnd w:id="45"/>
    </w:p>
    <w:p w14:paraId="76A3145D" w14:textId="1DD52755" w:rsidR="00E56C1B" w:rsidRDefault="00206A38" w:rsidP="005C5B87">
      <w:pPr>
        <w:pStyle w:val="BodyText"/>
      </w:pPr>
      <w:r>
        <w:t>Th</w:t>
      </w:r>
      <w:r w:rsidR="00B07AEB">
        <w:t>is chapter presents the</w:t>
      </w:r>
      <w:r>
        <w:t xml:space="preserve"> </w:t>
      </w:r>
      <w:r w:rsidR="00F977FD">
        <w:t xml:space="preserve">barriers and facilitators of mediation </w:t>
      </w:r>
      <w:r w:rsidR="00B07AEB">
        <w:t xml:space="preserve">that </w:t>
      </w:r>
      <w:r>
        <w:t>were</w:t>
      </w:r>
      <w:r w:rsidR="00F977FD">
        <w:t xml:space="preserve"> identified by </w:t>
      </w:r>
      <w:r w:rsidR="007C03D2">
        <w:t xml:space="preserve">delegates </w:t>
      </w:r>
      <w:r>
        <w:t>through</w:t>
      </w:r>
      <w:r w:rsidR="00810E7E">
        <w:t xml:space="preserve"> </w:t>
      </w:r>
      <w:r>
        <w:t>reflecting</w:t>
      </w:r>
      <w:r w:rsidR="00810E7E">
        <w:t xml:space="preserve"> </w:t>
      </w:r>
      <w:r w:rsidR="5EA12DA5" w:rsidRPr="412737C0">
        <w:t xml:space="preserve">on their </w:t>
      </w:r>
      <w:r w:rsidR="00810E7E">
        <w:t xml:space="preserve">mediation </w:t>
      </w:r>
      <w:r w:rsidR="5EA12DA5" w:rsidRPr="412737C0">
        <w:t xml:space="preserve">experience </w:t>
      </w:r>
      <w:r w:rsidR="00F977FD">
        <w:t xml:space="preserve">and </w:t>
      </w:r>
      <w:r w:rsidR="00810E7E">
        <w:t xml:space="preserve">their </w:t>
      </w:r>
      <w:r w:rsidR="007C03D2">
        <w:t xml:space="preserve">perception of the </w:t>
      </w:r>
      <w:r w:rsidR="5EA12DA5" w:rsidRPr="412737C0">
        <w:t xml:space="preserve">main factors </w:t>
      </w:r>
      <w:r>
        <w:t>which support</w:t>
      </w:r>
      <w:r w:rsidR="00582BCE">
        <w:t>ed</w:t>
      </w:r>
      <w:r w:rsidR="00810E7E">
        <w:t xml:space="preserve"> </w:t>
      </w:r>
      <w:r w:rsidR="00582BCE">
        <w:t xml:space="preserve">or </w:t>
      </w:r>
      <w:r>
        <w:t>prevent</w:t>
      </w:r>
      <w:r w:rsidR="00582BCE">
        <w:t>ed</w:t>
      </w:r>
      <w:r>
        <w:t xml:space="preserve"> them from achieving</w:t>
      </w:r>
      <w:r w:rsidR="5EA12DA5" w:rsidRPr="412737C0">
        <w:t xml:space="preserve"> a successful mediation outcome.</w:t>
      </w:r>
      <w:r w:rsidR="5EA12DA5">
        <w:t xml:space="preserve"> </w:t>
      </w:r>
      <w:r w:rsidR="005C5B87">
        <w:t xml:space="preserve">The facilitators and barriers are closely aligned in that many of the factors recognised as a facilitator were </w:t>
      </w:r>
      <w:r w:rsidR="00376781">
        <w:t>responses to barriers posed</w:t>
      </w:r>
      <w:r w:rsidR="001C3B6D">
        <w:t>.</w:t>
      </w:r>
      <w:r w:rsidR="005B6912">
        <w:t xml:space="preserve"> For example, low awareness and understanding of mediation processes or purpose and poor engagement with mediation were rectified by promotion of mediation within the organisation and have accredited mediators witch skills and credibility to undertake mediation. Moreover, time pressures and workload barriers were eased through senior leader support for mediation and having multiple mediators present in an organisation.</w:t>
      </w:r>
    </w:p>
    <w:p w14:paraId="4BEFCB26" w14:textId="1DD52755" w:rsidR="006C6367" w:rsidRDefault="006C6367" w:rsidP="006C6367">
      <w:pPr>
        <w:pStyle w:val="Heading2"/>
      </w:pPr>
      <w:bookmarkStart w:id="46" w:name="_Toc144280111"/>
      <w:r>
        <w:t>Barriers of mediation</w:t>
      </w:r>
      <w:bookmarkEnd w:id="46"/>
    </w:p>
    <w:p w14:paraId="65CF3A8E" w14:textId="77777777" w:rsidR="00B16B97" w:rsidRDefault="00C31469" w:rsidP="00485082">
      <w:pPr>
        <w:pStyle w:val="BodyText"/>
      </w:pPr>
      <w:r>
        <w:t>Respondents and interviewees identified various barriers to successful mediation which related to three key themes. While time pressures on mediators themselves was common, low engagement with mediation among the parties involved and lack of awareness or understanding of mediation seemed to have a wider impact on perceptions and uptake of mediation.</w:t>
      </w:r>
      <w:r w:rsidR="00376781">
        <w:t xml:space="preserve"> </w:t>
      </w:r>
    </w:p>
    <w:p w14:paraId="1A3DC88D" w14:textId="7229C1A9" w:rsidR="00105BBC" w:rsidRDefault="006C6367" w:rsidP="00485082">
      <w:pPr>
        <w:pStyle w:val="BodyText"/>
      </w:pPr>
      <w:r>
        <w:t xml:space="preserve">Over a third (37%) of </w:t>
      </w:r>
      <w:r w:rsidR="007D05F8">
        <w:t xml:space="preserve">respondents </w:t>
      </w:r>
      <w:r>
        <w:t>reported that the primary barrier preventing the facilitation of a successful mediation outcome was that participants were not willing to fully engage</w:t>
      </w:r>
      <w:r w:rsidR="00A672CE">
        <w:t xml:space="preserve"> (see </w:t>
      </w:r>
      <w:r w:rsidR="00890EB9">
        <w:fldChar w:fldCharType="begin"/>
      </w:r>
      <w:r w:rsidR="00890EB9">
        <w:instrText xml:space="preserve"> REF _Ref141724410 \r \h </w:instrText>
      </w:r>
      <w:r w:rsidR="00890EB9">
        <w:fldChar w:fldCharType="separate"/>
      </w:r>
      <w:r w:rsidR="008635D0">
        <w:t>Figure 4.1</w:t>
      </w:r>
      <w:r w:rsidR="00890EB9">
        <w:fldChar w:fldCharType="end"/>
      </w:r>
      <w:r w:rsidR="00890EB9">
        <w:t xml:space="preserve">). </w:t>
      </w:r>
      <w:r w:rsidR="6478AEB6">
        <w:t xml:space="preserve">Delegates </w:t>
      </w:r>
      <w:r w:rsidR="00A672CE">
        <w:t xml:space="preserve">interviewed </w:t>
      </w:r>
      <w:r w:rsidR="00C31469">
        <w:t>also</w:t>
      </w:r>
      <w:r>
        <w:t xml:space="preserve"> recognised this as a potential barrier, with one </w:t>
      </w:r>
      <w:r w:rsidR="00C31469">
        <w:t xml:space="preserve">delegate describing that a </w:t>
      </w:r>
      <w:r>
        <w:t xml:space="preserve">mediation </w:t>
      </w:r>
      <w:r w:rsidR="00C31469">
        <w:t xml:space="preserve">failed following </w:t>
      </w:r>
      <w:r>
        <w:t xml:space="preserve">the course because a participant did not take on the spirit or principles of mediation. </w:t>
      </w:r>
    </w:p>
    <w:p w14:paraId="2E9898DB" w14:textId="35644CBB" w:rsidR="00964B03" w:rsidRDefault="00964B03" w:rsidP="00485082">
      <w:pPr>
        <w:pStyle w:val="Quote"/>
      </w:pPr>
      <w:r>
        <w:t>‘</w:t>
      </w:r>
      <w:r w:rsidRPr="412737C0">
        <w:t>I think one of the parties didn’t actually take on board the principles of mediation and the sp</w:t>
      </w:r>
      <w:r w:rsidR="00200CC7">
        <w:t>i</w:t>
      </w:r>
      <w:r w:rsidRPr="412737C0">
        <w:t>rit that we were doing it in. So, they did end up coming back to me and saying, “can I have the notes?”. I said, “we don’t keep notes”. There is no record that I’ve done that. The only record is your initials. So, I do think the other party hadn’t taken the spirit of mediation, and they were still harbouring things from previous.’</w:t>
      </w:r>
    </w:p>
    <w:p w14:paraId="2F2CD05E" w14:textId="77777777" w:rsidR="00964B03" w:rsidRDefault="00964B03" w:rsidP="00964B03">
      <w:pPr>
        <w:pStyle w:val="Quoteattribution"/>
      </w:pPr>
      <w:r>
        <w:t>Delegate (Organisational Development Lead, Public Sector, 250+ employees)</w:t>
      </w:r>
    </w:p>
    <w:p w14:paraId="3EE829A5" w14:textId="77777777" w:rsidR="00FC03AE" w:rsidRDefault="00FC03AE" w:rsidP="00FC03AE">
      <w:pPr>
        <w:pStyle w:val="BodyText"/>
      </w:pPr>
    </w:p>
    <w:p w14:paraId="6ECFCFC2" w14:textId="77777777" w:rsidR="00FC03AE" w:rsidRDefault="00FC03AE" w:rsidP="00FC03AE">
      <w:pPr>
        <w:pStyle w:val="BodyText"/>
      </w:pPr>
    </w:p>
    <w:p w14:paraId="26FD61E8" w14:textId="77777777" w:rsidR="00FC03AE" w:rsidRDefault="00FC03AE" w:rsidP="00FC03AE">
      <w:pPr>
        <w:pStyle w:val="BodyText"/>
      </w:pPr>
    </w:p>
    <w:p w14:paraId="41D0A9FE" w14:textId="77777777" w:rsidR="00FC03AE" w:rsidRDefault="00FC03AE" w:rsidP="00FC03AE">
      <w:pPr>
        <w:pStyle w:val="BodyText"/>
      </w:pPr>
    </w:p>
    <w:p w14:paraId="1D2F612F" w14:textId="77777777" w:rsidR="00FC03AE" w:rsidRDefault="00FC03AE" w:rsidP="00FC03AE">
      <w:pPr>
        <w:pStyle w:val="BodyText"/>
      </w:pPr>
    </w:p>
    <w:p w14:paraId="201839FE" w14:textId="77777777" w:rsidR="00FC03AE" w:rsidRDefault="00FC03AE" w:rsidP="00FC03AE">
      <w:pPr>
        <w:pStyle w:val="BodyText"/>
      </w:pPr>
    </w:p>
    <w:p w14:paraId="12FAF978" w14:textId="77777777" w:rsidR="00FC03AE" w:rsidRDefault="00FC03AE" w:rsidP="00FC03AE">
      <w:pPr>
        <w:pStyle w:val="BodyText"/>
      </w:pPr>
    </w:p>
    <w:p w14:paraId="5BABF12B" w14:textId="77777777" w:rsidR="00FC03AE" w:rsidRDefault="00FC03AE" w:rsidP="00FC03AE">
      <w:pPr>
        <w:pStyle w:val="BodyText"/>
      </w:pPr>
    </w:p>
    <w:p w14:paraId="73E5E9DC" w14:textId="3CB7D610" w:rsidR="00A672CE" w:rsidRDefault="311BCEAC" w:rsidP="00A672CE">
      <w:pPr>
        <w:pStyle w:val="Figurelabel"/>
      </w:pPr>
      <w:bookmarkStart w:id="47" w:name="_Ref141724410"/>
      <w:r>
        <w:lastRenderedPageBreak/>
        <w:t>Participants not willing to fully engage was the main barrier preventing successful mediation.</w:t>
      </w:r>
      <w:bookmarkEnd w:id="47"/>
    </w:p>
    <w:p w14:paraId="2A0C3DC8" w14:textId="77777777" w:rsidR="00B16B97" w:rsidRDefault="00BD0CD0" w:rsidP="00B16B97">
      <w:pPr>
        <w:pStyle w:val="ListBullet2"/>
        <w:numPr>
          <w:ilvl w:val="0"/>
          <w:numId w:val="0"/>
        </w:numPr>
        <w:rPr>
          <w:b/>
          <w:bCs/>
          <w:color w:val="004436" w:themeColor="text2"/>
        </w:rPr>
      </w:pPr>
      <w:r>
        <w:rPr>
          <w:b/>
          <w:bCs/>
          <w:color w:val="004436" w:themeColor="text2"/>
        </w:rPr>
        <w:t>W</w:t>
      </w:r>
      <w:r w:rsidRPr="00BD0CD0">
        <w:rPr>
          <w:b/>
          <w:bCs/>
          <w:color w:val="004436" w:themeColor="text2"/>
        </w:rPr>
        <w:t>hat are the main barriers which prevent you from facilitating a successful mediation outcome?</w:t>
      </w:r>
    </w:p>
    <w:p w14:paraId="5CCDD808" w14:textId="0FDCF0BD" w:rsidR="00A672CE" w:rsidRDefault="00A672CE" w:rsidP="00B16B97">
      <w:pPr>
        <w:pStyle w:val="ListBullet2"/>
        <w:numPr>
          <w:ilvl w:val="1"/>
          <w:numId w:val="0"/>
        </w:numPr>
        <w:jc w:val="center"/>
      </w:pPr>
      <w:r>
        <w:rPr>
          <w:noProof/>
        </w:rPr>
        <w:drawing>
          <wp:inline distT="0" distB="0" distL="0" distR="0" wp14:anchorId="058C6942" wp14:editId="1ECEB4CD">
            <wp:extent cx="5399405" cy="4605867"/>
            <wp:effectExtent l="0" t="0" r="0" b="4445"/>
            <wp:docPr id="686205031" name="Chart 1" descr="Bar chart showing the main barriers delegates said prevent them from facilitating a successful mediation outcome. As set out in the table below. ">
              <a:extLst xmlns:a="http://schemas.openxmlformats.org/drawingml/2006/main">
                <a:ext uri="{FF2B5EF4-FFF2-40B4-BE49-F238E27FC236}">
                  <a16:creationId xmlns:a16="http://schemas.microsoft.com/office/drawing/2014/main" id="{DB7D9703-4E81-C6BE-27E3-C1B0A39965F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14:paraId="5FE594DA" w14:textId="77777777" w:rsidR="00A672CE" w:rsidRDefault="00A672CE" w:rsidP="00A672CE">
      <w:pPr>
        <w:pStyle w:val="Quoteattribution"/>
        <w:rPr>
          <w:b w:val="0"/>
          <w:bCs/>
          <w:color w:val="auto"/>
          <w:sz w:val="18"/>
          <w:szCs w:val="18"/>
        </w:rPr>
      </w:pPr>
      <w:r w:rsidRPr="00435460">
        <w:rPr>
          <w:b w:val="0"/>
          <w:bCs/>
          <w:color w:val="auto"/>
          <w:sz w:val="18"/>
          <w:szCs w:val="18"/>
        </w:rPr>
        <w:t>Source: Evaluation of the Certificate in Internal Workplace Mediation Training 2023. D11. Base: All respondents (N=125)</w:t>
      </w:r>
    </w:p>
    <w:p w14:paraId="19F0A3C1" w14:textId="1D41C28F" w:rsidR="004F34AD" w:rsidRPr="00294760" w:rsidRDefault="004F34AD" w:rsidP="00294760">
      <w:pPr>
        <w:pStyle w:val="Chartlabel"/>
      </w:pPr>
      <w:r>
        <w:t>Participants not willing to fully engage was the main barrier preventing successful mediation</w:t>
      </w:r>
    </w:p>
    <w:tbl>
      <w:tblPr>
        <w:tblStyle w:val="GridTable4-Accent1"/>
        <w:tblW w:w="0" w:type="auto"/>
        <w:tblLook w:val="04A0" w:firstRow="1" w:lastRow="0" w:firstColumn="1" w:lastColumn="0" w:noHBand="0" w:noVBand="1"/>
      </w:tblPr>
      <w:tblGrid>
        <w:gridCol w:w="5524"/>
        <w:gridCol w:w="2409"/>
      </w:tblGrid>
      <w:tr w:rsidR="00D7693D" w14:paraId="610FF6C2" w14:textId="77777777" w:rsidTr="00D74B3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24" w:type="dxa"/>
          </w:tcPr>
          <w:p w14:paraId="5D15A110" w14:textId="697041D6" w:rsidR="00D7693D" w:rsidRPr="00294760" w:rsidRDefault="00D7693D" w:rsidP="00330F1A">
            <w:pPr>
              <w:pStyle w:val="BodyText"/>
              <w:rPr>
                <w:color w:val="000000" w:themeColor="text1"/>
              </w:rPr>
            </w:pPr>
            <w:r w:rsidRPr="00294760">
              <w:rPr>
                <w:color w:val="000000" w:themeColor="text1"/>
              </w:rPr>
              <w:t>Barrier to facilitating successful mediation outcome</w:t>
            </w:r>
          </w:p>
        </w:tc>
        <w:tc>
          <w:tcPr>
            <w:tcW w:w="2409" w:type="dxa"/>
          </w:tcPr>
          <w:p w14:paraId="21D0C485" w14:textId="53EA4B50" w:rsidR="00D7693D" w:rsidRPr="00294760" w:rsidRDefault="00D7693D" w:rsidP="00330F1A">
            <w:pPr>
              <w:pStyle w:val="BodyText"/>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Percentage of delegates</w:t>
            </w:r>
          </w:p>
        </w:tc>
      </w:tr>
      <w:tr w:rsidR="00D7693D" w14:paraId="7FFDD9C7" w14:textId="77777777" w:rsidTr="00D74B3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24" w:type="dxa"/>
          </w:tcPr>
          <w:p w14:paraId="3C7A6584" w14:textId="18CD31B9" w:rsidR="00D7693D" w:rsidRPr="00C75CB3" w:rsidRDefault="00D7693D" w:rsidP="00330F1A">
            <w:pPr>
              <w:pStyle w:val="BodyText"/>
              <w:rPr>
                <w:b w:val="0"/>
                <w:bCs w:val="0"/>
              </w:rPr>
            </w:pPr>
            <w:r w:rsidRPr="00C75CB3">
              <w:rPr>
                <w:b w:val="0"/>
                <w:bCs w:val="0"/>
              </w:rPr>
              <w:t>Participants not willing to fully engage</w:t>
            </w:r>
          </w:p>
        </w:tc>
        <w:tc>
          <w:tcPr>
            <w:tcW w:w="2409" w:type="dxa"/>
          </w:tcPr>
          <w:p w14:paraId="3E954827" w14:textId="5021874A" w:rsidR="00D7693D" w:rsidRPr="00294760" w:rsidRDefault="00D7693D" w:rsidP="00330F1A">
            <w:pPr>
              <w:pStyle w:val="BodyText"/>
              <w:cnfStyle w:val="000000100000" w:firstRow="0" w:lastRow="0" w:firstColumn="0" w:lastColumn="0" w:oddVBand="0" w:evenVBand="0" w:oddHBand="1" w:evenHBand="0" w:firstRowFirstColumn="0" w:firstRowLastColumn="0" w:lastRowFirstColumn="0" w:lastRowLastColumn="0"/>
            </w:pPr>
            <w:r w:rsidRPr="00294760">
              <w:t>37%</w:t>
            </w:r>
          </w:p>
        </w:tc>
      </w:tr>
      <w:tr w:rsidR="00D7693D" w14:paraId="6637FCE6" w14:textId="77777777" w:rsidTr="00D74B3D">
        <w:tc>
          <w:tcPr>
            <w:cnfStyle w:val="001000000000" w:firstRow="0" w:lastRow="0" w:firstColumn="1" w:lastColumn="0" w:oddVBand="0" w:evenVBand="0" w:oddHBand="0" w:evenHBand="0" w:firstRowFirstColumn="0" w:firstRowLastColumn="0" w:lastRowFirstColumn="0" w:lastRowLastColumn="0"/>
            <w:tcW w:w="5524" w:type="dxa"/>
          </w:tcPr>
          <w:p w14:paraId="4898B0C9" w14:textId="4415DB9E" w:rsidR="00D7693D" w:rsidRPr="00C75CB3" w:rsidRDefault="00D7693D" w:rsidP="00330F1A">
            <w:pPr>
              <w:pStyle w:val="BodyText"/>
              <w:rPr>
                <w:b w:val="0"/>
                <w:bCs w:val="0"/>
              </w:rPr>
            </w:pPr>
            <w:r w:rsidRPr="00C75CB3">
              <w:rPr>
                <w:b w:val="0"/>
                <w:bCs w:val="0"/>
              </w:rPr>
              <w:t>Time pressures</w:t>
            </w:r>
          </w:p>
        </w:tc>
        <w:tc>
          <w:tcPr>
            <w:tcW w:w="2409" w:type="dxa"/>
          </w:tcPr>
          <w:p w14:paraId="24C2F4D9" w14:textId="4B5465C2" w:rsidR="00D7693D" w:rsidRPr="00294760" w:rsidRDefault="00D7693D" w:rsidP="00330F1A">
            <w:pPr>
              <w:pStyle w:val="BodyText"/>
              <w:cnfStyle w:val="000000000000" w:firstRow="0" w:lastRow="0" w:firstColumn="0" w:lastColumn="0" w:oddVBand="0" w:evenVBand="0" w:oddHBand="0" w:evenHBand="0" w:firstRowFirstColumn="0" w:firstRowLastColumn="0" w:lastRowFirstColumn="0" w:lastRowLastColumn="0"/>
            </w:pPr>
            <w:r w:rsidRPr="00294760">
              <w:t>14%</w:t>
            </w:r>
          </w:p>
        </w:tc>
      </w:tr>
      <w:tr w:rsidR="00D7693D" w14:paraId="5D2B8958" w14:textId="77777777" w:rsidTr="00D74B3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24" w:type="dxa"/>
          </w:tcPr>
          <w:p w14:paraId="0CEDFC1E" w14:textId="2298EF06" w:rsidR="00D7693D" w:rsidRPr="00C75CB3" w:rsidRDefault="00D7693D" w:rsidP="00330F1A">
            <w:pPr>
              <w:pStyle w:val="BodyText"/>
              <w:rPr>
                <w:b w:val="0"/>
                <w:bCs w:val="0"/>
              </w:rPr>
            </w:pPr>
            <w:r w:rsidRPr="00C75CB3">
              <w:rPr>
                <w:b w:val="0"/>
                <w:bCs w:val="0"/>
              </w:rPr>
              <w:t>Lack of awareness or understanding of mediation</w:t>
            </w:r>
          </w:p>
        </w:tc>
        <w:tc>
          <w:tcPr>
            <w:tcW w:w="2409" w:type="dxa"/>
          </w:tcPr>
          <w:p w14:paraId="20EDC858" w14:textId="09166E21" w:rsidR="00D7693D" w:rsidRPr="00294760" w:rsidRDefault="00D7693D" w:rsidP="00330F1A">
            <w:pPr>
              <w:pStyle w:val="BodyText"/>
              <w:cnfStyle w:val="000000100000" w:firstRow="0" w:lastRow="0" w:firstColumn="0" w:lastColumn="0" w:oddVBand="0" w:evenVBand="0" w:oddHBand="1" w:evenHBand="0" w:firstRowFirstColumn="0" w:firstRowLastColumn="0" w:lastRowFirstColumn="0" w:lastRowLastColumn="0"/>
            </w:pPr>
            <w:r w:rsidRPr="00294760">
              <w:t>8%</w:t>
            </w:r>
          </w:p>
        </w:tc>
      </w:tr>
      <w:tr w:rsidR="00D7693D" w14:paraId="17953F27" w14:textId="77777777" w:rsidTr="00D74B3D">
        <w:tc>
          <w:tcPr>
            <w:cnfStyle w:val="001000000000" w:firstRow="0" w:lastRow="0" w:firstColumn="1" w:lastColumn="0" w:oddVBand="0" w:evenVBand="0" w:oddHBand="0" w:evenHBand="0" w:firstRowFirstColumn="0" w:firstRowLastColumn="0" w:lastRowFirstColumn="0" w:lastRowLastColumn="0"/>
            <w:tcW w:w="5524" w:type="dxa"/>
          </w:tcPr>
          <w:p w14:paraId="6A40E9B4" w14:textId="29038DFB" w:rsidR="00D7693D" w:rsidRPr="00C75CB3" w:rsidRDefault="00D7693D" w:rsidP="00330F1A">
            <w:pPr>
              <w:pStyle w:val="BodyText"/>
              <w:rPr>
                <w:b w:val="0"/>
                <w:bCs w:val="0"/>
              </w:rPr>
            </w:pPr>
            <w:r w:rsidRPr="00C75CB3">
              <w:rPr>
                <w:b w:val="0"/>
                <w:bCs w:val="0"/>
              </w:rPr>
              <w:t>Culture of organisation</w:t>
            </w:r>
          </w:p>
        </w:tc>
        <w:tc>
          <w:tcPr>
            <w:tcW w:w="2409" w:type="dxa"/>
          </w:tcPr>
          <w:p w14:paraId="57529E71" w14:textId="5964DB07" w:rsidR="00D7693D" w:rsidRPr="00294760" w:rsidRDefault="00D7693D" w:rsidP="00330F1A">
            <w:pPr>
              <w:pStyle w:val="BodyText"/>
              <w:cnfStyle w:val="000000000000" w:firstRow="0" w:lastRow="0" w:firstColumn="0" w:lastColumn="0" w:oddVBand="0" w:evenVBand="0" w:oddHBand="0" w:evenHBand="0" w:firstRowFirstColumn="0" w:firstRowLastColumn="0" w:lastRowFirstColumn="0" w:lastRowLastColumn="0"/>
            </w:pPr>
            <w:r w:rsidRPr="00294760">
              <w:t>6%</w:t>
            </w:r>
          </w:p>
        </w:tc>
      </w:tr>
      <w:tr w:rsidR="00D7693D" w14:paraId="7A55420D" w14:textId="77777777" w:rsidTr="00D74B3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24" w:type="dxa"/>
          </w:tcPr>
          <w:p w14:paraId="53A4766F" w14:textId="1999CBFA" w:rsidR="00D7693D" w:rsidRPr="00C75CB3" w:rsidRDefault="00D7693D" w:rsidP="00330F1A">
            <w:pPr>
              <w:pStyle w:val="BodyText"/>
              <w:rPr>
                <w:b w:val="0"/>
                <w:bCs w:val="0"/>
              </w:rPr>
            </w:pPr>
            <w:r w:rsidRPr="00C75CB3">
              <w:rPr>
                <w:b w:val="0"/>
                <w:bCs w:val="0"/>
              </w:rPr>
              <w:lastRenderedPageBreak/>
              <w:t>Lack of support from management/HR</w:t>
            </w:r>
          </w:p>
        </w:tc>
        <w:tc>
          <w:tcPr>
            <w:tcW w:w="2409" w:type="dxa"/>
          </w:tcPr>
          <w:p w14:paraId="67607429" w14:textId="0722F30C" w:rsidR="00D7693D" w:rsidRPr="00294760" w:rsidRDefault="00D7693D" w:rsidP="00330F1A">
            <w:pPr>
              <w:pStyle w:val="BodyText"/>
              <w:cnfStyle w:val="000000100000" w:firstRow="0" w:lastRow="0" w:firstColumn="0" w:lastColumn="0" w:oddVBand="0" w:evenVBand="0" w:oddHBand="1" w:evenHBand="0" w:firstRowFirstColumn="0" w:firstRowLastColumn="0" w:lastRowFirstColumn="0" w:lastRowLastColumn="0"/>
            </w:pPr>
            <w:r w:rsidRPr="00294760">
              <w:t>5%</w:t>
            </w:r>
          </w:p>
        </w:tc>
      </w:tr>
      <w:tr w:rsidR="00D7693D" w14:paraId="1088BE08" w14:textId="77777777" w:rsidTr="00D74B3D">
        <w:tc>
          <w:tcPr>
            <w:cnfStyle w:val="001000000000" w:firstRow="0" w:lastRow="0" w:firstColumn="1" w:lastColumn="0" w:oddVBand="0" w:evenVBand="0" w:oddHBand="0" w:evenHBand="0" w:firstRowFirstColumn="0" w:firstRowLastColumn="0" w:lastRowFirstColumn="0" w:lastRowLastColumn="0"/>
            <w:tcW w:w="5524" w:type="dxa"/>
          </w:tcPr>
          <w:p w14:paraId="33D3E1E9" w14:textId="7390F538" w:rsidR="00D7693D" w:rsidRPr="00C75CB3" w:rsidRDefault="00D7693D" w:rsidP="00330F1A">
            <w:pPr>
              <w:pStyle w:val="BodyText"/>
              <w:rPr>
                <w:b w:val="0"/>
                <w:bCs w:val="0"/>
              </w:rPr>
            </w:pPr>
            <w:r w:rsidRPr="00C75CB3">
              <w:rPr>
                <w:b w:val="0"/>
                <w:bCs w:val="0"/>
              </w:rPr>
              <w:t>Mediation occurring too late</w:t>
            </w:r>
          </w:p>
        </w:tc>
        <w:tc>
          <w:tcPr>
            <w:tcW w:w="2409" w:type="dxa"/>
          </w:tcPr>
          <w:p w14:paraId="628E84C7" w14:textId="303AB5AE" w:rsidR="00D7693D" w:rsidRPr="00294760" w:rsidRDefault="00D7693D" w:rsidP="00330F1A">
            <w:pPr>
              <w:pStyle w:val="BodyText"/>
              <w:cnfStyle w:val="000000000000" w:firstRow="0" w:lastRow="0" w:firstColumn="0" w:lastColumn="0" w:oddVBand="0" w:evenVBand="0" w:oddHBand="0" w:evenHBand="0" w:firstRowFirstColumn="0" w:firstRowLastColumn="0" w:lastRowFirstColumn="0" w:lastRowLastColumn="0"/>
            </w:pPr>
            <w:r w:rsidRPr="00294760">
              <w:t>4%</w:t>
            </w:r>
          </w:p>
        </w:tc>
      </w:tr>
      <w:tr w:rsidR="00D7693D" w14:paraId="1DE9ED2C" w14:textId="77777777" w:rsidTr="00D74B3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24" w:type="dxa"/>
          </w:tcPr>
          <w:p w14:paraId="68EEF66C" w14:textId="2CEB47C3" w:rsidR="00D7693D" w:rsidRPr="00C75CB3" w:rsidRDefault="00D7693D" w:rsidP="00330F1A">
            <w:pPr>
              <w:pStyle w:val="BodyText"/>
              <w:rPr>
                <w:b w:val="0"/>
                <w:bCs w:val="0"/>
              </w:rPr>
            </w:pPr>
            <w:r w:rsidRPr="00C75CB3">
              <w:rPr>
                <w:b w:val="0"/>
                <w:bCs w:val="0"/>
              </w:rPr>
              <w:t xml:space="preserve">Lack of practice </w:t>
            </w:r>
          </w:p>
        </w:tc>
        <w:tc>
          <w:tcPr>
            <w:tcW w:w="2409" w:type="dxa"/>
          </w:tcPr>
          <w:p w14:paraId="32706BF2" w14:textId="354429D5" w:rsidR="00D7693D" w:rsidRPr="00294760" w:rsidRDefault="00D7693D" w:rsidP="00330F1A">
            <w:pPr>
              <w:pStyle w:val="BodyText"/>
              <w:cnfStyle w:val="000000100000" w:firstRow="0" w:lastRow="0" w:firstColumn="0" w:lastColumn="0" w:oddVBand="0" w:evenVBand="0" w:oddHBand="1" w:evenHBand="0" w:firstRowFirstColumn="0" w:firstRowLastColumn="0" w:lastRowFirstColumn="0" w:lastRowLastColumn="0"/>
            </w:pPr>
            <w:r w:rsidRPr="00294760">
              <w:t>3%</w:t>
            </w:r>
          </w:p>
        </w:tc>
      </w:tr>
      <w:tr w:rsidR="00D7693D" w14:paraId="2D0A138C" w14:textId="77777777" w:rsidTr="00D74B3D">
        <w:tc>
          <w:tcPr>
            <w:cnfStyle w:val="001000000000" w:firstRow="0" w:lastRow="0" w:firstColumn="1" w:lastColumn="0" w:oddVBand="0" w:evenVBand="0" w:oddHBand="0" w:evenHBand="0" w:firstRowFirstColumn="0" w:firstRowLastColumn="0" w:lastRowFirstColumn="0" w:lastRowLastColumn="0"/>
            <w:tcW w:w="5524" w:type="dxa"/>
          </w:tcPr>
          <w:p w14:paraId="3023A132" w14:textId="5E5CA91A" w:rsidR="00D7693D" w:rsidRPr="00C75CB3" w:rsidRDefault="00D7693D" w:rsidP="00330F1A">
            <w:pPr>
              <w:pStyle w:val="BodyText"/>
              <w:rPr>
                <w:b w:val="0"/>
                <w:bCs w:val="0"/>
              </w:rPr>
            </w:pPr>
            <w:r w:rsidRPr="00C75CB3">
              <w:rPr>
                <w:b w:val="0"/>
                <w:bCs w:val="0"/>
              </w:rPr>
              <w:t>Lack of impartiality</w:t>
            </w:r>
          </w:p>
        </w:tc>
        <w:tc>
          <w:tcPr>
            <w:tcW w:w="2409" w:type="dxa"/>
          </w:tcPr>
          <w:p w14:paraId="61EBC5A4" w14:textId="673C0ECC" w:rsidR="00D7693D" w:rsidRPr="00294760" w:rsidRDefault="00D7693D" w:rsidP="00330F1A">
            <w:pPr>
              <w:pStyle w:val="BodyText"/>
              <w:cnfStyle w:val="000000000000" w:firstRow="0" w:lastRow="0" w:firstColumn="0" w:lastColumn="0" w:oddVBand="0" w:evenVBand="0" w:oddHBand="0" w:evenHBand="0" w:firstRowFirstColumn="0" w:firstRowLastColumn="0" w:lastRowFirstColumn="0" w:lastRowLastColumn="0"/>
            </w:pPr>
            <w:r w:rsidRPr="00294760">
              <w:t>3%</w:t>
            </w:r>
          </w:p>
        </w:tc>
      </w:tr>
      <w:tr w:rsidR="00D7693D" w14:paraId="0AA138C1" w14:textId="77777777" w:rsidTr="00D74B3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24" w:type="dxa"/>
          </w:tcPr>
          <w:p w14:paraId="63FD70B3" w14:textId="677CA1E5" w:rsidR="00D7693D" w:rsidRPr="00C75CB3" w:rsidRDefault="00D7693D" w:rsidP="00330F1A">
            <w:pPr>
              <w:pStyle w:val="BodyText"/>
              <w:rPr>
                <w:b w:val="0"/>
                <w:bCs w:val="0"/>
              </w:rPr>
            </w:pPr>
            <w:r w:rsidRPr="00C75CB3">
              <w:rPr>
                <w:b w:val="0"/>
                <w:bCs w:val="0"/>
              </w:rPr>
              <w:t>Sessions not taking place face to face</w:t>
            </w:r>
          </w:p>
        </w:tc>
        <w:tc>
          <w:tcPr>
            <w:tcW w:w="2409" w:type="dxa"/>
          </w:tcPr>
          <w:p w14:paraId="0CD9626A" w14:textId="15A464F9" w:rsidR="00D7693D" w:rsidRPr="00294760" w:rsidRDefault="00D7693D" w:rsidP="00330F1A">
            <w:pPr>
              <w:pStyle w:val="BodyText"/>
              <w:cnfStyle w:val="000000100000" w:firstRow="0" w:lastRow="0" w:firstColumn="0" w:lastColumn="0" w:oddVBand="0" w:evenVBand="0" w:oddHBand="1" w:evenHBand="0" w:firstRowFirstColumn="0" w:firstRowLastColumn="0" w:lastRowFirstColumn="0" w:lastRowLastColumn="0"/>
            </w:pPr>
            <w:r w:rsidRPr="00294760">
              <w:t>3%</w:t>
            </w:r>
          </w:p>
        </w:tc>
      </w:tr>
      <w:tr w:rsidR="00D7693D" w14:paraId="162CFFBD" w14:textId="77777777" w:rsidTr="00D74B3D">
        <w:tc>
          <w:tcPr>
            <w:cnfStyle w:val="001000000000" w:firstRow="0" w:lastRow="0" w:firstColumn="1" w:lastColumn="0" w:oddVBand="0" w:evenVBand="0" w:oddHBand="0" w:evenHBand="0" w:firstRowFirstColumn="0" w:firstRowLastColumn="0" w:lastRowFirstColumn="0" w:lastRowLastColumn="0"/>
            <w:tcW w:w="5524" w:type="dxa"/>
          </w:tcPr>
          <w:p w14:paraId="40D01989" w14:textId="096E4B3A" w:rsidR="00D7693D" w:rsidRPr="00C75CB3" w:rsidRDefault="00D7693D" w:rsidP="00330F1A">
            <w:pPr>
              <w:pStyle w:val="BodyText"/>
              <w:rPr>
                <w:b w:val="0"/>
                <w:bCs w:val="0"/>
              </w:rPr>
            </w:pPr>
            <w:r w:rsidRPr="00C75CB3">
              <w:rPr>
                <w:b w:val="0"/>
                <w:bCs w:val="0"/>
              </w:rPr>
              <w:t>Unrealistic expectations from participants</w:t>
            </w:r>
          </w:p>
        </w:tc>
        <w:tc>
          <w:tcPr>
            <w:tcW w:w="2409" w:type="dxa"/>
          </w:tcPr>
          <w:p w14:paraId="0A706DB2" w14:textId="3DE6396C" w:rsidR="00D7693D" w:rsidRPr="00294760" w:rsidRDefault="00D7693D" w:rsidP="00330F1A">
            <w:pPr>
              <w:pStyle w:val="BodyText"/>
              <w:cnfStyle w:val="000000000000" w:firstRow="0" w:lastRow="0" w:firstColumn="0" w:lastColumn="0" w:oddVBand="0" w:evenVBand="0" w:oddHBand="0" w:evenHBand="0" w:firstRowFirstColumn="0" w:firstRowLastColumn="0" w:lastRowFirstColumn="0" w:lastRowLastColumn="0"/>
            </w:pPr>
            <w:r w:rsidRPr="00294760">
              <w:t>2%</w:t>
            </w:r>
          </w:p>
        </w:tc>
      </w:tr>
      <w:tr w:rsidR="00D7693D" w14:paraId="2A68480B" w14:textId="77777777" w:rsidTr="00D74B3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24" w:type="dxa"/>
          </w:tcPr>
          <w:p w14:paraId="67A12ACE" w14:textId="61090C33" w:rsidR="00D7693D" w:rsidRPr="00C75CB3" w:rsidRDefault="00D7693D" w:rsidP="00330F1A">
            <w:pPr>
              <w:pStyle w:val="BodyText"/>
              <w:rPr>
                <w:b w:val="0"/>
                <w:bCs w:val="0"/>
              </w:rPr>
            </w:pPr>
            <w:r w:rsidRPr="00C75CB3">
              <w:rPr>
                <w:b w:val="0"/>
                <w:bCs w:val="0"/>
              </w:rPr>
              <w:t xml:space="preserve">Unsuitable environment </w:t>
            </w:r>
          </w:p>
        </w:tc>
        <w:tc>
          <w:tcPr>
            <w:tcW w:w="2409" w:type="dxa"/>
          </w:tcPr>
          <w:p w14:paraId="2CF41221" w14:textId="2D2D23E3" w:rsidR="00D7693D" w:rsidRPr="00294760" w:rsidRDefault="00D7693D" w:rsidP="00330F1A">
            <w:pPr>
              <w:pStyle w:val="BodyText"/>
              <w:cnfStyle w:val="000000100000" w:firstRow="0" w:lastRow="0" w:firstColumn="0" w:lastColumn="0" w:oddVBand="0" w:evenVBand="0" w:oddHBand="1" w:evenHBand="0" w:firstRowFirstColumn="0" w:firstRowLastColumn="0" w:lastRowFirstColumn="0" w:lastRowLastColumn="0"/>
            </w:pPr>
            <w:r w:rsidRPr="00294760">
              <w:t>2%</w:t>
            </w:r>
          </w:p>
        </w:tc>
      </w:tr>
      <w:tr w:rsidR="00D7693D" w14:paraId="370A4282" w14:textId="77777777" w:rsidTr="00D74B3D">
        <w:tc>
          <w:tcPr>
            <w:cnfStyle w:val="001000000000" w:firstRow="0" w:lastRow="0" w:firstColumn="1" w:lastColumn="0" w:oddVBand="0" w:evenVBand="0" w:oddHBand="0" w:evenHBand="0" w:firstRowFirstColumn="0" w:firstRowLastColumn="0" w:lastRowFirstColumn="0" w:lastRowLastColumn="0"/>
            <w:tcW w:w="5524" w:type="dxa"/>
          </w:tcPr>
          <w:p w14:paraId="45725117" w14:textId="42517328" w:rsidR="00D7693D" w:rsidRPr="00C75CB3" w:rsidRDefault="00D7693D" w:rsidP="00330F1A">
            <w:pPr>
              <w:pStyle w:val="BodyText"/>
              <w:rPr>
                <w:b w:val="0"/>
                <w:bCs w:val="0"/>
              </w:rPr>
            </w:pPr>
            <w:r w:rsidRPr="00C75CB3">
              <w:rPr>
                <w:b w:val="0"/>
                <w:bCs w:val="0"/>
              </w:rPr>
              <w:t>Confidence in abilities</w:t>
            </w:r>
          </w:p>
        </w:tc>
        <w:tc>
          <w:tcPr>
            <w:tcW w:w="2409" w:type="dxa"/>
          </w:tcPr>
          <w:p w14:paraId="4D9DBA8B" w14:textId="40E9DCDC" w:rsidR="00D7693D" w:rsidRPr="00294760" w:rsidRDefault="00D7693D" w:rsidP="00330F1A">
            <w:pPr>
              <w:pStyle w:val="BodyText"/>
              <w:cnfStyle w:val="000000000000" w:firstRow="0" w:lastRow="0" w:firstColumn="0" w:lastColumn="0" w:oddVBand="0" w:evenVBand="0" w:oddHBand="0" w:evenHBand="0" w:firstRowFirstColumn="0" w:firstRowLastColumn="0" w:lastRowFirstColumn="0" w:lastRowLastColumn="0"/>
            </w:pPr>
            <w:r w:rsidRPr="00294760">
              <w:t>2%</w:t>
            </w:r>
          </w:p>
        </w:tc>
      </w:tr>
      <w:tr w:rsidR="00D7693D" w14:paraId="3BA6935F" w14:textId="77777777" w:rsidTr="00D74B3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24" w:type="dxa"/>
          </w:tcPr>
          <w:p w14:paraId="215260EC" w14:textId="3A326529" w:rsidR="00D7693D" w:rsidRPr="00C75CB3" w:rsidRDefault="00D7693D" w:rsidP="00330F1A">
            <w:pPr>
              <w:pStyle w:val="BodyText"/>
              <w:rPr>
                <w:b w:val="0"/>
                <w:bCs w:val="0"/>
              </w:rPr>
            </w:pPr>
            <w:r w:rsidRPr="00C75CB3">
              <w:rPr>
                <w:b w:val="0"/>
                <w:bCs w:val="0"/>
              </w:rPr>
              <w:t>Other</w:t>
            </w:r>
          </w:p>
        </w:tc>
        <w:tc>
          <w:tcPr>
            <w:tcW w:w="2409" w:type="dxa"/>
          </w:tcPr>
          <w:p w14:paraId="705D0570" w14:textId="302128D6" w:rsidR="00D7693D" w:rsidRPr="00294760" w:rsidRDefault="00D7693D" w:rsidP="00330F1A">
            <w:pPr>
              <w:pStyle w:val="BodyText"/>
              <w:cnfStyle w:val="000000100000" w:firstRow="0" w:lastRow="0" w:firstColumn="0" w:lastColumn="0" w:oddVBand="0" w:evenVBand="0" w:oddHBand="1" w:evenHBand="0" w:firstRowFirstColumn="0" w:firstRowLastColumn="0" w:lastRowFirstColumn="0" w:lastRowLastColumn="0"/>
            </w:pPr>
            <w:r w:rsidRPr="00294760">
              <w:t>6%</w:t>
            </w:r>
          </w:p>
        </w:tc>
      </w:tr>
      <w:tr w:rsidR="00D7693D" w14:paraId="402CBE7E" w14:textId="77777777" w:rsidTr="00D74B3D">
        <w:tc>
          <w:tcPr>
            <w:cnfStyle w:val="001000000000" w:firstRow="0" w:lastRow="0" w:firstColumn="1" w:lastColumn="0" w:oddVBand="0" w:evenVBand="0" w:oddHBand="0" w:evenHBand="0" w:firstRowFirstColumn="0" w:firstRowLastColumn="0" w:lastRowFirstColumn="0" w:lastRowLastColumn="0"/>
            <w:tcW w:w="5524" w:type="dxa"/>
          </w:tcPr>
          <w:p w14:paraId="0B407B0A" w14:textId="0846B0B2" w:rsidR="00D7693D" w:rsidRPr="00C75CB3" w:rsidRDefault="00D7693D" w:rsidP="00330F1A">
            <w:pPr>
              <w:pStyle w:val="BodyText"/>
              <w:rPr>
                <w:b w:val="0"/>
                <w:bCs w:val="0"/>
              </w:rPr>
            </w:pPr>
            <w:r w:rsidRPr="00C75CB3">
              <w:rPr>
                <w:b w:val="0"/>
                <w:bCs w:val="0"/>
              </w:rPr>
              <w:t>Nothing</w:t>
            </w:r>
          </w:p>
        </w:tc>
        <w:tc>
          <w:tcPr>
            <w:tcW w:w="2409" w:type="dxa"/>
          </w:tcPr>
          <w:p w14:paraId="43BCE1BC" w14:textId="4A1B7F63" w:rsidR="00D7693D" w:rsidRPr="00294760" w:rsidRDefault="00D7693D" w:rsidP="00330F1A">
            <w:pPr>
              <w:pStyle w:val="BodyText"/>
              <w:cnfStyle w:val="000000000000" w:firstRow="0" w:lastRow="0" w:firstColumn="0" w:lastColumn="0" w:oddVBand="0" w:evenVBand="0" w:oddHBand="0" w:evenHBand="0" w:firstRowFirstColumn="0" w:firstRowLastColumn="0" w:lastRowFirstColumn="0" w:lastRowLastColumn="0"/>
            </w:pPr>
            <w:r w:rsidRPr="00294760">
              <w:t>14%</w:t>
            </w:r>
          </w:p>
        </w:tc>
      </w:tr>
      <w:tr w:rsidR="00D7693D" w14:paraId="609C1759" w14:textId="77777777" w:rsidTr="00D74B3D">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5524" w:type="dxa"/>
          </w:tcPr>
          <w:p w14:paraId="22CED131" w14:textId="0ED8F7A3" w:rsidR="00D7693D" w:rsidRPr="00C75CB3" w:rsidRDefault="00D7693D" w:rsidP="00330F1A">
            <w:pPr>
              <w:pStyle w:val="BodyText"/>
              <w:rPr>
                <w:b w:val="0"/>
                <w:bCs w:val="0"/>
              </w:rPr>
            </w:pPr>
            <w:r w:rsidRPr="00C75CB3">
              <w:rPr>
                <w:b w:val="0"/>
                <w:bCs w:val="0"/>
              </w:rPr>
              <w:t xml:space="preserve">Don’t know </w:t>
            </w:r>
          </w:p>
        </w:tc>
        <w:tc>
          <w:tcPr>
            <w:tcW w:w="2409" w:type="dxa"/>
          </w:tcPr>
          <w:p w14:paraId="733C0516" w14:textId="508F97D1" w:rsidR="00D7693D" w:rsidRPr="00294760" w:rsidRDefault="00D7693D" w:rsidP="00330F1A">
            <w:pPr>
              <w:pStyle w:val="BodyText"/>
              <w:cnfStyle w:val="000000100000" w:firstRow="0" w:lastRow="0" w:firstColumn="0" w:lastColumn="0" w:oddVBand="0" w:evenVBand="0" w:oddHBand="1" w:evenHBand="0" w:firstRowFirstColumn="0" w:firstRowLastColumn="0" w:lastRowFirstColumn="0" w:lastRowLastColumn="0"/>
            </w:pPr>
            <w:r w:rsidRPr="00294760">
              <w:t>7%</w:t>
            </w:r>
          </w:p>
        </w:tc>
      </w:tr>
      <w:tr w:rsidR="00D7693D" w14:paraId="505EA3B9" w14:textId="77777777" w:rsidTr="00D74B3D">
        <w:tc>
          <w:tcPr>
            <w:cnfStyle w:val="001000000000" w:firstRow="0" w:lastRow="0" w:firstColumn="1" w:lastColumn="0" w:oddVBand="0" w:evenVBand="0" w:oddHBand="0" w:evenHBand="0" w:firstRowFirstColumn="0" w:firstRowLastColumn="0" w:lastRowFirstColumn="0" w:lastRowLastColumn="0"/>
            <w:tcW w:w="5524" w:type="dxa"/>
          </w:tcPr>
          <w:p w14:paraId="65EC5C7D" w14:textId="3137FBBD" w:rsidR="00D7693D" w:rsidRPr="00C75CB3" w:rsidRDefault="00D7693D" w:rsidP="00330F1A">
            <w:pPr>
              <w:pStyle w:val="BodyText"/>
              <w:rPr>
                <w:b w:val="0"/>
                <w:bCs w:val="0"/>
              </w:rPr>
            </w:pPr>
            <w:r w:rsidRPr="00C75CB3">
              <w:rPr>
                <w:b w:val="0"/>
                <w:bCs w:val="0"/>
              </w:rPr>
              <w:t>Prefer not to say</w:t>
            </w:r>
          </w:p>
        </w:tc>
        <w:tc>
          <w:tcPr>
            <w:tcW w:w="2409" w:type="dxa"/>
          </w:tcPr>
          <w:p w14:paraId="37A50286" w14:textId="60B268FD" w:rsidR="00D7693D" w:rsidRPr="00294760" w:rsidRDefault="00D7693D" w:rsidP="00330F1A">
            <w:pPr>
              <w:pStyle w:val="BodyText"/>
              <w:cnfStyle w:val="000000000000" w:firstRow="0" w:lastRow="0" w:firstColumn="0" w:lastColumn="0" w:oddVBand="0" w:evenVBand="0" w:oddHBand="0" w:evenHBand="0" w:firstRowFirstColumn="0" w:firstRowLastColumn="0" w:lastRowFirstColumn="0" w:lastRowLastColumn="0"/>
            </w:pPr>
            <w:r w:rsidRPr="00294760">
              <w:t>4%</w:t>
            </w:r>
          </w:p>
        </w:tc>
      </w:tr>
    </w:tbl>
    <w:p w14:paraId="77122D5F" w14:textId="77777777" w:rsidR="00C75CB3" w:rsidRPr="00294760" w:rsidRDefault="00C75CB3" w:rsidP="00294760">
      <w:pPr>
        <w:pStyle w:val="BodyText"/>
        <w:rPr>
          <w:bCs/>
        </w:rPr>
      </w:pPr>
    </w:p>
    <w:p w14:paraId="49513E35" w14:textId="263D56F5" w:rsidR="006C6367" w:rsidRDefault="006C6367" w:rsidP="00485082">
      <w:pPr>
        <w:pStyle w:val="BodyText"/>
      </w:pPr>
      <w:r>
        <w:t xml:space="preserve">In another organisation, </w:t>
      </w:r>
      <w:r w:rsidR="00C569E5">
        <w:t xml:space="preserve">the senior leader interviewed reported that they </w:t>
      </w:r>
      <w:r>
        <w:t xml:space="preserve">hoped that </w:t>
      </w:r>
      <w:r w:rsidR="00C569E5">
        <w:t xml:space="preserve">having employees undertake training </w:t>
      </w:r>
      <w:r>
        <w:t xml:space="preserve">would encourage </w:t>
      </w:r>
      <w:r w:rsidR="00C569E5">
        <w:t xml:space="preserve">parties </w:t>
      </w:r>
      <w:r>
        <w:t>to fully engage</w:t>
      </w:r>
      <w:r w:rsidR="00C569E5">
        <w:t>. They reported that t</w:t>
      </w:r>
      <w:r>
        <w:t xml:space="preserve">his </w:t>
      </w:r>
      <w:r w:rsidR="00C569E5">
        <w:t xml:space="preserve">had been </w:t>
      </w:r>
      <w:r>
        <w:t xml:space="preserve">successful </w:t>
      </w:r>
      <w:r w:rsidR="00C569E5">
        <w:t xml:space="preserve">as </w:t>
      </w:r>
      <w:r>
        <w:t xml:space="preserve">the organisation felt like employees were happier to engage with mediation as they viewed it as a way of avoiding the formal complaints process and appreciated having a safe space to discuss their issues. </w:t>
      </w:r>
    </w:p>
    <w:p w14:paraId="290B8FE8" w14:textId="6865A1D0" w:rsidR="2A7C7E8F" w:rsidRDefault="2A7C7E8F" w:rsidP="00485082">
      <w:pPr>
        <w:pStyle w:val="Quote"/>
      </w:pPr>
      <w:r w:rsidRPr="412737C0">
        <w:t>‘</w:t>
      </w:r>
      <w:r w:rsidR="3FD40C1C" w:rsidRPr="412737C0">
        <w:t xml:space="preserve">When it involves the managers...it’s a safe space to air any concerns or any issues on both sides and the employees </w:t>
      </w:r>
      <w:r w:rsidR="7647EFBA" w:rsidRPr="412737C0">
        <w:t xml:space="preserve">appreciate </w:t>
      </w:r>
      <w:r w:rsidR="3FD40C1C" w:rsidRPr="412737C0">
        <w:t>that because it is a safe space for them to do that.’</w:t>
      </w:r>
    </w:p>
    <w:p w14:paraId="2FCE70E0" w14:textId="4332665F" w:rsidR="78EA76FC" w:rsidRDefault="6724F3E4" w:rsidP="008E297B">
      <w:pPr>
        <w:pStyle w:val="Quoteattribution"/>
      </w:pPr>
      <w:r>
        <w:t>Senior leader (HR and Organisational Development Manager, Peaks and Plains Housing Trust, Social Enterprise, 150 employees)</w:t>
      </w:r>
    </w:p>
    <w:p w14:paraId="372B5973" w14:textId="0E76420E" w:rsidR="00B16B97" w:rsidRDefault="00B16B97" w:rsidP="00B16B97">
      <w:pPr>
        <w:pStyle w:val="BodyText"/>
      </w:pPr>
      <w:r>
        <w:t xml:space="preserve">The delegate interviewed in one organisation described that employees were concerned about the process of mediation, sometimes this was based on previous experiences of mediation in other organisations or because, due to confidentiality, the process of mediation was unknown. </w:t>
      </w:r>
    </w:p>
    <w:p w14:paraId="1513714A" w14:textId="7AFFB5BF" w:rsidR="00B16B97" w:rsidRDefault="00B16B97" w:rsidP="00B16B97">
      <w:pPr>
        <w:pStyle w:val="Quote"/>
      </w:pPr>
      <w:r w:rsidRPr="009553B1">
        <w:t>‘I think some people when it has been suggested have been not very open to it, I think quite concerned about it</w:t>
      </w:r>
      <w:r>
        <w:t>…</w:t>
      </w:r>
      <w:r w:rsidRPr="009553B1">
        <w:t xml:space="preserve"> Their impression of it is that it</w:t>
      </w:r>
      <w:r>
        <w:t xml:space="preserve"> </w:t>
      </w:r>
      <w:r w:rsidRPr="009553B1">
        <w:t>seem</w:t>
      </w:r>
      <w:r>
        <w:t>s</w:t>
      </w:r>
      <w:r w:rsidRPr="009553B1">
        <w:t xml:space="preserve"> quite scary prospect to the individuals, and then it takes a little bit of time put aside to tell people more about it…so they understand what it really is, I think the initial perception of it is that it is quite a scary prospect.</w:t>
      </w:r>
      <w:r>
        <w:t xml:space="preserve">’ </w:t>
      </w:r>
    </w:p>
    <w:p w14:paraId="6FDBE5EB" w14:textId="77777777" w:rsidR="00B16B97" w:rsidRPr="002F604F" w:rsidRDefault="00B16B97" w:rsidP="00B16B97">
      <w:pPr>
        <w:pStyle w:val="Quoteattribution"/>
      </w:pPr>
      <w:r>
        <w:t>Delegate (HR Business Partner, Peaks and Plains Housing Trust, Social Enterprise, 150 employees)</w:t>
      </w:r>
    </w:p>
    <w:p w14:paraId="53364F93" w14:textId="4C7F9BB1" w:rsidR="006C6367" w:rsidRDefault="006C6367" w:rsidP="00485082">
      <w:pPr>
        <w:pStyle w:val="BodyText"/>
      </w:pPr>
      <w:r>
        <w:t>Other barriers preventing the facilitation of successful mediation outcomes included time pressures (14%)</w:t>
      </w:r>
      <w:r w:rsidR="002F604F">
        <w:t>.</w:t>
      </w:r>
      <w:r>
        <w:t xml:space="preserve"> T</w:t>
      </w:r>
      <w:r w:rsidRPr="005E720C">
        <w:t xml:space="preserve">ime pressures was </w:t>
      </w:r>
      <w:r w:rsidR="00FA40FA">
        <w:t xml:space="preserve">identified as </w:t>
      </w:r>
      <w:r w:rsidRPr="005E720C">
        <w:t xml:space="preserve">a barrier </w:t>
      </w:r>
      <w:r w:rsidR="00FA40FA">
        <w:t xml:space="preserve">significantly more often </w:t>
      </w:r>
      <w:r w:rsidRPr="005E720C">
        <w:t>for those who took the workplace course</w:t>
      </w:r>
      <w:r>
        <w:t xml:space="preserve"> compared to those who took the open access course</w:t>
      </w:r>
      <w:r w:rsidRPr="005E720C">
        <w:t xml:space="preserve"> (25%</w:t>
      </w:r>
      <w:r w:rsidR="00465F6D">
        <w:t xml:space="preserve"> compared to</w:t>
      </w:r>
      <w:r>
        <w:t xml:space="preserve"> 10%</w:t>
      </w:r>
      <w:r w:rsidRPr="005E720C">
        <w:t>)</w:t>
      </w:r>
      <w:r w:rsidR="00C569E5">
        <w:t xml:space="preserve">. </w:t>
      </w:r>
      <w:r w:rsidR="001A4308">
        <w:lastRenderedPageBreak/>
        <w:t>W</w:t>
      </w:r>
      <w:r w:rsidR="00C569E5">
        <w:t>orkplace courses were more commonly attended by employees because it was something they were interested in</w:t>
      </w:r>
      <w:r w:rsidR="00D65208">
        <w:t>;</w:t>
      </w:r>
      <w:r w:rsidR="00DD7D11">
        <w:t xml:space="preserve"> time pressures may be a greater issue for this group because resolving conflict </w:t>
      </w:r>
      <w:r w:rsidR="001A4308">
        <w:t xml:space="preserve">may </w:t>
      </w:r>
      <w:r w:rsidR="00DD7D11">
        <w:t xml:space="preserve">not necessarily </w:t>
      </w:r>
      <w:r w:rsidR="001A4308">
        <w:t xml:space="preserve">be </w:t>
      </w:r>
      <w:r w:rsidR="00DD7D11">
        <w:t>part of their job remit</w:t>
      </w:r>
      <w:r w:rsidR="009A7CD7">
        <w:t xml:space="preserve"> (</w:t>
      </w:r>
      <w:r w:rsidR="00300EF2">
        <w:t xml:space="preserve">those </w:t>
      </w:r>
      <w:r w:rsidR="009A7CD7">
        <w:t xml:space="preserve">not </w:t>
      </w:r>
      <w:r w:rsidR="00300EF2">
        <w:t xml:space="preserve">in </w:t>
      </w:r>
      <w:r w:rsidR="009A7CD7">
        <w:t>a</w:t>
      </w:r>
      <w:r w:rsidR="002D4A4E">
        <w:t>n</w:t>
      </w:r>
      <w:r w:rsidR="009A7CD7">
        <w:t xml:space="preserve"> HR or a managerial role</w:t>
      </w:r>
      <w:r w:rsidR="00300EF2">
        <w:t xml:space="preserve"> </w:t>
      </w:r>
      <w:r w:rsidR="00465B5F">
        <w:t xml:space="preserve">were </w:t>
      </w:r>
      <w:r w:rsidR="00FA40FA">
        <w:t xml:space="preserve">significantly </w:t>
      </w:r>
      <w:r w:rsidR="00465B5F">
        <w:t>more likely to attend a workplace course than an open access course).</w:t>
      </w:r>
      <w:r w:rsidR="00D65208">
        <w:t xml:space="preserve"> </w:t>
      </w:r>
      <w:r w:rsidR="009A7CD7">
        <w:t>This group</w:t>
      </w:r>
      <w:r w:rsidR="00DD7D11">
        <w:t xml:space="preserve"> may have gained accreditation but in </w:t>
      </w:r>
      <w:r w:rsidR="006E6212">
        <w:t>reality,</w:t>
      </w:r>
      <w:r w:rsidR="00DD7D11">
        <w:t xml:space="preserve"> the practicality of fitting mediation around their other responsibilities </w:t>
      </w:r>
      <w:r w:rsidR="009A7CD7">
        <w:t xml:space="preserve">may be </w:t>
      </w:r>
      <w:r w:rsidR="00DD7D11">
        <w:t>more difficult.</w:t>
      </w:r>
      <w:r w:rsidRPr="005E720C">
        <w:t xml:space="preserve"> </w:t>
      </w:r>
      <w:r w:rsidR="00C569E5">
        <w:t xml:space="preserve">Time was also </w:t>
      </w:r>
      <w:r w:rsidR="00FA40FA">
        <w:t xml:space="preserve">a barrier significantly </w:t>
      </w:r>
      <w:r w:rsidR="00C569E5">
        <w:t>more often among those</w:t>
      </w:r>
      <w:r w:rsidRPr="005E720C">
        <w:t xml:space="preserve"> with no previous experience</w:t>
      </w:r>
      <w:r>
        <w:t xml:space="preserve"> compared to those with previous experience </w:t>
      </w:r>
      <w:r w:rsidRPr="005E720C">
        <w:t>(18%</w:t>
      </w:r>
      <w:r w:rsidR="00465F6D">
        <w:t xml:space="preserve"> compared to</w:t>
      </w:r>
      <w:r>
        <w:t xml:space="preserve"> 4%</w:t>
      </w:r>
      <w:r w:rsidRPr="005E720C">
        <w:t>)</w:t>
      </w:r>
      <w:r w:rsidR="00DD7D11">
        <w:t xml:space="preserve">. </w:t>
      </w:r>
      <w:r w:rsidR="00E27076">
        <w:t>T</w:t>
      </w:r>
      <w:r w:rsidR="00DD7D11">
        <w:t>his may relate to needing additional</w:t>
      </w:r>
      <w:r w:rsidR="00B553D8">
        <w:t xml:space="preserve"> time</w:t>
      </w:r>
      <w:r w:rsidR="00DD7D11">
        <w:t xml:space="preserve"> to prepare for mediation </w:t>
      </w:r>
      <w:r w:rsidR="006E6212">
        <w:t xml:space="preserve">compared to those </w:t>
      </w:r>
      <w:r w:rsidR="00DD7D11">
        <w:t>with</w:t>
      </w:r>
      <w:r w:rsidR="006E6212">
        <w:t xml:space="preserve"> prior</w:t>
      </w:r>
      <w:r w:rsidR="00DD7D11">
        <w:t xml:space="preserve"> experience.</w:t>
      </w:r>
    </w:p>
    <w:p w14:paraId="65979729" w14:textId="3F2E807D" w:rsidR="006C6367" w:rsidRDefault="006E6212" w:rsidP="00485082">
      <w:pPr>
        <w:pStyle w:val="BodyText"/>
      </w:pPr>
      <w:r>
        <w:t xml:space="preserve">Time pressures were also </w:t>
      </w:r>
      <w:r w:rsidR="00B16B97">
        <w:t xml:space="preserve">noted </w:t>
      </w:r>
      <w:r>
        <w:t>by delegates interviewed.</w:t>
      </w:r>
      <w:r w:rsidR="006C6367">
        <w:t xml:space="preserve"> The mediation process took time to prepare for, often revisiting materials from the training</w:t>
      </w:r>
      <w:r w:rsidR="00174749">
        <w:t xml:space="preserve"> and spending time speaking with parties to explain medi</w:t>
      </w:r>
      <w:r w:rsidR="00A94BE5">
        <w:t>ation</w:t>
      </w:r>
      <w:r w:rsidR="00174749">
        <w:t xml:space="preserve"> and encourage engagement with the process before it began</w:t>
      </w:r>
      <w:r>
        <w:t xml:space="preserve">. They also emphasised that as mediation </w:t>
      </w:r>
      <w:r w:rsidR="00DE3A27">
        <w:t>is an</w:t>
      </w:r>
      <w:r w:rsidR="006C6367">
        <w:t xml:space="preserve"> open-ended commitment, mediators could not be sure how much time away from their day job they would require. Furthermore, </w:t>
      </w:r>
      <w:r>
        <w:t xml:space="preserve">some </w:t>
      </w:r>
      <w:r w:rsidR="3019DE28">
        <w:t>delegates</w:t>
      </w:r>
      <w:r w:rsidR="2FFC9824">
        <w:t xml:space="preserve"> interviewed </w:t>
      </w:r>
      <w:r>
        <w:t xml:space="preserve">reported </w:t>
      </w:r>
      <w:r w:rsidR="006C6367">
        <w:t xml:space="preserve">that they were </w:t>
      </w:r>
      <w:r w:rsidR="00174749">
        <w:t xml:space="preserve">commonly working </w:t>
      </w:r>
      <w:r w:rsidR="006C6367">
        <w:t>over</w:t>
      </w:r>
      <w:r w:rsidR="00174749">
        <w:t xml:space="preserve"> their </w:t>
      </w:r>
      <w:r w:rsidR="006C6367">
        <w:t>capacity</w:t>
      </w:r>
      <w:r w:rsidR="2C1B3381">
        <w:t xml:space="preserve"> or had conflicting workloads which could make it</w:t>
      </w:r>
      <w:r w:rsidR="0010748F">
        <w:t xml:space="preserve"> </w:t>
      </w:r>
      <w:r w:rsidR="006C6367">
        <w:t xml:space="preserve">difficult to find the time to dedicate towards mediation. This was particularly an issue in one large organisation </w:t>
      </w:r>
      <w:r w:rsidR="002E737C">
        <w:t xml:space="preserve">(250+ employees) </w:t>
      </w:r>
      <w:r w:rsidR="006C6367">
        <w:t xml:space="preserve">which had 40 trained mediators, but </w:t>
      </w:r>
      <w:r w:rsidR="00174749">
        <w:t xml:space="preserve">who were not </w:t>
      </w:r>
      <w:r w:rsidR="006C6367">
        <w:t>undertaking mediations due to a lack of a confidence</w:t>
      </w:r>
      <w:r w:rsidR="004A4B65">
        <w:t>,</w:t>
      </w:r>
      <w:r w:rsidR="00174749">
        <w:t xml:space="preserve"> which made them more reluctant to carry out mediations especially in the context of their ongoing ca</w:t>
      </w:r>
      <w:r w:rsidR="006C6367">
        <w:t xml:space="preserve">pacity issues. </w:t>
      </w:r>
    </w:p>
    <w:p w14:paraId="3F74C0DC" w14:textId="6B0CB47F" w:rsidR="00D61FE5" w:rsidRPr="00E7190E" w:rsidRDefault="00D61FE5" w:rsidP="00485082">
      <w:pPr>
        <w:pStyle w:val="Quote"/>
      </w:pPr>
      <w:r w:rsidRPr="00E7190E">
        <w:t>‘They always give me the time and understanding that you are going to need preparation time and because mediation is open-ended, you don’t know how long it is going to take on the day and if that’s going to need to be followed up, there is always a recognised investment of time for it</w:t>
      </w:r>
      <w:r>
        <w:t>.</w:t>
      </w:r>
      <w:r w:rsidRPr="00E7190E">
        <w:t>’</w:t>
      </w:r>
    </w:p>
    <w:p w14:paraId="089FB517" w14:textId="36302B9B" w:rsidR="00E27076" w:rsidRPr="002F604F" w:rsidRDefault="7D684BDF" w:rsidP="00E27076">
      <w:pPr>
        <w:pStyle w:val="Quoteattribution"/>
      </w:pPr>
      <w:r>
        <w:t>Delegate (HR Business Partner, Peaks and Plains Housing Trust, Social Enterprise, 150 employees)</w:t>
      </w:r>
    </w:p>
    <w:p w14:paraId="038EFB28" w14:textId="72DFEE79" w:rsidR="006C6367" w:rsidRDefault="0ECAD89B" w:rsidP="00485082">
      <w:pPr>
        <w:pStyle w:val="BodyText"/>
      </w:pPr>
      <w:r>
        <w:t xml:space="preserve">Delegates interviewed </w:t>
      </w:r>
      <w:r w:rsidR="006C6367">
        <w:t>also agreed that a lack of understanding and awareness of mediation</w:t>
      </w:r>
      <w:r w:rsidR="0078039C">
        <w:t xml:space="preserve"> among staff</w:t>
      </w:r>
      <w:r w:rsidR="006C6367">
        <w:t xml:space="preserve"> acted as a barrier to successful mediation outcomes</w:t>
      </w:r>
      <w:r w:rsidR="002F604F">
        <w:t xml:space="preserve"> (8%)</w:t>
      </w:r>
      <w:r w:rsidR="006C6367">
        <w:t xml:space="preserve">. One </w:t>
      </w:r>
      <w:r w:rsidR="60C144B5">
        <w:t>senior leader</w:t>
      </w:r>
      <w:r w:rsidR="03061017">
        <w:t xml:space="preserve"> </w:t>
      </w:r>
      <w:r w:rsidR="006C6367">
        <w:t>interviewe</w:t>
      </w:r>
      <w:r w:rsidR="0F61C0E2">
        <w:t>d</w:t>
      </w:r>
      <w:r w:rsidR="006C6367">
        <w:t xml:space="preserve"> highlighted that due to a lack of awareness and understanding of mediation some employees had previously chosen to resign instead of going through mediation because they were put off by the process and felt that leaving the organisation would be a more positive outcome. Due to its confidential nature, interviewees also reported that employees often viewed mediation with suspicion, a perception which one </w:t>
      </w:r>
      <w:r w:rsidR="0A7E9C13">
        <w:t xml:space="preserve">delegate </w:t>
      </w:r>
      <w:r w:rsidR="006C6367">
        <w:t>interviewe</w:t>
      </w:r>
      <w:r w:rsidR="2F4B32AF">
        <w:t>d</w:t>
      </w:r>
      <w:r w:rsidR="006C6367">
        <w:t xml:space="preserve"> thought persisted even after the course.</w:t>
      </w:r>
      <w:r w:rsidR="00F977FD">
        <w:t xml:space="preserve"> </w:t>
      </w:r>
      <w:r w:rsidR="5A5CF65B">
        <w:t xml:space="preserve">In this particular instance, it was because employees still had misconceptions about mediation and the </w:t>
      </w:r>
      <w:r w:rsidR="0010748F">
        <w:t xml:space="preserve">degree of </w:t>
      </w:r>
      <w:r w:rsidR="5A5CF65B">
        <w:t>confidentiality</w:t>
      </w:r>
      <w:r w:rsidR="0010748F">
        <w:t xml:space="preserve"> offered</w:t>
      </w:r>
      <w:r w:rsidR="5A5CF65B">
        <w:t xml:space="preserve"> which the delegate </w:t>
      </w:r>
      <w:r w:rsidR="0010748F">
        <w:t>recognised</w:t>
      </w:r>
      <w:r w:rsidR="5A5CF65B">
        <w:t xml:space="preserve"> as something they needed to work on clarifying more.</w:t>
      </w:r>
      <w:r w:rsidR="006C6367">
        <w:t xml:space="preserve"> </w:t>
      </w:r>
      <w:r w:rsidR="00313AD1">
        <w:t xml:space="preserve">As </w:t>
      </w:r>
      <w:r w:rsidR="00F977FD">
        <w:t xml:space="preserve">mentioned </w:t>
      </w:r>
      <w:r w:rsidR="00313AD1">
        <w:t xml:space="preserve">above, delegates interviewed reported </w:t>
      </w:r>
      <w:r w:rsidR="006C6367">
        <w:t>spend</w:t>
      </w:r>
      <w:r w:rsidR="00313AD1">
        <w:t>ing significant</w:t>
      </w:r>
      <w:r w:rsidR="006C6367">
        <w:t xml:space="preserve"> time prior to the mediation process explaining how it worked. Whilst necessary, this reassurance was an additional time resource for the mediators to factor in. One interviewee adapted a </w:t>
      </w:r>
      <w:r w:rsidR="4BF29DE4">
        <w:t xml:space="preserve">factsheet </w:t>
      </w:r>
      <w:r w:rsidR="006C6367">
        <w:t xml:space="preserve">published by CIPD to help structure this reassurance stage of the process better. </w:t>
      </w:r>
    </w:p>
    <w:p w14:paraId="6C50BE6B" w14:textId="3F072887" w:rsidR="5D1BC04C" w:rsidRDefault="5D1BC04C" w:rsidP="412737C0">
      <w:pPr>
        <w:pStyle w:val="Quote"/>
      </w:pPr>
      <w:r>
        <w:t xml:space="preserve">‘Obviously the individuals have the right to say no. </w:t>
      </w:r>
      <w:r w:rsidR="002B1727">
        <w:t>So,</w:t>
      </w:r>
      <w:r>
        <w:t xml:space="preserve"> they might actually go, “no, I’m just going to leave. I don’t want to deal with mediati</w:t>
      </w:r>
      <w:r w:rsidR="197DCC56">
        <w:t>on”. So, we do need to capture some data on it.’</w:t>
      </w:r>
    </w:p>
    <w:p w14:paraId="69181EA0" w14:textId="3BFE89CD" w:rsidR="4A3EED38" w:rsidRDefault="5D8044CA" w:rsidP="007C03D2">
      <w:pPr>
        <w:pStyle w:val="Quoteattribution"/>
      </w:pPr>
      <w:r>
        <w:t xml:space="preserve">Senior leader (HR Director, Medway Community </w:t>
      </w:r>
      <w:r w:rsidR="554F2B32">
        <w:t>Healthcare</w:t>
      </w:r>
      <w:r>
        <w:t>, Social Enterprise, 250+ employees)</w:t>
      </w:r>
    </w:p>
    <w:p w14:paraId="42DFD569" w14:textId="77777777" w:rsidR="00313AD1" w:rsidRDefault="006C6367" w:rsidP="00313AD1">
      <w:pPr>
        <w:pStyle w:val="Quote"/>
      </w:pPr>
      <w:r w:rsidRPr="00242B3E">
        <w:t xml:space="preserve">‘Another barrier is people’s perception of it and what people think it is…as part of the actual framework you always spend one-to-one time with each party talking to them about what their issues are but I think there is a stage before that which is you need to know it is a voluntary process, you’ve both got to want to do it, but you need to know what it is.’ </w:t>
      </w:r>
    </w:p>
    <w:p w14:paraId="1F45D94B" w14:textId="21EB8317" w:rsidR="006C6367" w:rsidRPr="00242B3E" w:rsidRDefault="7D684BDF" w:rsidP="0059728A">
      <w:pPr>
        <w:pStyle w:val="Quoteattribution"/>
      </w:pPr>
      <w:r>
        <w:lastRenderedPageBreak/>
        <w:t>Delegate (HR Business Partner, Peaks and Plains Housing Trust, Social Enterprise, 150 employees)</w:t>
      </w:r>
    </w:p>
    <w:p w14:paraId="55ADC8B8" w14:textId="6C7FE501" w:rsidR="006C6367" w:rsidRDefault="00D97D0D" w:rsidP="00485082">
      <w:pPr>
        <w:pStyle w:val="BodyText"/>
      </w:pPr>
      <w:r>
        <w:t>Delegates interviewed also recognised that i</w:t>
      </w:r>
      <w:r w:rsidR="006C6367">
        <w:t>n some situations, a dispute may have progressed too far for mediation be successful</w:t>
      </w:r>
      <w:r>
        <w:t xml:space="preserve"> as there is ‘</w:t>
      </w:r>
      <w:r w:rsidRPr="412737C0">
        <w:rPr>
          <w:i/>
          <w:iCs/>
        </w:rPr>
        <w:t>too much bitterness on both sides’</w:t>
      </w:r>
      <w:r>
        <w:t xml:space="preserve"> to engage in the mediation process and they ‘</w:t>
      </w:r>
      <w:r w:rsidRPr="412737C0">
        <w:rPr>
          <w:i/>
          <w:iCs/>
        </w:rPr>
        <w:t>just want to be proved right, to be validated’</w:t>
      </w:r>
      <w:r w:rsidR="00A7659F" w:rsidRPr="412737C0">
        <w:rPr>
          <w:i/>
          <w:iCs/>
        </w:rPr>
        <w:t xml:space="preserve"> (Delegate, Learning and Organisational Development lead Social Enterprise, 250+ employees)</w:t>
      </w:r>
      <w:r w:rsidR="006C6367">
        <w:t xml:space="preserve">. </w:t>
      </w:r>
      <w:r>
        <w:t xml:space="preserve">This highlighted the need to intervene early on when a conflict or dispute occurs. On the other hand, </w:t>
      </w:r>
      <w:r w:rsidR="00DE3A27">
        <w:t>interviewees also</w:t>
      </w:r>
      <w:r w:rsidR="006C6367">
        <w:t xml:space="preserve"> recognised that some disputes were too serious for mediation to be the appropriate action</w:t>
      </w:r>
      <w:r>
        <w:t xml:space="preserve"> which demonstrates</w:t>
      </w:r>
      <w:r w:rsidR="00F977FD">
        <w:t xml:space="preserve"> a learned confidence of being able to iden</w:t>
      </w:r>
      <w:r>
        <w:t>tify when internal workplace mediation is appropriate</w:t>
      </w:r>
      <w:r w:rsidR="006C6367">
        <w:t xml:space="preserve">. </w:t>
      </w:r>
    </w:p>
    <w:p w14:paraId="0BDD3B92" w14:textId="598D8CE8" w:rsidR="409A2919" w:rsidRDefault="409A2919" w:rsidP="00485082">
      <w:pPr>
        <w:pStyle w:val="Quote"/>
      </w:pPr>
      <w:r>
        <w:t>‘</w:t>
      </w:r>
      <w:r w:rsidRPr="412737C0">
        <w:t>If you have one colleagues that physically hurt</w:t>
      </w:r>
      <w:r w:rsidR="00F977FD">
        <w:t>s</w:t>
      </w:r>
      <w:r w:rsidRPr="412737C0">
        <w:t xml:space="preserve"> another colleague, you wouldn’t put them in a room together for mediation. It’s generally kind of the </w:t>
      </w:r>
      <w:r w:rsidR="6C8F7D40" w:rsidRPr="412737C0">
        <w:t>low-level</w:t>
      </w:r>
      <w:r w:rsidRPr="412737C0">
        <w:t xml:space="preserve"> dispute</w:t>
      </w:r>
      <w:r w:rsidR="149893F6" w:rsidRPr="412737C0">
        <w:t>...’</w:t>
      </w:r>
    </w:p>
    <w:p w14:paraId="5A382BF7" w14:textId="314AFE57" w:rsidR="07B3C4AA" w:rsidRDefault="5D8044CA" w:rsidP="412737C0">
      <w:pPr>
        <w:pStyle w:val="Quoteattribution"/>
      </w:pPr>
      <w:r>
        <w:t xml:space="preserve">Senior leader (HR Director, Medway Community </w:t>
      </w:r>
      <w:r w:rsidR="554F2B32">
        <w:t>Healthcare</w:t>
      </w:r>
      <w:r>
        <w:t>, Social Enterprise, 250+ employees)</w:t>
      </w:r>
    </w:p>
    <w:p w14:paraId="0D4D9277" w14:textId="027AE4C8" w:rsidR="412737C0" w:rsidRDefault="00A672CE" w:rsidP="00485082">
      <w:pPr>
        <w:pStyle w:val="BodyText"/>
      </w:pPr>
      <w:r>
        <w:t xml:space="preserve">The 2014 evaluation also reported that </w:t>
      </w:r>
      <w:r w:rsidRPr="00A672CE">
        <w:rPr>
          <w:rStyle w:val="cf01"/>
          <w:rFonts w:ascii="Arial" w:hAnsi="Arial" w:cstheme="minorBidi"/>
          <w:sz w:val="20"/>
          <w:szCs w:val="19"/>
        </w:rPr>
        <w:t>employees not engaging</w:t>
      </w:r>
      <w:r>
        <w:rPr>
          <w:rStyle w:val="cf01"/>
          <w:rFonts w:ascii="Arial" w:hAnsi="Arial" w:cstheme="minorBidi"/>
          <w:sz w:val="20"/>
          <w:szCs w:val="19"/>
        </w:rPr>
        <w:t xml:space="preserve"> with the mediation</w:t>
      </w:r>
      <w:r w:rsidRPr="00A672CE">
        <w:rPr>
          <w:rStyle w:val="cf01"/>
          <w:rFonts w:ascii="Arial" w:hAnsi="Arial" w:cstheme="minorBidi"/>
          <w:sz w:val="20"/>
          <w:szCs w:val="19"/>
        </w:rPr>
        <w:t xml:space="preserve"> process</w:t>
      </w:r>
      <w:r w:rsidR="00A16B9B">
        <w:rPr>
          <w:rStyle w:val="cf01"/>
          <w:rFonts w:ascii="Arial" w:hAnsi="Arial" w:cstheme="minorBidi"/>
          <w:sz w:val="20"/>
          <w:szCs w:val="19"/>
        </w:rPr>
        <w:t xml:space="preserve"> (</w:t>
      </w:r>
      <w:r w:rsidR="00715F3C">
        <w:rPr>
          <w:rStyle w:val="cf01"/>
          <w:rFonts w:ascii="Arial" w:hAnsi="Arial" w:cstheme="minorBidi"/>
          <w:sz w:val="20"/>
          <w:szCs w:val="19"/>
        </w:rPr>
        <w:t>46%)</w:t>
      </w:r>
      <w:r>
        <w:rPr>
          <w:rStyle w:val="cf01"/>
          <w:rFonts w:ascii="Arial" w:hAnsi="Arial" w:cstheme="minorBidi"/>
          <w:sz w:val="20"/>
          <w:szCs w:val="19"/>
        </w:rPr>
        <w:t>, time constraints</w:t>
      </w:r>
      <w:r w:rsidR="006D366A">
        <w:rPr>
          <w:rStyle w:val="cf01"/>
          <w:rFonts w:ascii="Arial" w:hAnsi="Arial" w:cstheme="minorBidi"/>
          <w:sz w:val="20"/>
          <w:szCs w:val="19"/>
        </w:rPr>
        <w:t xml:space="preserve"> (4%)</w:t>
      </w:r>
      <w:r>
        <w:rPr>
          <w:rStyle w:val="cf01"/>
          <w:rFonts w:ascii="Arial" w:hAnsi="Arial" w:cstheme="minorBidi"/>
          <w:sz w:val="20"/>
          <w:szCs w:val="19"/>
        </w:rPr>
        <w:t>, understanding of mediation</w:t>
      </w:r>
      <w:r w:rsidR="006D366A">
        <w:rPr>
          <w:rStyle w:val="cf01"/>
          <w:rFonts w:ascii="Arial" w:hAnsi="Arial" w:cstheme="minorBidi"/>
          <w:sz w:val="20"/>
          <w:szCs w:val="19"/>
        </w:rPr>
        <w:t xml:space="preserve"> (18%)</w:t>
      </w:r>
      <w:r>
        <w:rPr>
          <w:rStyle w:val="cf01"/>
          <w:rFonts w:ascii="Arial" w:hAnsi="Arial" w:cstheme="minorBidi"/>
          <w:sz w:val="20"/>
          <w:szCs w:val="19"/>
        </w:rPr>
        <w:t>, and appropriateness of mediation</w:t>
      </w:r>
      <w:r w:rsidR="001A6444">
        <w:rPr>
          <w:rStyle w:val="cf01"/>
          <w:rFonts w:ascii="Arial" w:hAnsi="Arial" w:cstheme="minorBidi"/>
          <w:sz w:val="20"/>
          <w:szCs w:val="19"/>
        </w:rPr>
        <w:t xml:space="preserve"> (7%)</w:t>
      </w:r>
      <w:r>
        <w:rPr>
          <w:rStyle w:val="cf01"/>
          <w:rFonts w:ascii="Arial" w:hAnsi="Arial" w:cstheme="minorBidi"/>
          <w:sz w:val="20"/>
          <w:szCs w:val="19"/>
        </w:rPr>
        <w:t xml:space="preserve"> were barriers. As in the present evaluation, it was reported that employees did not understand the mediation process and in particular the fact it</w:t>
      </w:r>
      <w:r w:rsidR="006E7476">
        <w:rPr>
          <w:rStyle w:val="cf01"/>
          <w:rFonts w:ascii="Arial" w:hAnsi="Arial" w:cstheme="minorBidi"/>
          <w:sz w:val="20"/>
          <w:szCs w:val="19"/>
        </w:rPr>
        <w:t xml:space="preserve"> is voluntary, so mediators had to spend time explaining the nature of mediation prior to gaining engagement. </w:t>
      </w:r>
    </w:p>
    <w:p w14:paraId="06FA16B6" w14:textId="77777777" w:rsidR="006C6367" w:rsidRDefault="006C6367" w:rsidP="006C6367">
      <w:pPr>
        <w:pStyle w:val="Heading2"/>
      </w:pPr>
      <w:bookmarkStart w:id="48" w:name="_Toc144280112"/>
      <w:r>
        <w:t>Facilitators of mediation</w:t>
      </w:r>
      <w:bookmarkEnd w:id="48"/>
    </w:p>
    <w:p w14:paraId="4BF36599" w14:textId="7284EE1C" w:rsidR="00815441" w:rsidRPr="00815441" w:rsidRDefault="00815441" w:rsidP="0059728A">
      <w:pPr>
        <w:pStyle w:val="BodyText"/>
      </w:pPr>
      <w:r>
        <w:t xml:space="preserve">Various factors were reported to facilitate both the use of mediation as a </w:t>
      </w:r>
      <w:r w:rsidR="00DE3A27">
        <w:t>tool and</w:t>
      </w:r>
      <w:r>
        <w:t xml:space="preserve"> promote successful mediation outcomes. These mainly related to having an organisational drive to reduce formal disputes and having the practical tools and skills to undertake mediation. </w:t>
      </w:r>
    </w:p>
    <w:p w14:paraId="6C722852" w14:textId="1C0981F4" w:rsidR="006C6367" w:rsidRDefault="00815441" w:rsidP="006C6367">
      <w:pPr>
        <w:pStyle w:val="BodyText"/>
      </w:pPr>
      <w:r>
        <w:t>In terms of encouraging the use of mediation, 70% of</w:t>
      </w:r>
      <w:r w:rsidR="006C6367">
        <w:t xml:space="preserve"> </w:t>
      </w:r>
      <w:r w:rsidR="007D05F8">
        <w:t xml:space="preserve">respondents </w:t>
      </w:r>
      <w:r w:rsidR="006C6367">
        <w:t>thought that mediation was most encouraged by a desire or need to reduce the incidence of formal resolution of cases</w:t>
      </w:r>
      <w:r>
        <w:t xml:space="preserve"> in their organisation</w:t>
      </w:r>
      <w:r w:rsidR="001C3A8F">
        <w:t xml:space="preserve"> (see </w:t>
      </w:r>
      <w:r w:rsidR="005244DD">
        <w:fldChar w:fldCharType="begin"/>
      </w:r>
      <w:r w:rsidR="005244DD">
        <w:instrText xml:space="preserve"> REF _Ref141724885 \r \h </w:instrText>
      </w:r>
      <w:r w:rsidR="005244DD">
        <w:fldChar w:fldCharType="separate"/>
      </w:r>
      <w:r w:rsidR="008635D0">
        <w:t>Figure 4.2</w:t>
      </w:r>
      <w:r w:rsidR="005244DD">
        <w:fldChar w:fldCharType="end"/>
      </w:r>
      <w:r w:rsidR="001C3A8F">
        <w:t>)</w:t>
      </w:r>
      <w:r w:rsidR="006C6367">
        <w:t xml:space="preserve">. This was followed by employees attending mediation training, mentioned by half of </w:t>
      </w:r>
      <w:r w:rsidR="007D05F8">
        <w:t xml:space="preserve">respondents </w:t>
      </w:r>
      <w:r w:rsidR="006C6367">
        <w:t xml:space="preserve">(47%), </w:t>
      </w:r>
      <w:r w:rsidR="00545A07">
        <w:t xml:space="preserve">and </w:t>
      </w:r>
      <w:r w:rsidR="006C6367">
        <w:t>the internal promotion of mediation from senior management</w:t>
      </w:r>
      <w:r w:rsidR="00545A07">
        <w:t xml:space="preserve"> (35%)</w:t>
      </w:r>
      <w:r w:rsidR="006C6367">
        <w:t>. A third (33%) felt that the use of mediation was encouraged in their organisation by the introduction of a formal mediation scheme/procedures</w:t>
      </w:r>
      <w:r w:rsidR="00545A07">
        <w:t>, but f</w:t>
      </w:r>
      <w:r w:rsidR="006C6367">
        <w:t>ewer (12%) respondents reported that legislative change had encouraged the use of mediation in their organisation.</w:t>
      </w:r>
    </w:p>
    <w:p w14:paraId="5C7E9E9F" w14:textId="77777777" w:rsidR="005244DD" w:rsidRDefault="005244DD" w:rsidP="006C6367">
      <w:pPr>
        <w:pStyle w:val="BodyText"/>
      </w:pPr>
    </w:p>
    <w:p w14:paraId="50E24F14" w14:textId="77777777" w:rsidR="000F37D4" w:rsidRDefault="000F37D4" w:rsidP="006C6367">
      <w:pPr>
        <w:pStyle w:val="BodyText"/>
      </w:pPr>
    </w:p>
    <w:p w14:paraId="242D70E9" w14:textId="77777777" w:rsidR="000F37D4" w:rsidRDefault="000F37D4" w:rsidP="006C6367">
      <w:pPr>
        <w:pStyle w:val="BodyText"/>
      </w:pPr>
    </w:p>
    <w:p w14:paraId="54BB96F0" w14:textId="77777777" w:rsidR="005244DD" w:rsidRDefault="005244DD" w:rsidP="006C6367">
      <w:pPr>
        <w:pStyle w:val="BodyText"/>
      </w:pPr>
    </w:p>
    <w:p w14:paraId="620B1144" w14:textId="58AA444D" w:rsidR="002B4064" w:rsidRDefault="3E99EE3A" w:rsidP="00E927C8">
      <w:pPr>
        <w:pStyle w:val="Figurelabel"/>
      </w:pPr>
      <w:bookmarkStart w:id="49" w:name="_Ref141724885"/>
      <w:r>
        <w:t>Use of mediation was mainly encouraged by a desire or need to reduce the number of formal resolutions.</w:t>
      </w:r>
      <w:bookmarkEnd w:id="49"/>
    </w:p>
    <w:p w14:paraId="0169AC91" w14:textId="44F10AC6" w:rsidR="001647B8" w:rsidRPr="007C03D2" w:rsidRDefault="00BD6877" w:rsidP="001647B8">
      <w:pPr>
        <w:pStyle w:val="BodyText"/>
        <w:rPr>
          <w:b/>
          <w:bCs/>
          <w:color w:val="004436" w:themeColor="text2"/>
        </w:rPr>
      </w:pPr>
      <w:r w:rsidRPr="00BD6877">
        <w:rPr>
          <w:b/>
          <w:bCs/>
          <w:color w:val="004436" w:themeColor="text2"/>
        </w:rPr>
        <w:t>What, if anything, has encouraged the use of mediation in your organisation?</w:t>
      </w:r>
    </w:p>
    <w:p w14:paraId="174D278B" w14:textId="76B21B31" w:rsidR="002B4064" w:rsidRDefault="002B4064" w:rsidP="001647B8">
      <w:pPr>
        <w:pStyle w:val="BodyText"/>
        <w:jc w:val="center"/>
      </w:pPr>
      <w:r>
        <w:rPr>
          <w:noProof/>
        </w:rPr>
        <w:lastRenderedPageBreak/>
        <w:drawing>
          <wp:inline distT="0" distB="0" distL="0" distR="0" wp14:anchorId="29CA2FB2" wp14:editId="2C6D19CD">
            <wp:extent cx="5400000" cy="3260090"/>
            <wp:effectExtent l="0" t="0" r="0" b="0"/>
            <wp:docPr id="1395714868" name="Chart 1" descr="Bar chart showing what delegates said had encouraged the use of mediation in their organisation. As described in the text above. ">
              <a:extLst xmlns:a="http://schemas.openxmlformats.org/drawingml/2006/main">
                <a:ext uri="{FF2B5EF4-FFF2-40B4-BE49-F238E27FC236}">
                  <a16:creationId xmlns:a16="http://schemas.microsoft.com/office/drawing/2014/main" id="{77F12581-F51B-BF6F-AA87-5BCEC699623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14:paraId="410B8B5E" w14:textId="5115615E" w:rsidR="002B4064" w:rsidRPr="00435460" w:rsidRDefault="002B4064" w:rsidP="007C03D2">
      <w:pPr>
        <w:pStyle w:val="Quoteattribution"/>
        <w:rPr>
          <w:bCs/>
          <w:sz w:val="18"/>
          <w:szCs w:val="18"/>
        </w:rPr>
      </w:pPr>
      <w:r w:rsidRPr="00435460">
        <w:rPr>
          <w:b w:val="0"/>
          <w:bCs/>
          <w:color w:val="auto"/>
          <w:sz w:val="18"/>
          <w:szCs w:val="18"/>
        </w:rPr>
        <w:t>Source: Evaluation of the Certificate in Internal Workplace Mediation Training 2023. F8. Base: All respondents (</w:t>
      </w:r>
      <w:r w:rsidR="00AB07DF" w:rsidRPr="00435460">
        <w:rPr>
          <w:b w:val="0"/>
          <w:bCs/>
          <w:color w:val="auto"/>
          <w:sz w:val="18"/>
          <w:szCs w:val="18"/>
        </w:rPr>
        <w:t>N</w:t>
      </w:r>
      <w:r w:rsidRPr="00435460">
        <w:rPr>
          <w:b w:val="0"/>
          <w:bCs/>
          <w:color w:val="auto"/>
          <w:sz w:val="18"/>
          <w:szCs w:val="18"/>
        </w:rPr>
        <w:t>=125)</w:t>
      </w:r>
    </w:p>
    <w:p w14:paraId="2F649003" w14:textId="46C16EBB" w:rsidR="00545A07" w:rsidRDefault="00545A07" w:rsidP="006C6367">
      <w:pPr>
        <w:pStyle w:val="BodyText"/>
      </w:pPr>
      <w:r>
        <w:t xml:space="preserve">A desire to reduce formal disputes was a strong theme in one case study organisation where interviewees reported that there had been an increase in the number of disputes and </w:t>
      </w:r>
      <w:r>
        <w:rPr>
          <w:rFonts w:cs="Arial"/>
          <w:szCs w:val="20"/>
        </w:rPr>
        <w:t>both formal and informal processes were being used as a way for line managers to avoid having difficult conversations with employees</w:t>
      </w:r>
      <w:r w:rsidR="00F73A0E">
        <w:rPr>
          <w:rFonts w:cs="Arial"/>
          <w:szCs w:val="20"/>
        </w:rPr>
        <w:t xml:space="preserve"> relying on external investigators instead</w:t>
      </w:r>
      <w:r>
        <w:rPr>
          <w:rFonts w:cs="Arial"/>
          <w:szCs w:val="20"/>
        </w:rPr>
        <w:t xml:space="preserve">. </w:t>
      </w:r>
      <w:r w:rsidR="00F73A0E">
        <w:rPr>
          <w:rFonts w:cs="Arial"/>
          <w:szCs w:val="20"/>
        </w:rPr>
        <w:t xml:space="preserve">The senior leader interviewed recognised the need to </w:t>
      </w:r>
      <w:r w:rsidR="00F73A0E">
        <w:t xml:space="preserve">resolve matters before they escalated but wanted trained mediators to undertake mediations, as opposed to having unaccredited mediators come in to run staff training which had happened previously and had made </w:t>
      </w:r>
      <w:r w:rsidR="00DE691A">
        <w:t>them</w:t>
      </w:r>
      <w:r w:rsidR="00F73A0E">
        <w:t xml:space="preserve"> realise that ‘</w:t>
      </w:r>
      <w:r w:rsidR="00F73A0E" w:rsidRPr="0059728A">
        <w:rPr>
          <w:i/>
          <w:iCs/>
        </w:rPr>
        <w:t>bad mediation is worse than no mediation’</w:t>
      </w:r>
      <w:r w:rsidR="00F73A0E">
        <w:t>.</w:t>
      </w:r>
    </w:p>
    <w:p w14:paraId="094E3649" w14:textId="5E5300A8" w:rsidR="00F73A0E" w:rsidRDefault="00F73A0E" w:rsidP="0059728A">
      <w:pPr>
        <w:pStyle w:val="Quote"/>
      </w:pPr>
      <w:r>
        <w:t>‘</w:t>
      </w:r>
      <w:r w:rsidRPr="00EE5170">
        <w:t>Once things get to a formal grievance, there were lots of opportunities where we could have resolved this issue between two people. But it's an easy thing for a manager to avoid the issue and just say, write it down, I'll get an investigator. It kind of takes the pressure off the manager to push it into a formal who's right, who's wrong grievance</w:t>
      </w:r>
      <w:r>
        <w:t>.’</w:t>
      </w:r>
    </w:p>
    <w:p w14:paraId="64BCE2A2" w14:textId="36189EE7" w:rsidR="00F73A0E" w:rsidRDefault="5D8044CA" w:rsidP="00F73A0E">
      <w:pPr>
        <w:pStyle w:val="Quoteattribution"/>
      </w:pPr>
      <w:r>
        <w:t xml:space="preserve">Senior leader (HR Director, Medway Community </w:t>
      </w:r>
      <w:r w:rsidR="554F2B32">
        <w:t>Healthcare</w:t>
      </w:r>
      <w:r>
        <w:t>, Social Enterprise, 250+ employees)</w:t>
      </w:r>
    </w:p>
    <w:p w14:paraId="47393906" w14:textId="3A47535A" w:rsidR="00E43EDB" w:rsidRDefault="00830442" w:rsidP="00830442">
      <w:pPr>
        <w:pStyle w:val="BodyText"/>
      </w:pPr>
      <w:r>
        <w:t xml:space="preserve">Having buy-in from senior executives into the use of mediation as a tool was also important to interviewees and encouraged the use of mediation as it supported the time and cost of mediation. </w:t>
      </w:r>
      <w:r w:rsidR="00DB7978">
        <w:t xml:space="preserve">Interviewees were supported to follow the process that they had been trained to do, even if this took extra time. </w:t>
      </w:r>
      <w:r w:rsidR="00956CC9">
        <w:t xml:space="preserve">As well as allowing the time for mediation, senior support also involved </w:t>
      </w:r>
      <w:r w:rsidR="00DB7978">
        <w:t xml:space="preserve">paying for employees to be trained in mediation, </w:t>
      </w:r>
      <w:r w:rsidR="00956CC9">
        <w:t xml:space="preserve">promotion of </w:t>
      </w:r>
      <w:r w:rsidR="00DB7978">
        <w:t>mediation (</w:t>
      </w:r>
      <w:r w:rsidR="0011107E">
        <w:t>i.e.,</w:t>
      </w:r>
      <w:r w:rsidR="00DB7978">
        <w:t xml:space="preserve"> verbally </w:t>
      </w:r>
      <w:r w:rsidR="0051464F">
        <w:t xml:space="preserve">to other senior leaders and managers, </w:t>
      </w:r>
      <w:r w:rsidR="00DB7978">
        <w:t>or through written comms</w:t>
      </w:r>
      <w:r w:rsidR="0051464F">
        <w:t xml:space="preserve"> such as newsletters</w:t>
      </w:r>
      <w:r w:rsidR="00DB7978">
        <w:t xml:space="preserve">), and encouragement of its inclusion within policies. </w:t>
      </w:r>
      <w:r w:rsidDel="00DB7978">
        <w:t xml:space="preserve">Interviewees were supported to follow the process that they had been trained to do, even if this took extra time. </w:t>
      </w:r>
    </w:p>
    <w:p w14:paraId="5FEC40A8" w14:textId="48886EF0" w:rsidR="00830442" w:rsidRDefault="00830442" w:rsidP="00830442">
      <w:pPr>
        <w:pStyle w:val="BodyText"/>
      </w:pPr>
      <w:r>
        <w:t xml:space="preserve">Involvement from senior executives also helped raise awareness of mediation by embedding it in the culture from the top-down. Another </w:t>
      </w:r>
      <w:r w:rsidR="18033D16">
        <w:t xml:space="preserve">senior leader </w:t>
      </w:r>
      <w:r>
        <w:t>interviewe</w:t>
      </w:r>
      <w:r w:rsidR="6C90D5C1">
        <w:t>d</w:t>
      </w:r>
      <w:r>
        <w:t xml:space="preserve"> discussed how senior leaders </w:t>
      </w:r>
      <w:r w:rsidR="002E19F6">
        <w:t xml:space="preserve">were </w:t>
      </w:r>
      <w:r w:rsidR="002E19F6">
        <w:lastRenderedPageBreak/>
        <w:t xml:space="preserve">encouraging </w:t>
      </w:r>
      <w:r>
        <w:t>a culture where employees felt safer in speaking up</w:t>
      </w:r>
      <w:r w:rsidR="0051464F">
        <w:t xml:space="preserve"> which they hoped would lead to greater use of mediation particularly when a conflict was between employees of different seniority:</w:t>
      </w:r>
    </w:p>
    <w:p w14:paraId="3A78006B" w14:textId="128B1CF7" w:rsidR="1F9C77BD" w:rsidRPr="007C03D2" w:rsidRDefault="1F9C77BD" w:rsidP="412737C0">
      <w:pPr>
        <w:pStyle w:val="BodyText"/>
        <w:rPr>
          <w:i/>
          <w:iCs/>
          <w:color w:val="004436" w:themeColor="text2"/>
        </w:rPr>
      </w:pPr>
      <w:r w:rsidRPr="007C03D2">
        <w:rPr>
          <w:color w:val="004436" w:themeColor="text2"/>
        </w:rPr>
        <w:t>‘</w:t>
      </w:r>
      <w:r w:rsidRPr="007C03D2">
        <w:rPr>
          <w:i/>
          <w:iCs/>
          <w:color w:val="004436" w:themeColor="text2"/>
        </w:rPr>
        <w:t>We’re trying to introduce this thing called Just and Learn...it’s all about actually trying to resolve issues...people don’t come to work purposely wanting to make mistakes or fall out with people a</w:t>
      </w:r>
      <w:r w:rsidR="6CC38B6D" w:rsidRPr="007C03D2">
        <w:rPr>
          <w:i/>
          <w:iCs/>
          <w:color w:val="004436" w:themeColor="text2"/>
        </w:rPr>
        <w:t>nd things like that. So that encourages a lot of mediation, that encourages trying to self-resolve as well.’</w:t>
      </w:r>
    </w:p>
    <w:p w14:paraId="5C12F197" w14:textId="2849BB4D" w:rsidR="6CC38B6D" w:rsidRDefault="5D8044CA" w:rsidP="412737C0">
      <w:pPr>
        <w:pStyle w:val="Quoteattribution"/>
      </w:pPr>
      <w:r>
        <w:t xml:space="preserve">Senior leader (HR Director, Medway Community </w:t>
      </w:r>
      <w:r w:rsidR="554F2B32">
        <w:t>Healthcare</w:t>
      </w:r>
      <w:r>
        <w:t>, Social Enterprise, 250+ employees)</w:t>
      </w:r>
    </w:p>
    <w:p w14:paraId="1ACF8D70" w14:textId="5354EE2E" w:rsidR="006C6367" w:rsidRPr="00952825" w:rsidRDefault="006C6367" w:rsidP="00485082">
      <w:pPr>
        <w:pStyle w:val="BodyText"/>
      </w:pPr>
      <w:r>
        <w:t xml:space="preserve">Interviewees </w:t>
      </w:r>
      <w:r w:rsidR="00830442">
        <w:t xml:space="preserve">also </w:t>
      </w:r>
      <w:r>
        <w:t xml:space="preserve">discussed how changes to existing policy and internal promotion had encouraged the use of mediation. By making the offer of mediation clear in their organisation as a first step to resolving conflict, organisations were able to prevent workplace conflicts escalating into bigger grievances. </w:t>
      </w:r>
    </w:p>
    <w:p w14:paraId="5392B7A6" w14:textId="7C423572" w:rsidR="006C6367" w:rsidRPr="0059728A" w:rsidRDefault="0061031D" w:rsidP="006C6367">
      <w:pPr>
        <w:pStyle w:val="BodyText"/>
      </w:pPr>
      <w:r>
        <w:t xml:space="preserve">Delegates interviewed </w:t>
      </w:r>
      <w:r w:rsidR="006C6367">
        <w:t xml:space="preserve">also </w:t>
      </w:r>
      <w:r w:rsidR="002E19F6">
        <w:t xml:space="preserve">reported </w:t>
      </w:r>
      <w:r w:rsidR="006C6367">
        <w:t>how attending the course and achieving Acas accreditation gave them confidence and credibility to carry out mediations</w:t>
      </w:r>
      <w:r>
        <w:t>. This</w:t>
      </w:r>
      <w:r w:rsidR="006C6367">
        <w:t xml:space="preserve"> help</w:t>
      </w:r>
      <w:r>
        <w:t>ed</w:t>
      </w:r>
      <w:r w:rsidR="006C6367">
        <w:t xml:space="preserve"> encourage the use of mediation</w:t>
      </w:r>
      <w:r>
        <w:t xml:space="preserve"> both among mediators themselves because they felt equipped to approach mediations, but also among senior leaders, managers, and the parties involved who recognised they were qualified to use it as a tool, knew what they were doing, and it would be a successful experience, even if a resolution was not reached</w:t>
      </w:r>
      <w:r w:rsidR="006C6367">
        <w:t>.</w:t>
      </w:r>
      <w:r>
        <w:t xml:space="preserve"> </w:t>
      </w:r>
      <w:r w:rsidR="006C6367" w:rsidRPr="412737C0">
        <w:rPr>
          <w:i/>
          <w:iCs/>
        </w:rPr>
        <w:t xml:space="preserve"> </w:t>
      </w:r>
    </w:p>
    <w:p w14:paraId="599DD6AF" w14:textId="3B61FFDB" w:rsidR="11CC7D73" w:rsidRDefault="11CC7D73" w:rsidP="00485082">
      <w:pPr>
        <w:pStyle w:val="Quote"/>
      </w:pPr>
      <w:r w:rsidRPr="412737C0">
        <w:t>‘It gave me the kudos, the fact that I’m a qualified mediator with qualifications. And I think that goes a long way because some of the staff that I work with have got PhDs and Doctorates. They need to know that they’ve not just plucked me off the street to do a</w:t>
      </w:r>
      <w:r w:rsidR="64DA59CE" w:rsidRPr="412737C0">
        <w:t xml:space="preserve"> bit of talking and a bit of chatting. They know that I understand what I’m doing with it.’</w:t>
      </w:r>
    </w:p>
    <w:p w14:paraId="1AC25E5B" w14:textId="66997CE5" w:rsidR="41CE1C5E" w:rsidRDefault="41CE1C5E" w:rsidP="412737C0">
      <w:pPr>
        <w:pStyle w:val="Quoteattribution"/>
      </w:pPr>
      <w:r>
        <w:t>Delegate (</w:t>
      </w:r>
      <w:r w:rsidR="52693C26">
        <w:t>Organisational Development Lead, Public Sector, 250+ employees</w:t>
      </w:r>
      <w:r>
        <w:t>)</w:t>
      </w:r>
    </w:p>
    <w:p w14:paraId="64FB6D78" w14:textId="6F22AFA5" w:rsidR="35D32346" w:rsidRDefault="35D32346" w:rsidP="00485082">
      <w:pPr>
        <w:pStyle w:val="Quote"/>
      </w:pPr>
      <w:r>
        <w:t>‘</w:t>
      </w:r>
      <w:r w:rsidRPr="412737C0">
        <w:t>I think it gives me more confidence on how to approach it and therefore I have opted to go down that</w:t>
      </w:r>
      <w:r w:rsidR="00F84FBC">
        <w:t xml:space="preserve"> [mediation]</w:t>
      </w:r>
      <w:r w:rsidRPr="412737C0">
        <w:t xml:space="preserve"> route more than I would have done </w:t>
      </w:r>
      <w:r w:rsidR="74780877" w:rsidRPr="412737C0">
        <w:t>before because of my confidence.’</w:t>
      </w:r>
    </w:p>
    <w:p w14:paraId="3900CA30" w14:textId="6C271BD4" w:rsidR="74780877" w:rsidRDefault="74780877" w:rsidP="412737C0">
      <w:pPr>
        <w:pStyle w:val="Quoteattribution"/>
        <w:spacing w:line="259" w:lineRule="auto"/>
      </w:pPr>
      <w:r>
        <w:t>Delegate (HR Manager, Private Sector, 230 employees)</w:t>
      </w:r>
    </w:p>
    <w:p w14:paraId="0AC95171" w14:textId="39778B4E" w:rsidR="006C6367" w:rsidRDefault="00BD02DC" w:rsidP="006C6367">
      <w:pPr>
        <w:pStyle w:val="BodyText"/>
      </w:pPr>
      <w:r>
        <w:t>R</w:t>
      </w:r>
      <w:r w:rsidR="007D05F8">
        <w:t xml:space="preserve">espondents </w:t>
      </w:r>
      <w:r w:rsidR="002E19F6">
        <w:t xml:space="preserve">indicated </w:t>
      </w:r>
      <w:r w:rsidR="00EF7B2F">
        <w:t xml:space="preserve">that </w:t>
      </w:r>
      <w:r w:rsidR="006C6367">
        <w:t xml:space="preserve">listening to all views and using </w:t>
      </w:r>
      <w:r w:rsidR="00DE3A27">
        <w:t>objectivity</w:t>
      </w:r>
      <w:r>
        <w:t xml:space="preserve"> (17%)</w:t>
      </w:r>
      <w:r w:rsidR="00DE3A27">
        <w:t xml:space="preserve"> and</w:t>
      </w:r>
      <w:r w:rsidR="006C6367">
        <w:t xml:space="preserve"> </w:t>
      </w:r>
      <w:r w:rsidR="00937C93">
        <w:t>using the tools from the course (14%)</w:t>
      </w:r>
      <w:r>
        <w:t>,</w:t>
      </w:r>
      <w:r w:rsidR="00937C93">
        <w:t xml:space="preserve"> </w:t>
      </w:r>
      <w:r w:rsidR="006C6367">
        <w:t>as being the most common factor</w:t>
      </w:r>
      <w:r>
        <w:t>s</w:t>
      </w:r>
      <w:r w:rsidR="006C6367">
        <w:t xml:space="preserve"> that help facilitate a successful mediation outcome</w:t>
      </w:r>
      <w:r w:rsidR="001C3A8F">
        <w:t xml:space="preserve"> (see </w:t>
      </w:r>
      <w:r w:rsidR="005244DD">
        <w:fldChar w:fldCharType="begin"/>
      </w:r>
      <w:r w:rsidR="005244DD">
        <w:instrText xml:space="preserve"> REF _Ref141724910 \r \h </w:instrText>
      </w:r>
      <w:r w:rsidR="005244DD">
        <w:fldChar w:fldCharType="separate"/>
      </w:r>
      <w:r w:rsidR="008635D0">
        <w:t>Figure 4.3</w:t>
      </w:r>
      <w:r w:rsidR="005244DD">
        <w:fldChar w:fldCharType="end"/>
      </w:r>
      <w:r w:rsidR="001C3A8F">
        <w:t>)</w:t>
      </w:r>
      <w:r w:rsidR="006C6367">
        <w:t xml:space="preserve">. Those with previous experience were </w:t>
      </w:r>
      <w:r w:rsidR="006B36E2">
        <w:t xml:space="preserve">significantly </w:t>
      </w:r>
      <w:r w:rsidR="006C6367">
        <w:t xml:space="preserve">more likely to </w:t>
      </w:r>
      <w:r w:rsidR="00F84FBC">
        <w:t xml:space="preserve">report that provision of </w:t>
      </w:r>
      <w:r w:rsidR="006C6367">
        <w:t xml:space="preserve">a clear structure </w:t>
      </w:r>
      <w:r w:rsidR="00F84FBC">
        <w:t>was a</w:t>
      </w:r>
      <w:r w:rsidR="006C6367">
        <w:t xml:space="preserve"> </w:t>
      </w:r>
      <w:r w:rsidR="00EA56A4">
        <w:t xml:space="preserve">key factor </w:t>
      </w:r>
      <w:r w:rsidR="006C6367">
        <w:t>(16%), as were those who took the course online (14%).</w:t>
      </w:r>
      <w:r w:rsidR="77E41291">
        <w:t xml:space="preserve"> </w:t>
      </w:r>
      <w:r w:rsidR="00EA56A4">
        <w:t xml:space="preserve">This could be evidence that </w:t>
      </w:r>
      <w:r w:rsidR="002058F0">
        <w:t xml:space="preserve">this element of the course </w:t>
      </w:r>
      <w:r w:rsidR="00EA56A4">
        <w:t xml:space="preserve">(pertaining to the structure of mediations) </w:t>
      </w:r>
      <w:r w:rsidR="002058F0">
        <w:t>is more effectively taught online.</w:t>
      </w:r>
      <w:r w:rsidR="00503AD1">
        <w:t xml:space="preserve"> </w:t>
      </w:r>
      <w:r w:rsidR="00F84FBC">
        <w:t xml:space="preserve"> </w:t>
      </w:r>
    </w:p>
    <w:p w14:paraId="39AD3B01" w14:textId="548A5A78" w:rsidR="00AB07DF" w:rsidRDefault="120CC112" w:rsidP="00AB07DF">
      <w:pPr>
        <w:pStyle w:val="Figurelabel"/>
      </w:pPr>
      <w:bookmarkStart w:id="50" w:name="_Ref141724910"/>
      <w:r>
        <w:lastRenderedPageBreak/>
        <w:t xml:space="preserve">Listening to all views and being objective was </w:t>
      </w:r>
      <w:r w:rsidR="00C46B53">
        <w:t xml:space="preserve">perceived to be </w:t>
      </w:r>
      <w:r>
        <w:t>the main factor to facilitating a successful mediation.</w:t>
      </w:r>
      <w:bookmarkEnd w:id="50"/>
    </w:p>
    <w:p w14:paraId="5671ABC2" w14:textId="716A8FEB" w:rsidR="00AB07DF" w:rsidRDefault="48B9385F" w:rsidP="006C6367">
      <w:pPr>
        <w:pStyle w:val="BodyText"/>
      </w:pPr>
      <w:r>
        <w:rPr>
          <w:b/>
          <w:bCs/>
          <w:color w:val="004436" w:themeColor="text2"/>
        </w:rPr>
        <w:t>W</w:t>
      </w:r>
      <w:r w:rsidRPr="00963D5E">
        <w:rPr>
          <w:b/>
          <w:bCs/>
          <w:color w:val="004436" w:themeColor="text2"/>
        </w:rPr>
        <w:t>hat are the main factors that help you to facilitate a successful mediation outcome?</w:t>
      </w:r>
      <w:r w:rsidR="00AB07DF">
        <w:rPr>
          <w:noProof/>
        </w:rPr>
        <w:drawing>
          <wp:inline distT="0" distB="0" distL="0" distR="0" wp14:anchorId="786CA13B" wp14:editId="122CFA31">
            <wp:extent cx="5400000" cy="5295265"/>
            <wp:effectExtent l="0" t="0" r="0" b="635"/>
            <wp:docPr id="1282778923" name="Chart 1" descr="Bar chart showing the main factors delegates said help them facilitate a successful mediation outcome. As described in the text above. ">
              <a:extLst xmlns:a="http://schemas.openxmlformats.org/drawingml/2006/main">
                <a:ext uri="{FF2B5EF4-FFF2-40B4-BE49-F238E27FC236}">
                  <a16:creationId xmlns:a16="http://schemas.microsoft.com/office/drawing/2014/main" id="{D35D32B4-B084-66C4-891F-A06D2DC0564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inline>
        </w:drawing>
      </w:r>
    </w:p>
    <w:p w14:paraId="20309143" w14:textId="486AE771" w:rsidR="00AB07DF" w:rsidRPr="00435460" w:rsidRDefault="00AB07DF" w:rsidP="007C03D2">
      <w:pPr>
        <w:pStyle w:val="Quoteattribution"/>
        <w:rPr>
          <w:bCs/>
          <w:sz w:val="18"/>
          <w:szCs w:val="18"/>
        </w:rPr>
      </w:pPr>
      <w:r w:rsidRPr="00435460">
        <w:rPr>
          <w:b w:val="0"/>
          <w:bCs/>
          <w:color w:val="auto"/>
          <w:sz w:val="18"/>
          <w:szCs w:val="18"/>
        </w:rPr>
        <w:t>Source: Evaluation of the Certificate in Internal Workplace Mediation Training 2023. D10. Base: All respondents (N=125)</w:t>
      </w:r>
    </w:p>
    <w:p w14:paraId="6574E131" w14:textId="20202315" w:rsidR="006C6367" w:rsidRDefault="00D3623F" w:rsidP="006C6367">
      <w:pPr>
        <w:pStyle w:val="BodyText"/>
      </w:pPr>
      <w:r>
        <w:t>Some i</w:t>
      </w:r>
      <w:r w:rsidR="006C6367">
        <w:t xml:space="preserve">nterviewees agreed that by using the skills they gained from going on the course they were able to have successful mediation outcomes. These skills including active listening, considering different perspectives as well as creating a safe space for employees to raise their concerns. Interviewees also mentioned that these skills were transferable to other aspects of their work, including dealing with other people in their organisation and becoming solution-focused in their meetings. </w:t>
      </w:r>
    </w:p>
    <w:p w14:paraId="75E0153C" w14:textId="0906CE76" w:rsidR="00937C93" w:rsidRDefault="006C6367" w:rsidP="006C6367">
      <w:pPr>
        <w:pStyle w:val="BodyText"/>
      </w:pPr>
      <w:r>
        <w:t xml:space="preserve">Interviewees also discussed how having multiple mediators in an organisation was an important factor. </w:t>
      </w:r>
      <w:r w:rsidR="00937C93">
        <w:t>This facilitated mediations for two reasons: capacity to offer mediation and providing support to mediators. Having multiple people in an organisation who are trained to undertake mediation encouraged the use of mediation. This reduces capacity constraints and enables organisations to offer mediation at an early stage. In small organisations, having multiple trained mediators was beneficial as time constraints</w:t>
      </w:r>
      <w:r w:rsidR="0066241D">
        <w:t xml:space="preserve"> on individuals</w:t>
      </w:r>
      <w:r w:rsidR="00937C93">
        <w:t xml:space="preserve"> </w:t>
      </w:r>
      <w:r w:rsidR="0066241D">
        <w:t xml:space="preserve">was </w:t>
      </w:r>
      <w:r w:rsidR="00937C93">
        <w:t>a greater barrier</w:t>
      </w:r>
      <w:r w:rsidR="00D3623F">
        <w:t xml:space="preserve">. In another small organisation, the </w:t>
      </w:r>
      <w:r w:rsidR="00D3623F">
        <w:lastRenderedPageBreak/>
        <w:t>delegate emphasised that due to their small size</w:t>
      </w:r>
      <w:r w:rsidR="00937C93">
        <w:t xml:space="preserve"> </w:t>
      </w:r>
      <w:r w:rsidR="00D3623F">
        <w:t xml:space="preserve">disputes were more common </w:t>
      </w:r>
      <w:r w:rsidR="00937C93">
        <w:t xml:space="preserve">because they worked </w:t>
      </w:r>
      <w:r w:rsidR="00D3623F">
        <w:t xml:space="preserve">so </w:t>
      </w:r>
      <w:r w:rsidR="00937C93">
        <w:t xml:space="preserve">closely with </w:t>
      </w:r>
      <w:r w:rsidR="00D3623F">
        <w:t>one an</w:t>
      </w:r>
      <w:r w:rsidR="00937C93">
        <w:t>other</w:t>
      </w:r>
      <w:r w:rsidR="00D3623F">
        <w:t>.</w:t>
      </w:r>
      <w:r w:rsidR="00937C93">
        <w:t xml:space="preserve"> </w:t>
      </w:r>
    </w:p>
    <w:p w14:paraId="483DCABE" w14:textId="77777777" w:rsidR="00C3277B" w:rsidRDefault="00C3277B" w:rsidP="00C3277B">
      <w:pPr>
        <w:pStyle w:val="Quote"/>
      </w:pPr>
      <w:r w:rsidRPr="00436E2E">
        <w:t xml:space="preserve">‘I think maybe when you don’t have as many people who can do it and who can be called upon it’s used only in exceptional circumstances, whereas I think actually it could be </w:t>
      </w:r>
      <w:r w:rsidRPr="00E5087B">
        <w:t xml:space="preserve">used at a very early stage sometimes and be probably not too time consuming to avoid ongoing problems.’ </w:t>
      </w:r>
    </w:p>
    <w:p w14:paraId="0597A38F" w14:textId="1DF4B50A" w:rsidR="00C3277B" w:rsidRPr="00E5087B" w:rsidRDefault="7D684BDF" w:rsidP="0059728A">
      <w:pPr>
        <w:pStyle w:val="Quoteattribution"/>
      </w:pPr>
      <w:r>
        <w:t>Delegate (HR Business Partner, Peaks and Plains Housing Trust, Social Enterprise, 150 employees)</w:t>
      </w:r>
    </w:p>
    <w:p w14:paraId="31AEE09E" w14:textId="3C216965" w:rsidR="00F24F21" w:rsidRDefault="00F24F21" w:rsidP="006E7476">
      <w:pPr>
        <w:pStyle w:val="BodyText"/>
      </w:pPr>
      <w:r>
        <w:t xml:space="preserve">One delegate reported that they provided HR advice to a local school and had undertaken a successful mediation with employees there since they received the training; they wondered if not being a known colleague to the parties involved had helped facilitate the mediation as it created more anonymity and impartiality. </w:t>
      </w:r>
      <w:r w:rsidR="0051464F">
        <w:t>A senior leader at a different, larger organisation also discussed the importance of the mediator not being ‘</w:t>
      </w:r>
      <w:r w:rsidR="0051464F" w:rsidRPr="00485082">
        <w:rPr>
          <w:i/>
          <w:iCs/>
        </w:rPr>
        <w:t>too friendly’</w:t>
      </w:r>
      <w:r w:rsidR="0051464F">
        <w:t xml:space="preserve"> with either of the people in the dispute as it creates a conflict of interest. Within this organisation they had a number of trained mediators to avoid this situation. </w:t>
      </w:r>
      <w:r>
        <w:t xml:space="preserve">This suggests that having multiple trained mediators, especially in smaller organisations, may help facilitate more successful mediations as it enables the organisation to offer mediation with someone not known to the parties.  </w:t>
      </w:r>
    </w:p>
    <w:p w14:paraId="7349590B" w14:textId="27127C04" w:rsidR="00E27076" w:rsidRDefault="6F009865" w:rsidP="002E19F6">
      <w:pPr>
        <w:pStyle w:val="BodyText"/>
      </w:pPr>
      <w:r>
        <w:t>Where multiple m</w:t>
      </w:r>
      <w:r w:rsidR="3E0BA1AA">
        <w:t>ediators</w:t>
      </w:r>
      <w:r>
        <w:t xml:space="preserve"> existed in an organisation, they</w:t>
      </w:r>
      <w:r w:rsidR="3E0BA1AA">
        <w:t xml:space="preserve"> were </w:t>
      </w:r>
      <w:r>
        <w:t xml:space="preserve">also </w:t>
      </w:r>
      <w:r w:rsidR="3E0BA1AA">
        <w:t>able to debrief following a mediation (within the constraints of confidentiality) and encourage one another, whilst also learning from their experiences. Interviewees highlighted the importance of reassuring other mediators, especially if a mediation does not lead to a resolution or is especially emotionally draining</w:t>
      </w:r>
    </w:p>
    <w:p w14:paraId="680D7A75" w14:textId="79E1093B" w:rsidR="006E7476" w:rsidRPr="006E7476" w:rsidRDefault="006E7476" w:rsidP="006E7476">
      <w:pPr>
        <w:pStyle w:val="BodyText"/>
        <w:rPr>
          <w:rFonts w:cs="Arial"/>
          <w:sz w:val="22"/>
          <w:szCs w:val="22"/>
        </w:rPr>
      </w:pPr>
      <w:r w:rsidRPr="006E7476">
        <w:rPr>
          <w:rStyle w:val="cf01"/>
          <w:rFonts w:ascii="Arial" w:hAnsi="Arial" w:cs="Arial"/>
          <w:sz w:val="20"/>
          <w:szCs w:val="20"/>
        </w:rPr>
        <w:t xml:space="preserve">The 2014 evaluation also recognised that the skills gained from the course such as listening, communicating and being objective were </w:t>
      </w:r>
      <w:r w:rsidR="00656FA4">
        <w:rPr>
          <w:rStyle w:val="cf01"/>
          <w:rFonts w:ascii="Arial" w:hAnsi="Arial" w:cs="Arial"/>
          <w:sz w:val="20"/>
          <w:szCs w:val="20"/>
        </w:rPr>
        <w:t xml:space="preserve">the </w:t>
      </w:r>
      <w:r w:rsidRPr="006E7476">
        <w:rPr>
          <w:rStyle w:val="cf01"/>
          <w:rFonts w:ascii="Arial" w:hAnsi="Arial" w:cs="Arial"/>
          <w:sz w:val="20"/>
          <w:szCs w:val="20"/>
        </w:rPr>
        <w:t xml:space="preserve">main factors in helping to facilitate successful mediations. </w:t>
      </w:r>
      <w:r w:rsidR="00F14234">
        <w:rPr>
          <w:rStyle w:val="cf01"/>
          <w:rFonts w:ascii="Arial" w:hAnsi="Arial" w:cs="Arial"/>
          <w:sz w:val="20"/>
          <w:szCs w:val="20"/>
        </w:rPr>
        <w:t>One</w:t>
      </w:r>
      <w:r w:rsidR="00E804A0" w:rsidRPr="006E7476">
        <w:rPr>
          <w:rStyle w:val="cf01"/>
          <w:rFonts w:ascii="Arial" w:hAnsi="Arial" w:cs="Arial"/>
          <w:sz w:val="20"/>
          <w:szCs w:val="20"/>
        </w:rPr>
        <w:t xml:space="preserve"> </w:t>
      </w:r>
      <w:r w:rsidRPr="006E7476">
        <w:rPr>
          <w:rStyle w:val="cf01"/>
          <w:rFonts w:ascii="Arial" w:hAnsi="Arial" w:cs="Arial"/>
          <w:sz w:val="20"/>
          <w:szCs w:val="20"/>
        </w:rPr>
        <w:t>factor discussed in the previous evaluation which was</w:t>
      </w:r>
      <w:r w:rsidR="00E804A0">
        <w:rPr>
          <w:rStyle w:val="cf01"/>
          <w:rFonts w:ascii="Arial" w:hAnsi="Arial" w:cs="Arial"/>
          <w:sz w:val="20"/>
          <w:szCs w:val="20"/>
        </w:rPr>
        <w:t xml:space="preserve"> not</w:t>
      </w:r>
      <w:r w:rsidRPr="006E7476">
        <w:rPr>
          <w:rStyle w:val="cf01"/>
          <w:rFonts w:ascii="Arial" w:hAnsi="Arial" w:cs="Arial"/>
          <w:sz w:val="20"/>
          <w:szCs w:val="20"/>
        </w:rPr>
        <w:t xml:space="preserve"> identified to such a great extent presently was being able to follow a structured process</w:t>
      </w:r>
      <w:r w:rsidR="00F14234">
        <w:rPr>
          <w:rStyle w:val="cf01"/>
          <w:rFonts w:ascii="Arial" w:hAnsi="Arial" w:cs="Arial"/>
          <w:sz w:val="20"/>
          <w:szCs w:val="20"/>
        </w:rPr>
        <w:t xml:space="preserve">; mentioned by </w:t>
      </w:r>
      <w:r w:rsidR="00E804A0">
        <w:rPr>
          <w:rStyle w:val="cf01"/>
          <w:rFonts w:ascii="Arial" w:hAnsi="Arial" w:cs="Arial"/>
          <w:sz w:val="20"/>
          <w:szCs w:val="20"/>
        </w:rPr>
        <w:t>19%</w:t>
      </w:r>
      <w:r w:rsidR="00C12FF4">
        <w:rPr>
          <w:rStyle w:val="cf01"/>
          <w:rFonts w:ascii="Arial" w:hAnsi="Arial" w:cs="Arial"/>
          <w:sz w:val="20"/>
          <w:szCs w:val="20"/>
        </w:rPr>
        <w:t xml:space="preserve"> in 2014</w:t>
      </w:r>
      <w:r w:rsidR="00F14234">
        <w:rPr>
          <w:rStyle w:val="cf01"/>
          <w:rFonts w:ascii="Arial" w:hAnsi="Arial" w:cs="Arial"/>
          <w:sz w:val="20"/>
          <w:szCs w:val="20"/>
        </w:rPr>
        <w:t xml:space="preserve"> but only 9% in the present evaluation.</w:t>
      </w:r>
      <w:r w:rsidR="00E804A0">
        <w:rPr>
          <w:rStyle w:val="cf01"/>
          <w:rFonts w:ascii="Arial" w:hAnsi="Arial" w:cs="Arial"/>
          <w:sz w:val="20"/>
          <w:szCs w:val="20"/>
        </w:rPr>
        <w:t xml:space="preserve"> </w:t>
      </w:r>
    </w:p>
    <w:p w14:paraId="4378800B" w14:textId="74FF8D68" w:rsidR="0051464F" w:rsidRDefault="00EA56A4" w:rsidP="00C3277B">
      <w:pPr>
        <w:pStyle w:val="BodyText"/>
      </w:pPr>
      <w:r>
        <w:t xml:space="preserve">Of the 45% of respondents </w:t>
      </w:r>
      <w:r w:rsidR="00C3277B">
        <w:t xml:space="preserve">who said mediation was used too little, </w:t>
      </w:r>
      <w:r>
        <w:t xml:space="preserve">more than a third of them (38%) said </w:t>
      </w:r>
      <w:r w:rsidR="006C6367">
        <w:t xml:space="preserve">wider awareness of </w:t>
      </w:r>
      <w:r w:rsidR="00C3277B">
        <w:t>mediation would be the most effective action</w:t>
      </w:r>
      <w:r w:rsidR="009C3171">
        <w:t xml:space="preserve"> to take</w:t>
      </w:r>
      <w:r w:rsidR="001C3A8F">
        <w:t xml:space="preserve"> (see </w:t>
      </w:r>
      <w:r w:rsidR="0010776B">
        <w:fldChar w:fldCharType="begin"/>
      </w:r>
      <w:r w:rsidR="0010776B">
        <w:instrText xml:space="preserve"> REF _Ref141724926 \r \h </w:instrText>
      </w:r>
      <w:r w:rsidR="0010776B">
        <w:fldChar w:fldCharType="separate"/>
      </w:r>
      <w:r w:rsidR="008635D0">
        <w:t>Figure 4.4</w:t>
      </w:r>
      <w:r w:rsidR="0010776B">
        <w:fldChar w:fldCharType="end"/>
      </w:r>
      <w:r w:rsidR="001C3A8F">
        <w:t>)</w:t>
      </w:r>
      <w:r w:rsidR="00C3277B">
        <w:t>.</w:t>
      </w:r>
      <w:r w:rsidR="006C6367">
        <w:t xml:space="preserve"> </w:t>
      </w:r>
      <w:r w:rsidR="00C3277B">
        <w:t xml:space="preserve">Interviewees agreed that more could be done to raise awareness about mediation, with a specific focus on what mediation is used for and how it works. One interviewee hoped that by setting up bitesize sessions and promoting it more on the intranet, they would be able to continue to educate employees about mediation and its purposes. This may also help to achieve greater understanding of mediation among senior staff and HR, and </w:t>
      </w:r>
      <w:r w:rsidR="005E467E">
        <w:t>lead to its inclusion in policies which were the next two most common factors that respondents thought would help increase the use of mediation.</w:t>
      </w:r>
      <w:r w:rsidR="005A154D">
        <w:t xml:space="preserve"> </w:t>
      </w:r>
    </w:p>
    <w:p w14:paraId="28BF5455" w14:textId="7EE88EA9" w:rsidR="00C3277B" w:rsidRDefault="0051464F" w:rsidP="00C3277B">
      <w:pPr>
        <w:pStyle w:val="BodyText"/>
      </w:pPr>
      <w:r>
        <w:t xml:space="preserve">Improved understanding of mediation was also emphasised by another interviewee who reported that there were two polar views of mediation in their organisation: some believed mediation was a replacement for line management (absolving line managers of the need to be involved in disputes), while others shied away from it as they saw it as a last resort. </w:t>
      </w:r>
      <w:r w:rsidR="005A154D">
        <w:t>A</w:t>
      </w:r>
      <w:r>
        <w:t>nother</w:t>
      </w:r>
      <w:r w:rsidR="00C75F47">
        <w:t xml:space="preserve"> senior leader highlighted the need for wider understanding of mediation in the organisation so that it is used more effectively:</w:t>
      </w:r>
    </w:p>
    <w:p w14:paraId="0FA2F3B8" w14:textId="77777777" w:rsidR="00920C89" w:rsidRDefault="00920C89" w:rsidP="00920C89">
      <w:pPr>
        <w:pStyle w:val="Quote"/>
      </w:pPr>
      <w:r>
        <w:t xml:space="preserve">“It shouldn’t be used instead of being an effective manager, but also, it is sometimes used as a last resort in a bitter dispute. If they’d considered mediation earlier, we could prevent some problems from getting worse over time. So, it’s a great tool, but there is work for us to do in getting the wider organisation to understand it better. </w:t>
      </w:r>
      <w:r w:rsidRPr="0028708E">
        <w:t xml:space="preserve">So, my challenge now is to get them to move the mediation up the hierarchy.” </w:t>
      </w:r>
    </w:p>
    <w:p w14:paraId="796C8812" w14:textId="10CCDE9A" w:rsidR="00920C89" w:rsidRDefault="5D8044CA" w:rsidP="00920C89">
      <w:pPr>
        <w:pStyle w:val="Quoteattribution"/>
      </w:pPr>
      <w:r>
        <w:lastRenderedPageBreak/>
        <w:t xml:space="preserve">Senior leader (HR Director, Medway Community </w:t>
      </w:r>
      <w:r w:rsidR="554F2B32">
        <w:t>Healthcare</w:t>
      </w:r>
      <w:r>
        <w:t>, Social Enterprise, 250+ employees)</w:t>
      </w:r>
    </w:p>
    <w:p w14:paraId="1E0CBDD3" w14:textId="646CD2DD" w:rsidR="00AB07DF" w:rsidRDefault="120CC112" w:rsidP="00AB07DF">
      <w:pPr>
        <w:pStyle w:val="Figurelabel"/>
      </w:pPr>
      <w:bookmarkStart w:id="51" w:name="_Ref141724926"/>
      <w:r>
        <w:t>Raising awareness of mediation and its benefits could increase the use of mediation.</w:t>
      </w:r>
      <w:bookmarkEnd w:id="51"/>
    </w:p>
    <w:p w14:paraId="6868327E" w14:textId="668457F2" w:rsidR="00AB07DF" w:rsidRDefault="5963FC7A" w:rsidP="007C03D2">
      <w:pPr>
        <w:pStyle w:val="BodyText"/>
        <w:jc w:val="center"/>
      </w:pPr>
      <w:r w:rsidRPr="006809DC">
        <w:rPr>
          <w:b/>
          <w:bCs/>
          <w:color w:val="004436" w:themeColor="text2"/>
        </w:rPr>
        <w:t>What steps do you think could be taken to increase the use of mediation in your organisation?</w:t>
      </w:r>
      <w:r w:rsidR="00AB07DF">
        <w:rPr>
          <w:noProof/>
        </w:rPr>
        <w:drawing>
          <wp:inline distT="0" distB="0" distL="0" distR="0" wp14:anchorId="384246FE" wp14:editId="746A71CB">
            <wp:extent cx="5399405" cy="2886075"/>
            <wp:effectExtent l="0" t="0" r="0" b="0"/>
            <wp:docPr id="1791201171" name="Chart 1" descr="Bar chart showing what steps delegates think could be taken to increase the use of mediation in their organisation. As set out in the table below. ">
              <a:extLst xmlns:a="http://schemas.openxmlformats.org/drawingml/2006/main">
                <a:ext uri="{FF2B5EF4-FFF2-40B4-BE49-F238E27FC236}">
                  <a16:creationId xmlns:a16="http://schemas.microsoft.com/office/drawing/2014/main" id="{C32740CE-ECCF-714C-17F2-A4C556A97B7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1DEE2C8A" w14:textId="712E404E" w:rsidR="00AB07DF" w:rsidRDefault="00AB07DF" w:rsidP="007C03D2">
      <w:pPr>
        <w:pStyle w:val="Quoteattribution"/>
        <w:rPr>
          <w:b w:val="0"/>
          <w:bCs/>
          <w:color w:val="auto"/>
          <w:sz w:val="18"/>
          <w:szCs w:val="18"/>
        </w:rPr>
      </w:pPr>
      <w:r w:rsidRPr="00435460">
        <w:rPr>
          <w:b w:val="0"/>
          <w:bCs/>
          <w:color w:val="auto"/>
          <w:sz w:val="18"/>
          <w:szCs w:val="18"/>
        </w:rPr>
        <w:t>Source: Evaluation of the Certificate in Internal Workplace Mediation Training 2023. F10. Base: All respondents who said mediation is used too little (N=56)</w:t>
      </w:r>
    </w:p>
    <w:p w14:paraId="64741CF1" w14:textId="52EF9B74" w:rsidR="004F34AD" w:rsidRPr="00294760" w:rsidRDefault="004F34AD" w:rsidP="00294760">
      <w:pPr>
        <w:pStyle w:val="Chartlabel"/>
      </w:pPr>
      <w:r>
        <w:t>Raising awareness of mediation and its benefits could increase the use of mediation</w:t>
      </w:r>
    </w:p>
    <w:tbl>
      <w:tblPr>
        <w:tblStyle w:val="GridTable4-Accent1"/>
        <w:tblW w:w="0" w:type="auto"/>
        <w:tblLook w:val="04A0" w:firstRow="1" w:lastRow="0" w:firstColumn="1" w:lastColumn="0" w:noHBand="0" w:noVBand="1"/>
      </w:tblPr>
      <w:tblGrid>
        <w:gridCol w:w="3397"/>
        <w:gridCol w:w="2127"/>
      </w:tblGrid>
      <w:tr w:rsidR="009F330F" w14:paraId="4211EA47" w14:textId="77777777" w:rsidTr="00294760">
        <w:trPr>
          <w:cnfStyle w:val="100000000000" w:firstRow="1" w:lastRow="0" w:firstColumn="0" w:lastColumn="0" w:oddVBand="0" w:evenVBand="0" w:oddHBand="0"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3397" w:type="dxa"/>
          </w:tcPr>
          <w:p w14:paraId="02A1681C" w14:textId="4782BD35" w:rsidR="009F330F" w:rsidRPr="00294760" w:rsidRDefault="009F330F">
            <w:pPr>
              <w:rPr>
                <w:color w:val="000000" w:themeColor="text1"/>
              </w:rPr>
            </w:pPr>
            <w:r w:rsidRPr="00294760">
              <w:rPr>
                <w:color w:val="000000" w:themeColor="text1"/>
              </w:rPr>
              <w:t>Steps that could be taken to increase use of mediation</w:t>
            </w:r>
          </w:p>
        </w:tc>
        <w:tc>
          <w:tcPr>
            <w:tcW w:w="2127" w:type="dxa"/>
          </w:tcPr>
          <w:p w14:paraId="05239B85" w14:textId="1DDBFB02" w:rsidR="009F330F" w:rsidRPr="00294760" w:rsidRDefault="009F330F">
            <w:pPr>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Percentage of delegates</w:t>
            </w:r>
          </w:p>
        </w:tc>
      </w:tr>
      <w:tr w:rsidR="009F330F" w14:paraId="31AE612C" w14:textId="77777777" w:rsidTr="00294760">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3397" w:type="dxa"/>
          </w:tcPr>
          <w:p w14:paraId="44556FAA" w14:textId="1F7B108B" w:rsidR="009F330F" w:rsidRPr="00294760" w:rsidRDefault="009F330F">
            <w:pPr>
              <w:rPr>
                <w:b w:val="0"/>
                <w:bCs w:val="0"/>
              </w:rPr>
            </w:pPr>
            <w:r w:rsidRPr="00294760">
              <w:rPr>
                <w:b w:val="0"/>
                <w:bCs w:val="0"/>
              </w:rPr>
              <w:t>Wider awareness of mediation and benefits</w:t>
            </w:r>
          </w:p>
        </w:tc>
        <w:tc>
          <w:tcPr>
            <w:tcW w:w="2127" w:type="dxa"/>
          </w:tcPr>
          <w:p w14:paraId="1CA99B0F" w14:textId="5DFD2EA0" w:rsidR="009F330F" w:rsidRDefault="009F330F">
            <w:pPr>
              <w:cnfStyle w:val="000000100000" w:firstRow="0" w:lastRow="0" w:firstColumn="0" w:lastColumn="0" w:oddVBand="0" w:evenVBand="0" w:oddHBand="1" w:evenHBand="0" w:firstRowFirstColumn="0" w:firstRowLastColumn="0" w:lastRowFirstColumn="0" w:lastRowLastColumn="0"/>
            </w:pPr>
            <w:r>
              <w:t>38%</w:t>
            </w:r>
          </w:p>
        </w:tc>
      </w:tr>
      <w:tr w:rsidR="009F330F" w14:paraId="43BB51C8" w14:textId="77777777" w:rsidTr="00294760">
        <w:trPr>
          <w:trHeight w:val="454"/>
        </w:trPr>
        <w:tc>
          <w:tcPr>
            <w:cnfStyle w:val="001000000000" w:firstRow="0" w:lastRow="0" w:firstColumn="1" w:lastColumn="0" w:oddVBand="0" w:evenVBand="0" w:oddHBand="0" w:evenHBand="0" w:firstRowFirstColumn="0" w:firstRowLastColumn="0" w:lastRowFirstColumn="0" w:lastRowLastColumn="0"/>
            <w:tcW w:w="3397" w:type="dxa"/>
          </w:tcPr>
          <w:p w14:paraId="09D29CD8" w14:textId="375F7E96" w:rsidR="009F330F" w:rsidRPr="00294760" w:rsidRDefault="009F330F">
            <w:pPr>
              <w:rPr>
                <w:b w:val="0"/>
                <w:bCs w:val="0"/>
              </w:rPr>
            </w:pPr>
            <w:r w:rsidRPr="00294760">
              <w:rPr>
                <w:b w:val="0"/>
                <w:bCs w:val="0"/>
              </w:rPr>
              <w:t>More understanding from senior staff and HR</w:t>
            </w:r>
          </w:p>
        </w:tc>
        <w:tc>
          <w:tcPr>
            <w:tcW w:w="2127" w:type="dxa"/>
          </w:tcPr>
          <w:p w14:paraId="6FD7C55C" w14:textId="46BA4B8E" w:rsidR="009F330F" w:rsidRDefault="009F330F">
            <w:pPr>
              <w:cnfStyle w:val="000000000000" w:firstRow="0" w:lastRow="0" w:firstColumn="0" w:lastColumn="0" w:oddVBand="0" w:evenVBand="0" w:oddHBand="0" w:evenHBand="0" w:firstRowFirstColumn="0" w:firstRowLastColumn="0" w:lastRowFirstColumn="0" w:lastRowLastColumn="0"/>
            </w:pPr>
            <w:r>
              <w:t>14%</w:t>
            </w:r>
          </w:p>
        </w:tc>
      </w:tr>
      <w:tr w:rsidR="009F330F" w14:paraId="229C72B1" w14:textId="77777777" w:rsidTr="00294760">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3397" w:type="dxa"/>
          </w:tcPr>
          <w:p w14:paraId="043D4D23" w14:textId="5E6ED94C" w:rsidR="009F330F" w:rsidRPr="00294760" w:rsidRDefault="009F330F">
            <w:pPr>
              <w:rPr>
                <w:b w:val="0"/>
                <w:bCs w:val="0"/>
              </w:rPr>
            </w:pPr>
            <w:r w:rsidRPr="00294760">
              <w:rPr>
                <w:b w:val="0"/>
                <w:bCs w:val="0"/>
              </w:rPr>
              <w:t>Formal adoption of mediation in policy</w:t>
            </w:r>
          </w:p>
        </w:tc>
        <w:tc>
          <w:tcPr>
            <w:tcW w:w="2127" w:type="dxa"/>
          </w:tcPr>
          <w:p w14:paraId="3EC4E546" w14:textId="0870F9E6" w:rsidR="009F330F" w:rsidRDefault="009F330F">
            <w:pPr>
              <w:cnfStyle w:val="000000100000" w:firstRow="0" w:lastRow="0" w:firstColumn="0" w:lastColumn="0" w:oddVBand="0" w:evenVBand="0" w:oddHBand="1" w:evenHBand="0" w:firstRowFirstColumn="0" w:firstRowLastColumn="0" w:lastRowFirstColumn="0" w:lastRowLastColumn="0"/>
            </w:pPr>
            <w:r>
              <w:t>10%</w:t>
            </w:r>
          </w:p>
        </w:tc>
      </w:tr>
      <w:tr w:rsidR="009F330F" w14:paraId="24B6928E" w14:textId="77777777" w:rsidTr="00294760">
        <w:trPr>
          <w:trHeight w:val="454"/>
        </w:trPr>
        <w:tc>
          <w:tcPr>
            <w:cnfStyle w:val="001000000000" w:firstRow="0" w:lastRow="0" w:firstColumn="1" w:lastColumn="0" w:oddVBand="0" w:evenVBand="0" w:oddHBand="0" w:evenHBand="0" w:firstRowFirstColumn="0" w:firstRowLastColumn="0" w:lastRowFirstColumn="0" w:lastRowLastColumn="0"/>
            <w:tcW w:w="3397" w:type="dxa"/>
          </w:tcPr>
          <w:p w14:paraId="66E8B5FB" w14:textId="5668F0C3" w:rsidR="009F330F" w:rsidRPr="00294760" w:rsidRDefault="009F330F">
            <w:pPr>
              <w:rPr>
                <w:b w:val="0"/>
                <w:bCs w:val="0"/>
              </w:rPr>
            </w:pPr>
            <w:r w:rsidRPr="00294760">
              <w:rPr>
                <w:b w:val="0"/>
                <w:bCs w:val="0"/>
              </w:rPr>
              <w:t>More trained mediators</w:t>
            </w:r>
          </w:p>
        </w:tc>
        <w:tc>
          <w:tcPr>
            <w:tcW w:w="2127" w:type="dxa"/>
          </w:tcPr>
          <w:p w14:paraId="089A5B8B" w14:textId="7A68BF24" w:rsidR="009F330F" w:rsidRDefault="009F330F">
            <w:pPr>
              <w:cnfStyle w:val="000000000000" w:firstRow="0" w:lastRow="0" w:firstColumn="0" w:lastColumn="0" w:oddVBand="0" w:evenVBand="0" w:oddHBand="0" w:evenHBand="0" w:firstRowFirstColumn="0" w:firstRowLastColumn="0" w:lastRowFirstColumn="0" w:lastRowLastColumn="0"/>
            </w:pPr>
            <w:r>
              <w:t>8%</w:t>
            </w:r>
          </w:p>
        </w:tc>
      </w:tr>
      <w:tr w:rsidR="009F330F" w14:paraId="0C553A81" w14:textId="77777777" w:rsidTr="00294760">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3397" w:type="dxa"/>
          </w:tcPr>
          <w:p w14:paraId="0B2107C3" w14:textId="6DD92520" w:rsidR="009F330F" w:rsidRPr="00294760" w:rsidRDefault="009F330F">
            <w:pPr>
              <w:rPr>
                <w:b w:val="0"/>
                <w:bCs w:val="0"/>
              </w:rPr>
            </w:pPr>
            <w:r w:rsidRPr="00294760">
              <w:rPr>
                <w:b w:val="0"/>
                <w:bCs w:val="0"/>
              </w:rPr>
              <w:t>Promotion from senior staff and HR</w:t>
            </w:r>
          </w:p>
        </w:tc>
        <w:tc>
          <w:tcPr>
            <w:tcW w:w="2127" w:type="dxa"/>
          </w:tcPr>
          <w:p w14:paraId="0D3383D5" w14:textId="1C8CA172" w:rsidR="009F330F" w:rsidRDefault="009F330F">
            <w:pPr>
              <w:cnfStyle w:val="000000100000" w:firstRow="0" w:lastRow="0" w:firstColumn="0" w:lastColumn="0" w:oddVBand="0" w:evenVBand="0" w:oddHBand="1" w:evenHBand="0" w:firstRowFirstColumn="0" w:firstRowLastColumn="0" w:lastRowFirstColumn="0" w:lastRowLastColumn="0"/>
            </w:pPr>
            <w:r>
              <w:t>7%</w:t>
            </w:r>
          </w:p>
        </w:tc>
      </w:tr>
      <w:tr w:rsidR="009F330F" w14:paraId="19E6CD74" w14:textId="77777777" w:rsidTr="00294760">
        <w:trPr>
          <w:trHeight w:val="454"/>
        </w:trPr>
        <w:tc>
          <w:tcPr>
            <w:cnfStyle w:val="001000000000" w:firstRow="0" w:lastRow="0" w:firstColumn="1" w:lastColumn="0" w:oddVBand="0" w:evenVBand="0" w:oddHBand="0" w:evenHBand="0" w:firstRowFirstColumn="0" w:firstRowLastColumn="0" w:lastRowFirstColumn="0" w:lastRowLastColumn="0"/>
            <w:tcW w:w="3397" w:type="dxa"/>
          </w:tcPr>
          <w:p w14:paraId="3CB21C36" w14:textId="69F6AAC8" w:rsidR="009F330F" w:rsidRPr="00294760" w:rsidRDefault="009F330F">
            <w:pPr>
              <w:rPr>
                <w:b w:val="0"/>
                <w:bCs w:val="0"/>
              </w:rPr>
            </w:pPr>
            <w:r w:rsidRPr="00294760">
              <w:rPr>
                <w:b w:val="0"/>
                <w:bCs w:val="0"/>
              </w:rPr>
              <w:t xml:space="preserve">Increase training (unspecified) </w:t>
            </w:r>
          </w:p>
        </w:tc>
        <w:tc>
          <w:tcPr>
            <w:tcW w:w="2127" w:type="dxa"/>
          </w:tcPr>
          <w:p w14:paraId="17F12A0C" w14:textId="6F69909A" w:rsidR="009F330F" w:rsidRDefault="009F330F">
            <w:pPr>
              <w:cnfStyle w:val="000000000000" w:firstRow="0" w:lastRow="0" w:firstColumn="0" w:lastColumn="0" w:oddVBand="0" w:evenVBand="0" w:oddHBand="0" w:evenHBand="0" w:firstRowFirstColumn="0" w:firstRowLastColumn="0" w:lastRowFirstColumn="0" w:lastRowLastColumn="0"/>
            </w:pPr>
            <w:r>
              <w:t>4%</w:t>
            </w:r>
          </w:p>
        </w:tc>
      </w:tr>
      <w:tr w:rsidR="009F330F" w14:paraId="69B4C435" w14:textId="77777777" w:rsidTr="00294760">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3397" w:type="dxa"/>
          </w:tcPr>
          <w:p w14:paraId="46648C5E" w14:textId="65DE28EB" w:rsidR="009F330F" w:rsidRPr="00294760" w:rsidRDefault="009F330F">
            <w:pPr>
              <w:rPr>
                <w:b w:val="0"/>
                <w:bCs w:val="0"/>
              </w:rPr>
            </w:pPr>
            <w:r w:rsidRPr="00294760">
              <w:rPr>
                <w:b w:val="0"/>
                <w:bCs w:val="0"/>
              </w:rPr>
              <w:t xml:space="preserve">Increase budget </w:t>
            </w:r>
          </w:p>
        </w:tc>
        <w:tc>
          <w:tcPr>
            <w:tcW w:w="2127" w:type="dxa"/>
          </w:tcPr>
          <w:p w14:paraId="1A69D8F4" w14:textId="451A2BE9" w:rsidR="009F330F" w:rsidRDefault="009F330F">
            <w:pPr>
              <w:cnfStyle w:val="000000100000" w:firstRow="0" w:lastRow="0" w:firstColumn="0" w:lastColumn="0" w:oddVBand="0" w:evenVBand="0" w:oddHBand="1" w:evenHBand="0" w:firstRowFirstColumn="0" w:firstRowLastColumn="0" w:lastRowFirstColumn="0" w:lastRowLastColumn="0"/>
            </w:pPr>
            <w:r>
              <w:t>3%</w:t>
            </w:r>
          </w:p>
        </w:tc>
      </w:tr>
      <w:tr w:rsidR="009F330F" w14:paraId="2104E769" w14:textId="77777777" w:rsidTr="00294760">
        <w:trPr>
          <w:trHeight w:val="454"/>
        </w:trPr>
        <w:tc>
          <w:tcPr>
            <w:cnfStyle w:val="001000000000" w:firstRow="0" w:lastRow="0" w:firstColumn="1" w:lastColumn="0" w:oddVBand="0" w:evenVBand="0" w:oddHBand="0" w:evenHBand="0" w:firstRowFirstColumn="0" w:firstRowLastColumn="0" w:lastRowFirstColumn="0" w:lastRowLastColumn="0"/>
            <w:tcW w:w="3397" w:type="dxa"/>
          </w:tcPr>
          <w:p w14:paraId="5D9186F0" w14:textId="44BABAAB" w:rsidR="009F330F" w:rsidRPr="00294760" w:rsidRDefault="009F330F">
            <w:pPr>
              <w:rPr>
                <w:b w:val="0"/>
                <w:bCs w:val="0"/>
              </w:rPr>
            </w:pPr>
            <w:r w:rsidRPr="00294760">
              <w:rPr>
                <w:b w:val="0"/>
                <w:bCs w:val="0"/>
              </w:rPr>
              <w:t>Other</w:t>
            </w:r>
          </w:p>
        </w:tc>
        <w:tc>
          <w:tcPr>
            <w:tcW w:w="2127" w:type="dxa"/>
          </w:tcPr>
          <w:p w14:paraId="32F2A085" w14:textId="5E10C1DD" w:rsidR="009F330F" w:rsidRDefault="009F330F">
            <w:pPr>
              <w:cnfStyle w:val="000000000000" w:firstRow="0" w:lastRow="0" w:firstColumn="0" w:lastColumn="0" w:oddVBand="0" w:evenVBand="0" w:oddHBand="0" w:evenHBand="0" w:firstRowFirstColumn="0" w:firstRowLastColumn="0" w:lastRowFirstColumn="0" w:lastRowLastColumn="0"/>
            </w:pPr>
            <w:r>
              <w:t>1%</w:t>
            </w:r>
          </w:p>
        </w:tc>
      </w:tr>
      <w:tr w:rsidR="009F330F" w14:paraId="301058EC" w14:textId="77777777" w:rsidTr="00294760">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3397" w:type="dxa"/>
          </w:tcPr>
          <w:p w14:paraId="4BDE39FD" w14:textId="2D33CA82" w:rsidR="009F330F" w:rsidRPr="00294760" w:rsidRDefault="009F330F">
            <w:pPr>
              <w:rPr>
                <w:b w:val="0"/>
                <w:bCs w:val="0"/>
              </w:rPr>
            </w:pPr>
            <w:r w:rsidRPr="00294760">
              <w:rPr>
                <w:b w:val="0"/>
                <w:bCs w:val="0"/>
              </w:rPr>
              <w:t xml:space="preserve">Nothing </w:t>
            </w:r>
          </w:p>
        </w:tc>
        <w:tc>
          <w:tcPr>
            <w:tcW w:w="2127" w:type="dxa"/>
          </w:tcPr>
          <w:p w14:paraId="276385CA" w14:textId="4CD6FF6F" w:rsidR="009F330F" w:rsidRDefault="009F330F">
            <w:pPr>
              <w:cnfStyle w:val="000000100000" w:firstRow="0" w:lastRow="0" w:firstColumn="0" w:lastColumn="0" w:oddVBand="0" w:evenVBand="0" w:oddHBand="1" w:evenHBand="0" w:firstRowFirstColumn="0" w:firstRowLastColumn="0" w:lastRowFirstColumn="0" w:lastRowLastColumn="0"/>
            </w:pPr>
            <w:r>
              <w:t>11%</w:t>
            </w:r>
          </w:p>
        </w:tc>
      </w:tr>
      <w:tr w:rsidR="009F330F" w14:paraId="172AD777" w14:textId="77777777" w:rsidTr="00294760">
        <w:trPr>
          <w:trHeight w:val="454"/>
        </w:trPr>
        <w:tc>
          <w:tcPr>
            <w:cnfStyle w:val="001000000000" w:firstRow="0" w:lastRow="0" w:firstColumn="1" w:lastColumn="0" w:oddVBand="0" w:evenVBand="0" w:oddHBand="0" w:evenHBand="0" w:firstRowFirstColumn="0" w:firstRowLastColumn="0" w:lastRowFirstColumn="0" w:lastRowLastColumn="0"/>
            <w:tcW w:w="3397" w:type="dxa"/>
          </w:tcPr>
          <w:p w14:paraId="56F096B0" w14:textId="08D4E299" w:rsidR="009F330F" w:rsidRPr="00294760" w:rsidRDefault="009F330F">
            <w:pPr>
              <w:rPr>
                <w:b w:val="0"/>
                <w:bCs w:val="0"/>
              </w:rPr>
            </w:pPr>
            <w:r w:rsidRPr="00294760">
              <w:rPr>
                <w:b w:val="0"/>
                <w:bCs w:val="0"/>
              </w:rPr>
              <w:t xml:space="preserve">Don’t </w:t>
            </w:r>
            <w:r w:rsidR="009671E6" w:rsidRPr="00294760">
              <w:rPr>
                <w:b w:val="0"/>
                <w:bCs w:val="0"/>
              </w:rPr>
              <w:t xml:space="preserve">know </w:t>
            </w:r>
          </w:p>
        </w:tc>
        <w:tc>
          <w:tcPr>
            <w:tcW w:w="2127" w:type="dxa"/>
          </w:tcPr>
          <w:p w14:paraId="66D1BC1F" w14:textId="11275F40" w:rsidR="009F330F" w:rsidRDefault="009671E6">
            <w:pPr>
              <w:cnfStyle w:val="000000000000" w:firstRow="0" w:lastRow="0" w:firstColumn="0" w:lastColumn="0" w:oddVBand="0" w:evenVBand="0" w:oddHBand="0" w:evenHBand="0" w:firstRowFirstColumn="0" w:firstRowLastColumn="0" w:lastRowFirstColumn="0" w:lastRowLastColumn="0"/>
            </w:pPr>
            <w:r>
              <w:t>13%</w:t>
            </w:r>
          </w:p>
        </w:tc>
      </w:tr>
    </w:tbl>
    <w:p w14:paraId="1637252D" w14:textId="2BB43A25" w:rsidR="008F31EF" w:rsidRDefault="008F31EF">
      <w:pPr>
        <w:rPr>
          <w:kern w:val="32"/>
          <w:sz w:val="36"/>
        </w:rPr>
      </w:pPr>
    </w:p>
    <w:p w14:paraId="49FA2CAA" w14:textId="5A055A39" w:rsidR="00EE01B1" w:rsidRPr="004D4B2D" w:rsidRDefault="00EE01B1" w:rsidP="00EE01B1">
      <w:pPr>
        <w:pStyle w:val="Heading1"/>
      </w:pPr>
      <w:bookmarkStart w:id="52" w:name="_Toc144280113"/>
      <w:r w:rsidRPr="004D4B2D">
        <w:lastRenderedPageBreak/>
        <w:t xml:space="preserve">Conclusions </w:t>
      </w:r>
      <w:r w:rsidR="005136DA" w:rsidRPr="004D4B2D">
        <w:t>and Recommendations</w:t>
      </w:r>
      <w:bookmarkEnd w:id="52"/>
    </w:p>
    <w:p w14:paraId="107AA428" w14:textId="3DB1ABF4" w:rsidR="0058259C" w:rsidRDefault="00A70411" w:rsidP="00816482">
      <w:pPr>
        <w:pStyle w:val="BodyText"/>
      </w:pPr>
      <w:r>
        <w:t>This evaluation aimed to d</w:t>
      </w:r>
      <w:r w:rsidRPr="007E1312">
        <w:t xml:space="preserve">eliver reliable evidence on the impact </w:t>
      </w:r>
      <w:r w:rsidR="001A187A">
        <w:t xml:space="preserve">of </w:t>
      </w:r>
      <w:r w:rsidR="00263943">
        <w:t xml:space="preserve">Acas’s CIWM </w:t>
      </w:r>
      <w:r w:rsidR="001A187A">
        <w:t>training on delegates and their organisations</w:t>
      </w:r>
      <w:r w:rsidR="0058259C">
        <w:t xml:space="preserve">, </w:t>
      </w:r>
      <w:r w:rsidR="0058259C" w:rsidRPr="003B5438">
        <w:t xml:space="preserve">exploring </w:t>
      </w:r>
      <w:r w:rsidR="0058259C">
        <w:t xml:space="preserve">what delegates learned and whether this enabled them </w:t>
      </w:r>
      <w:r w:rsidR="0058259C" w:rsidRPr="003B5438">
        <w:t>to resolve workplace conflict more quickly and effectively</w:t>
      </w:r>
      <w:r w:rsidR="0058259C">
        <w:t>.</w:t>
      </w:r>
      <w:r>
        <w:t xml:space="preserve"> </w:t>
      </w:r>
      <w:r w:rsidR="00263943">
        <w:t xml:space="preserve">It found, overall, that the training is effective insofar that it equips employees with skills necessary to undertake workplace mediations and, in turn, supports organisations to resolve workplace conflicts more quickly and effectively. </w:t>
      </w:r>
    </w:p>
    <w:p w14:paraId="66FBF8E5" w14:textId="717DBE5C" w:rsidR="0058259C" w:rsidRDefault="00263943" w:rsidP="00816482">
      <w:pPr>
        <w:pStyle w:val="BodyText"/>
      </w:pPr>
      <w:r>
        <w:t xml:space="preserve">The evaluation comprised a </w:t>
      </w:r>
      <w:r w:rsidR="00943165">
        <w:t xml:space="preserve">survey of 125 delegates who took part in the training </w:t>
      </w:r>
      <w:r>
        <w:t>and</w:t>
      </w:r>
      <w:r w:rsidR="00943165">
        <w:t xml:space="preserve"> organisational case studies </w:t>
      </w:r>
      <w:r>
        <w:t xml:space="preserve">involving </w:t>
      </w:r>
      <w:r w:rsidR="00943165">
        <w:t>four organisations.</w:t>
      </w:r>
      <w:r w:rsidR="0058259C">
        <w:t xml:space="preserve"> The evaluation found evidence for the following short and long-term outcomes outlined in the logic model (see</w:t>
      </w:r>
      <w:r w:rsidR="00247020">
        <w:t xml:space="preserve"> full details of the logic model in </w:t>
      </w:r>
      <w:r w:rsidR="00247020">
        <w:fldChar w:fldCharType="begin"/>
      </w:r>
      <w:r w:rsidR="00247020">
        <w:instrText xml:space="preserve"> REF _Ref140068938 \h </w:instrText>
      </w:r>
      <w:r w:rsidR="00247020">
        <w:fldChar w:fldCharType="separate"/>
      </w:r>
      <w:r w:rsidR="008635D0">
        <w:t>Appendix 1: Methodology and participants</w:t>
      </w:r>
      <w:r w:rsidR="00247020">
        <w:fldChar w:fldCharType="end"/>
      </w:r>
      <w:r w:rsidR="00247020">
        <w:t>)</w:t>
      </w:r>
      <w:r w:rsidR="0058259C">
        <w:t>:</w:t>
      </w:r>
    </w:p>
    <w:p w14:paraId="53630690" w14:textId="77777777" w:rsidR="0058259C" w:rsidRDefault="0058259C" w:rsidP="0058259C">
      <w:pPr>
        <w:pStyle w:val="ListBullet"/>
      </w:pPr>
      <w:r>
        <w:t xml:space="preserve">Short-term outcomes: </w:t>
      </w:r>
    </w:p>
    <w:p w14:paraId="70391034" w14:textId="7B1C7180" w:rsidR="00CF2261" w:rsidRDefault="00CF2261" w:rsidP="00CF2261">
      <w:pPr>
        <w:pStyle w:val="ListBullet2"/>
      </w:pPr>
      <w:r>
        <w:t xml:space="preserve">Practical skills </w:t>
      </w:r>
      <w:r w:rsidR="00263943">
        <w:t xml:space="preserve">and knowledge </w:t>
      </w:r>
      <w:r>
        <w:t>including mediation skills</w:t>
      </w:r>
      <w:r w:rsidR="001C006B">
        <w:t xml:space="preserve">, </w:t>
      </w:r>
      <w:r>
        <w:t>understanding costs</w:t>
      </w:r>
      <w:r w:rsidR="001C006B">
        <w:t xml:space="preserve"> and</w:t>
      </w:r>
      <w:r>
        <w:t xml:space="preserve"> effects</w:t>
      </w:r>
      <w:r w:rsidR="001C006B">
        <w:t xml:space="preserve"> of workplace conflict</w:t>
      </w:r>
      <w:r>
        <w:t xml:space="preserve">, and </w:t>
      </w:r>
      <w:r w:rsidR="001C006B">
        <w:t xml:space="preserve">the </w:t>
      </w:r>
      <w:r>
        <w:t>process of mediation.</w:t>
      </w:r>
    </w:p>
    <w:p w14:paraId="582F8DAE" w14:textId="77777777" w:rsidR="00CF2261" w:rsidRDefault="00CF2261" w:rsidP="00CF2261">
      <w:pPr>
        <w:pStyle w:val="ListBullet2"/>
      </w:pPr>
      <w:r>
        <w:t>Soft skills including improved empathy, communication skills, and ability to identify when internal workplace is appropriate.</w:t>
      </w:r>
    </w:p>
    <w:p w14:paraId="38A6A828" w14:textId="249694FB" w:rsidR="0058259C" w:rsidRDefault="0058259C" w:rsidP="0058259C">
      <w:pPr>
        <w:pStyle w:val="ListBullet2"/>
      </w:pPr>
      <w:r>
        <w:t>Training accreditation qualifications awarded.</w:t>
      </w:r>
    </w:p>
    <w:p w14:paraId="0F924AD5" w14:textId="12D51454" w:rsidR="0058259C" w:rsidRDefault="0058259C" w:rsidP="0058259C">
      <w:pPr>
        <w:pStyle w:val="ListBullet"/>
      </w:pPr>
      <w:r>
        <w:t>Long-term outcomes</w:t>
      </w:r>
      <w:r w:rsidR="001C006B">
        <w:t>:</w:t>
      </w:r>
    </w:p>
    <w:p w14:paraId="263644FF" w14:textId="53FF045B" w:rsidR="0058259C" w:rsidRDefault="0058259C" w:rsidP="0058259C">
      <w:pPr>
        <w:pStyle w:val="ListBullet2"/>
      </w:pPr>
      <w:r>
        <w:t>Confirmation of skills and enhanced reputation as a mediator.</w:t>
      </w:r>
    </w:p>
    <w:p w14:paraId="0B01BEC9" w14:textId="3C82FC52" w:rsidR="0058259C" w:rsidRDefault="0058259C" w:rsidP="0058259C">
      <w:pPr>
        <w:pStyle w:val="ListBullet2"/>
      </w:pPr>
      <w:r>
        <w:t>Trainee conducts mediations and uses skills in wider role.</w:t>
      </w:r>
    </w:p>
    <w:p w14:paraId="5D00D7D2" w14:textId="7E6188AE" w:rsidR="0058259C" w:rsidRDefault="0058259C" w:rsidP="0058259C">
      <w:pPr>
        <w:pStyle w:val="ListBullet2"/>
      </w:pPr>
      <w:r>
        <w:t xml:space="preserve">Workplace conflicts resolved more quickly and effectively. </w:t>
      </w:r>
    </w:p>
    <w:p w14:paraId="046472FA" w14:textId="71FA2AF8" w:rsidR="0058259C" w:rsidRDefault="0058259C" w:rsidP="0058259C">
      <w:pPr>
        <w:pStyle w:val="ListBullet2"/>
      </w:pPr>
      <w:r>
        <w:t>Development of robust mediation processes as part of conflict resolution strategy.</w:t>
      </w:r>
    </w:p>
    <w:p w14:paraId="1C9B9293" w14:textId="1AAC9E4B" w:rsidR="0058259C" w:rsidRDefault="0058259C" w:rsidP="0058259C">
      <w:pPr>
        <w:pStyle w:val="ListBullet2"/>
      </w:pPr>
      <w:r>
        <w:t>Greater support for mediation by senior management and awareness of availability mediation.</w:t>
      </w:r>
    </w:p>
    <w:p w14:paraId="054EA07C" w14:textId="635E3656" w:rsidR="0058259C" w:rsidRDefault="0058259C" w:rsidP="0058259C">
      <w:pPr>
        <w:pStyle w:val="ListBullet2"/>
      </w:pPr>
      <w:r>
        <w:t>Peer support for mediators.</w:t>
      </w:r>
    </w:p>
    <w:p w14:paraId="6B71DFC9" w14:textId="2D897A08" w:rsidR="0058259C" w:rsidRDefault="0058259C" w:rsidP="00CF2261">
      <w:pPr>
        <w:pStyle w:val="BodyText"/>
      </w:pPr>
      <w:r>
        <w:t xml:space="preserve">The impacts of the training outlined in the logic model were not intended to be established through this evaluation. However, </w:t>
      </w:r>
      <w:r w:rsidR="00466429">
        <w:t>senior leaders who were interviewed discussed some</w:t>
      </w:r>
      <w:r>
        <w:t xml:space="preserve"> expected and desired </w:t>
      </w:r>
      <w:r w:rsidR="00466429">
        <w:t xml:space="preserve">positive longer-term </w:t>
      </w:r>
      <w:r>
        <w:t xml:space="preserve">impacts </w:t>
      </w:r>
      <w:r w:rsidR="00385C23">
        <w:t>based on the short-term effects they had already observed</w:t>
      </w:r>
      <w:r w:rsidR="00466429">
        <w:t xml:space="preserve"> since staff attended the training</w:t>
      </w:r>
      <w:r w:rsidR="00385C23">
        <w:t>. These included</w:t>
      </w:r>
      <w:r>
        <w:t>:</w:t>
      </w:r>
      <w:r w:rsidR="00CF2261">
        <w:t xml:space="preserve"> p</w:t>
      </w:r>
      <w:r>
        <w:t>ositive working relationships</w:t>
      </w:r>
      <w:r w:rsidR="00CF2261">
        <w:t>, g</w:t>
      </w:r>
      <w:r>
        <w:t>reater employee engagement</w:t>
      </w:r>
      <w:r w:rsidR="00CF2261">
        <w:t>, i</w:t>
      </w:r>
      <w:r>
        <w:t>mproved employee productivity</w:t>
      </w:r>
      <w:r w:rsidR="00CF2261">
        <w:t>, and r</w:t>
      </w:r>
      <w:r>
        <w:t>educed staff</w:t>
      </w:r>
      <w:r w:rsidR="001C006B">
        <w:t xml:space="preserve"> absence and</w:t>
      </w:r>
      <w:r>
        <w:t xml:space="preserve"> turnover. </w:t>
      </w:r>
    </w:p>
    <w:p w14:paraId="1D1E8CAC" w14:textId="56C533E2" w:rsidR="00692E2D" w:rsidRDefault="00692E2D" w:rsidP="00692E2D">
      <w:pPr>
        <w:pStyle w:val="BodyText"/>
      </w:pPr>
      <w:r>
        <w:t xml:space="preserve">The evaluation also sought to establish perceptions of the </w:t>
      </w:r>
      <w:r w:rsidR="001C006B">
        <w:t xml:space="preserve">training </w:t>
      </w:r>
      <w:r>
        <w:t>activities, tutors and delivery mode. It was evident from delegates’ reflections on the training itself that the high standards of the course delivery, reported in the previous 2014 evaluation, had been upheld. Delegates were very satisfied with the training in terms of the tutor, materials, and activities. Most delegates took part in the online training which had been offered since the Covid pandemic</w:t>
      </w:r>
      <w:r w:rsidR="001C006B">
        <w:t>.</w:t>
      </w:r>
      <w:r>
        <w:t xml:space="preserve"> </w:t>
      </w:r>
      <w:r w:rsidR="001C006B">
        <w:t>A</w:t>
      </w:r>
      <w:r>
        <w:t>lthough there were some benefits for accessibility of the online course it was clear that delegates felt face-to-face training offer</w:t>
      </w:r>
      <w:r w:rsidR="001C006B">
        <w:t>ed</w:t>
      </w:r>
      <w:r>
        <w:t xml:space="preserve"> additional value such as better engagement and collaboration. </w:t>
      </w:r>
    </w:p>
    <w:p w14:paraId="5B6AD16C" w14:textId="77777777" w:rsidR="00247020" w:rsidRDefault="00247020" w:rsidP="00247020">
      <w:pPr>
        <w:pStyle w:val="Heading3"/>
      </w:pPr>
      <w:r>
        <w:lastRenderedPageBreak/>
        <w:t>Improved practical and soft skills</w:t>
      </w:r>
    </w:p>
    <w:p w14:paraId="259FAC27" w14:textId="41309DA1" w:rsidR="00F17F7E" w:rsidRDefault="00CF2261" w:rsidP="00F17F7E">
      <w:pPr>
        <w:pStyle w:val="BodyText"/>
      </w:pPr>
      <w:r>
        <w:t xml:space="preserve">The main short-term outcomes specified in the logic model </w:t>
      </w:r>
      <w:r w:rsidR="001C006B">
        <w:t>a</w:t>
      </w:r>
      <w:r>
        <w:t xml:space="preserve">re that delegates would have improved practical and soft mediation skills following the training. </w:t>
      </w:r>
      <w:r w:rsidR="00F17F7E">
        <w:t>The findings suggest delegates felt they were prepared with the necessary tools to carry out mediations following the training. Delegates reported high levels of understanding of the mediation model and the stages to follow, ability to maintain impartiality</w:t>
      </w:r>
      <w:r w:rsidR="001C006B">
        <w:t>,</w:t>
      </w:r>
      <w:r w:rsidR="00F17F7E">
        <w:t xml:space="preserve"> and use</w:t>
      </w:r>
      <w:r w:rsidR="001C006B">
        <w:t xml:space="preserve"> of</w:t>
      </w:r>
      <w:r w:rsidR="00F17F7E">
        <w:t xml:space="preserve"> questioning and listening techniques. Interviewees highlighted practical ways that they used the framework to guide mediations and changes to their approach to dispute resolution as a result of better impartiality and conflict management skills.</w:t>
      </w:r>
    </w:p>
    <w:p w14:paraId="3396EB43" w14:textId="432CEF6C" w:rsidR="00F17F7E" w:rsidRDefault="00F17F7E" w:rsidP="00F17F7E">
      <w:pPr>
        <w:pStyle w:val="BodyText"/>
      </w:pPr>
      <w:r>
        <w:t xml:space="preserve">In terms of improving soft skills, the evaluation also showed that delegates felt confident approaching mediations since the training and had enhanced communication skills. Delegates reported that they had good understanding of when internal workplace mediation </w:t>
      </w:r>
      <w:r w:rsidR="001C006B">
        <w:t>was</w:t>
      </w:r>
      <w:r>
        <w:t xml:space="preserve"> appropriate and some reported being more selective about which disputes to mediate. However, there was evidence to suggest that delegates may be using mediation for topics which should be dealt with via grievance processes (e.g., pay and conditions, physical working conditions, and discrimination). This suggests that </w:t>
      </w:r>
      <w:r w:rsidRPr="00C13BEF">
        <w:t>delegates require a clearer understanding of what type of disputes are appropriate for mediation.</w:t>
      </w:r>
    </w:p>
    <w:p w14:paraId="00C37ACE" w14:textId="0E5ADBF9" w:rsidR="00247020" w:rsidRDefault="00090496" w:rsidP="00247020">
      <w:pPr>
        <w:pStyle w:val="Heading3"/>
      </w:pPr>
      <w:r>
        <w:t>Accreditation gained and provide</w:t>
      </w:r>
      <w:r w:rsidR="00692E2D">
        <w:t>s</w:t>
      </w:r>
      <w:r>
        <w:t xml:space="preserve"> c</w:t>
      </w:r>
      <w:r w:rsidR="00247020">
        <w:t>onfirmation of skills and reputation as a mediator</w:t>
      </w:r>
    </w:p>
    <w:p w14:paraId="5F6F6766" w14:textId="070CF7E7" w:rsidR="00090496" w:rsidRDefault="00CF2261" w:rsidP="0058259C">
      <w:pPr>
        <w:pStyle w:val="BodyText"/>
      </w:pPr>
      <w:r>
        <w:t xml:space="preserve">Awarding of training accreditation qualifications is a short-term outcome in the logic </w:t>
      </w:r>
      <w:r w:rsidR="00FC03AE">
        <w:t>model and</w:t>
      </w:r>
      <w:r>
        <w:t xml:space="preserve"> </w:t>
      </w:r>
      <w:r w:rsidR="001C006B">
        <w:t xml:space="preserve">the model </w:t>
      </w:r>
      <w:r>
        <w:t xml:space="preserve">proposes that long-term outcomes of skills confirmation and enhanced reputation follow from accreditation. </w:t>
      </w:r>
      <w:r w:rsidR="0058259C">
        <w:t xml:space="preserve">The accreditation that Acas offers was an important aspect of the training for many delegates and organisations as it provided delegates with confidence carrying out mediations. </w:t>
      </w:r>
      <w:r w:rsidR="00090496">
        <w:t>The majority of respondents who had submitted their work had gained accreditation. Accredited mediators reported feeling their skills had been validated through receiving the qualification, and it provided them with greater credibility to discuss mediation and approach the mediation process. This was especially helpful when mediations were carried out with more senior or highly qualified individuals.</w:t>
      </w:r>
    </w:p>
    <w:p w14:paraId="70CDC584" w14:textId="1442BD93" w:rsidR="0058259C" w:rsidRDefault="0058259C" w:rsidP="0058259C">
      <w:pPr>
        <w:pStyle w:val="BodyText"/>
      </w:pPr>
      <w:r>
        <w:t xml:space="preserve">However, most delegates found the process of gaining accreditation more work than they had expected, and many found it difficult due to the time taken and the standard required. Compared to the 2014 evaluation, where the accreditation process entailed completing a portfolio of work, the current accreditation approach was perceived as more difficult. This may explain why fewer people had begun working on their post-course work compared to those who had worked on the portfolio work in 2014. </w:t>
      </w:r>
    </w:p>
    <w:p w14:paraId="211F5962" w14:textId="3BC4969E" w:rsidR="0058259C" w:rsidRDefault="001C006B" w:rsidP="0058259C">
      <w:pPr>
        <w:pStyle w:val="BodyText"/>
      </w:pPr>
      <w:r>
        <w:t>T</w:t>
      </w:r>
      <w:r w:rsidR="0058259C">
        <w:t>he feedback provided on the post-course QA was good, showing an improvement in perception of feedback since the 2014 evaluation. Delegates reported that additional support from Acas tutors would have been beneficial, in particular in terms of clarity around the necessary standard of work and help identifying sources of evidence, as well as generally having more time to complete the work. Greater employer support especially in terms of providing the time to complete the post-course QA may also help facilitate accreditation.</w:t>
      </w:r>
    </w:p>
    <w:p w14:paraId="03D54A0D" w14:textId="63168443" w:rsidR="0058259C" w:rsidRDefault="0058259C" w:rsidP="0058259C">
      <w:pPr>
        <w:pStyle w:val="Heading3"/>
      </w:pPr>
      <w:r>
        <w:t>Trainee conducts mediations and uses skills in wider role</w:t>
      </w:r>
    </w:p>
    <w:p w14:paraId="253D81A9" w14:textId="38FB2F76" w:rsidR="0058259C" w:rsidRDefault="00090496" w:rsidP="0058259C">
      <w:pPr>
        <w:pStyle w:val="BodyText"/>
      </w:pPr>
      <w:r>
        <w:t xml:space="preserve">A long-term outcome of the training is that </w:t>
      </w:r>
      <w:r w:rsidR="0058259C">
        <w:t>delegates trained will carry out mediations in their organisation.</w:t>
      </w:r>
      <w:r w:rsidR="0058259C" w:rsidRPr="0093220E">
        <w:t xml:space="preserve"> </w:t>
      </w:r>
      <w:r w:rsidR="0058259C">
        <w:t xml:space="preserve">The proportion of delegates who undertook mediations since the training almost doubled compared to before the training. The mediations undertaken since the training were slightly less likely to be resolved than those conducted prior to the training, however a higher proportion were withdrawn or ongoing. Most delegates waited to be accredited until they carried out mediations, and </w:t>
      </w:r>
      <w:r w:rsidR="0058259C">
        <w:lastRenderedPageBreak/>
        <w:t xml:space="preserve">of mediations carried out by accredited mediators the majority had been resolved. Resolved mediations by accredited mediators were reported to a similar extent in the 2014 evaluation. </w:t>
      </w:r>
    </w:p>
    <w:p w14:paraId="475BC282" w14:textId="6795E65A" w:rsidR="0058259C" w:rsidRDefault="0058259C" w:rsidP="0058259C">
      <w:pPr>
        <w:pStyle w:val="BodyText"/>
      </w:pPr>
      <w:r>
        <w:t>The long-term outcomes identified in the logic model also show</w:t>
      </w:r>
      <w:r w:rsidR="00CF2261">
        <w:t>ed</w:t>
      </w:r>
      <w:r>
        <w:t xml:space="preserve"> that </w:t>
      </w:r>
      <w:r w:rsidR="00544195">
        <w:t xml:space="preserve">it was expected that </w:t>
      </w:r>
      <w:r>
        <w:t xml:space="preserve">delegates </w:t>
      </w:r>
      <w:r w:rsidR="00544195">
        <w:t>would</w:t>
      </w:r>
      <w:r>
        <w:t xml:space="preserve"> use the skills acquired in their wider role. </w:t>
      </w:r>
      <w:r w:rsidRPr="0093220E">
        <w:t>Findings suggest</w:t>
      </w:r>
      <w:r w:rsidR="00CF2261">
        <w:t>ed</w:t>
      </w:r>
      <w:r>
        <w:t xml:space="preserve"> that</w:t>
      </w:r>
      <w:r w:rsidRPr="0093220E">
        <w:t xml:space="preserve"> </w:t>
      </w:r>
      <w:r>
        <w:t>as well as using mediation skills within mediations, it was clear that delegates valued the skills they had developed in their wider role and could see many places where they were utilising these skills. In particular, skills which helped them in summarising, questioning, and reframing enabled them to successfully work through day-to-day informal activities as well as more formal processes especially having difficult conversations.</w:t>
      </w:r>
    </w:p>
    <w:p w14:paraId="396EEEEE" w14:textId="24E020F9" w:rsidR="0058259C" w:rsidRDefault="0058259C" w:rsidP="0058259C">
      <w:pPr>
        <w:pStyle w:val="Heading3"/>
      </w:pPr>
      <w:r>
        <w:t xml:space="preserve">Workplace conflicts resolved more quickly and effectively </w:t>
      </w:r>
    </w:p>
    <w:p w14:paraId="691753A5" w14:textId="40A02920" w:rsidR="0069654F" w:rsidRDefault="00544195" w:rsidP="0058259C">
      <w:pPr>
        <w:pStyle w:val="BodyText"/>
      </w:pPr>
      <w:r>
        <w:t xml:space="preserve">The logic model presents workplace conflicts being resolved more quickly and effectively as a long-term outcome of the training. There was some evidence to suggest improvements in resolving conflicts compared to before delegates attended the training. </w:t>
      </w:r>
      <w:r w:rsidR="0058259C">
        <w:t xml:space="preserve">Without trained mediators, organisations tended to use other informal processes such as counselling, coaching, and advising, and facilitating discussions. In some cases, delegates were called upon to conduct mediations without formal training because of the perceived homogeneity between skills they already </w:t>
      </w:r>
      <w:r w:rsidR="0069654F">
        <w:t>possessed,</w:t>
      </w:r>
      <w:r w:rsidR="0058259C">
        <w:t xml:space="preserve"> and</w:t>
      </w:r>
      <w:r w:rsidR="0069654F">
        <w:t xml:space="preserve"> skills required for</w:t>
      </w:r>
      <w:r w:rsidR="0058259C">
        <w:t xml:space="preserve"> mediations. Formal disciplinary or grievance procedures </w:t>
      </w:r>
      <w:r w:rsidR="0069654F">
        <w:t>we</w:t>
      </w:r>
      <w:r w:rsidR="0058259C">
        <w:t xml:space="preserve">re more common and the process for resolving conflicts </w:t>
      </w:r>
      <w:r w:rsidR="0069654F">
        <w:t>was</w:t>
      </w:r>
      <w:r w:rsidR="0058259C">
        <w:t xml:space="preserve"> more time-consuming and resource heavy. </w:t>
      </w:r>
    </w:p>
    <w:p w14:paraId="7014CA2D" w14:textId="0D57DB44" w:rsidR="0058259C" w:rsidRDefault="0058259C" w:rsidP="0058259C">
      <w:pPr>
        <w:pStyle w:val="BodyText"/>
      </w:pPr>
      <w:r>
        <w:t>The findings of this evaluation demonstrate</w:t>
      </w:r>
      <w:r w:rsidR="0069654F">
        <w:t>d</w:t>
      </w:r>
      <w:r>
        <w:t xml:space="preserve"> how having in-house trained mediators can minimise grievances and lead to wider impacts on individuals and their organisation.</w:t>
      </w:r>
      <w:r w:rsidR="0069654F">
        <w:t xml:space="preserve"> There was some evidence that organisations were more likely to use mediation since the training and interviewees reported that mediation could be offered earlier and in less serious cases which meant reaching a resolution was less time-consuming. Interviewees also recognised that having a structured mediation approach meant that the process was less emotionally draining for </w:t>
      </w:r>
      <w:r w:rsidR="00544195">
        <w:t xml:space="preserve">individuals involved </w:t>
      </w:r>
      <w:r w:rsidR="0069654F">
        <w:t>compared to the previous processes for resolving disputes.</w:t>
      </w:r>
    </w:p>
    <w:p w14:paraId="49FCC5F7" w14:textId="4652ECBE" w:rsidR="0058259C" w:rsidRPr="0058259C" w:rsidRDefault="0058259C" w:rsidP="0058259C">
      <w:pPr>
        <w:pStyle w:val="Heading3"/>
      </w:pPr>
      <w:r>
        <w:t>Greater support and awareness of mediation</w:t>
      </w:r>
    </w:p>
    <w:p w14:paraId="6BC260B9" w14:textId="7DB159E3" w:rsidR="009E0DFB" w:rsidRDefault="0058259C" w:rsidP="009E0DFB">
      <w:pPr>
        <w:pStyle w:val="BodyText"/>
      </w:pPr>
      <w:r>
        <w:t xml:space="preserve">The logic model </w:t>
      </w:r>
      <w:r w:rsidR="00544195">
        <w:t>states</w:t>
      </w:r>
      <w:r>
        <w:t xml:space="preserve"> that in the long-term,</w:t>
      </w:r>
      <w:r w:rsidRPr="0093220E">
        <w:t xml:space="preserve"> having individuals who are CIWM trained will lead to changes </w:t>
      </w:r>
      <w:r>
        <w:t>to policies and processes,</w:t>
      </w:r>
      <w:r w:rsidR="00544195">
        <w:t xml:space="preserve"> increased</w:t>
      </w:r>
      <w:r>
        <w:t xml:space="preserve"> senior leader support for mediation, and greater awareness of mediation</w:t>
      </w:r>
      <w:r w:rsidRPr="0093220E">
        <w:t>.</w:t>
      </w:r>
      <w:r>
        <w:t xml:space="preserve"> There was some evidence that organisations felt more confident using mediation. Delegates attending the training had acted as a catalyst within organisations which led to mediation being encouraged more and greater awareness among senior leaders and managers that mediation was a tool that could be utilised. </w:t>
      </w:r>
      <w:r w:rsidR="009E0DFB">
        <w:t>Time pressures for conducting mediation was a common barrier due to the preparation required and open-ended nature of mediation. Where there was good senior leader support for mediation as a tool, this helped facilitate mediation.</w:t>
      </w:r>
    </w:p>
    <w:p w14:paraId="507F3EB5" w14:textId="5454DC4D" w:rsidR="0058259C" w:rsidRDefault="0058259C" w:rsidP="0058259C">
      <w:pPr>
        <w:pStyle w:val="BodyText"/>
      </w:pPr>
      <w:r>
        <w:t xml:space="preserve">Mediation was increasingly being included in policies and practices, however delegates emphasised that more work needed to be done to raise awareness and understanding of mediation among staff. This would help to reduce employee concerns and fears about the mediation process and improve the engagement from parties involved which was a key barrier to successful mediation.  </w:t>
      </w:r>
    </w:p>
    <w:p w14:paraId="64196CDF" w14:textId="2532644F" w:rsidR="0058259C" w:rsidRDefault="0058259C" w:rsidP="0058259C">
      <w:pPr>
        <w:pStyle w:val="Heading3"/>
      </w:pPr>
      <w:r>
        <w:t>Peer support for mediators</w:t>
      </w:r>
    </w:p>
    <w:p w14:paraId="5165C80F" w14:textId="77777777" w:rsidR="009E0DFB" w:rsidRDefault="009E0DFB" w:rsidP="0058259C">
      <w:pPr>
        <w:pStyle w:val="BodyText"/>
      </w:pPr>
      <w:r>
        <w:t xml:space="preserve">Peer support for mediators is a long-term outcome in the logic model that was not measured by the evaluation but was a consistent theme mainly in the qualitative findings. </w:t>
      </w:r>
      <w:r w:rsidR="0058259C">
        <w:t xml:space="preserve">Having several mediators, especially in larger organisations, helped limit the impact of time constraints </w:t>
      </w:r>
      <w:r>
        <w:t xml:space="preserve">on undertaking </w:t>
      </w:r>
      <w:r>
        <w:lastRenderedPageBreak/>
        <w:t xml:space="preserve">mediations </w:t>
      </w:r>
      <w:r w:rsidR="0058259C">
        <w:t xml:space="preserve">because there were more mediators available to support with mediation. </w:t>
      </w:r>
      <w:r>
        <w:t xml:space="preserve">Having more support to carry out mediation meant it could be undertaken more widely (e.g., earlier and in less serious cases) </w:t>
      </w:r>
      <w:r w:rsidR="0058259C">
        <w:t xml:space="preserve">which was seen as beneficial for resolving disputes. </w:t>
      </w:r>
    </w:p>
    <w:p w14:paraId="68EF04BB" w14:textId="4C30AA0B" w:rsidR="0058259C" w:rsidRDefault="009E0DFB" w:rsidP="0058259C">
      <w:pPr>
        <w:pStyle w:val="BodyText"/>
      </w:pPr>
      <w:r>
        <w:t xml:space="preserve">Multiple mediators </w:t>
      </w:r>
      <w:r w:rsidR="0058259C">
        <w:t xml:space="preserve">also enabled more support for mediators themselves through debriefs and developing mediator networks. </w:t>
      </w:r>
      <w:r>
        <w:t xml:space="preserve">In larger organisations, this support may come from other colleagues trained in mediation, but there was also evidence of delegates gaining peer support from external groups of mediators. This support helped individuals share learning and practices </w:t>
      </w:r>
      <w:r w:rsidR="00544195">
        <w:t>and</w:t>
      </w:r>
      <w:r>
        <w:t xml:space="preserve"> provide emotional reassurances following mediations. </w:t>
      </w:r>
    </w:p>
    <w:p w14:paraId="66D22A0B" w14:textId="4D2B8291" w:rsidR="0058259C" w:rsidRDefault="00F17F7E" w:rsidP="00F17F7E">
      <w:pPr>
        <w:pStyle w:val="Heading3"/>
      </w:pPr>
      <w:r>
        <w:t xml:space="preserve">Expected impacts on relationships, engagement, and turnover </w:t>
      </w:r>
    </w:p>
    <w:p w14:paraId="3E0AD2A4" w14:textId="02A70960" w:rsidR="0058259C" w:rsidRDefault="00F17F7E" w:rsidP="0058259C">
      <w:pPr>
        <w:pStyle w:val="BodyText"/>
      </w:pPr>
      <w:r>
        <w:t>Delegates reported attending the training because of an organisational need to be able to undertake mediations in their workplace with a view to improving relations</w:t>
      </w:r>
      <w:r w:rsidR="009E0DFB">
        <w:t xml:space="preserve"> and engagement</w:t>
      </w:r>
      <w:r>
        <w:t>, reducing formal disputes, and improv</w:t>
      </w:r>
      <w:r w:rsidR="009E0DFB">
        <w:t>ing</w:t>
      </w:r>
      <w:r>
        <w:t xml:space="preserve"> staff absence and turnover.</w:t>
      </w:r>
      <w:r w:rsidR="009E0DFB">
        <w:t xml:space="preserve"> The findings suggest that since the training, delegates and senior leaders expected to see these impacts unfold. </w:t>
      </w:r>
    </w:p>
    <w:p w14:paraId="6055F0CC" w14:textId="2637E7DF" w:rsidR="0093220E" w:rsidRDefault="009E0DFB" w:rsidP="009E0DFB">
      <w:pPr>
        <w:pStyle w:val="BodyText"/>
      </w:pPr>
      <w:r>
        <w:t>Due to a more structured and less time-intensive dispute resolution process, a reduction in formal grievances was expected leading to a more harmonious workplace as employees would be involved in fewer disputes and, where they were involved, they would be more willing to engage in mediation.</w:t>
      </w:r>
      <w:bookmarkEnd w:id="30"/>
      <w:r>
        <w:t xml:space="preserve"> Engagement and productivity were expected to improve based on having better management of the mediation process and therefore a reduction in staff time spent away from the workplace or disengaged from their work</w:t>
      </w:r>
      <w:r w:rsidRPr="009E0DFB">
        <w:t xml:space="preserve"> </w:t>
      </w:r>
      <w:r>
        <w:t xml:space="preserve">as a result of conflict. Ultimately, some organisations expected a reduction in turnover as they believed more available and efficient resolution would mean they could resolve conflicts prior to employees deciding to leave the organisation. </w:t>
      </w:r>
    </w:p>
    <w:p w14:paraId="3F9EDFFD" w14:textId="07E655EA" w:rsidR="009E0DFB" w:rsidRPr="0093220E" w:rsidRDefault="009E0DFB" w:rsidP="00485082">
      <w:pPr>
        <w:pStyle w:val="BodyText"/>
        <w:sectPr w:rsidR="009E0DFB" w:rsidRPr="0093220E" w:rsidSect="008B75E7">
          <w:footnotePr>
            <w:numRestart w:val="eachSect"/>
          </w:footnotePr>
          <w:pgSz w:w="11899" w:h="16838" w:code="9"/>
          <w:pgMar w:top="1758" w:right="1191" w:bottom="1304" w:left="1701" w:header="567" w:footer="567" w:gutter="0"/>
          <w:cols w:space="454"/>
        </w:sectPr>
      </w:pPr>
    </w:p>
    <w:p w14:paraId="4F9901A5" w14:textId="58DA693D" w:rsidR="005136DA" w:rsidRDefault="005136DA" w:rsidP="005136DA">
      <w:pPr>
        <w:pStyle w:val="Heading2"/>
      </w:pPr>
      <w:bookmarkStart w:id="53" w:name="_Toc144280114"/>
      <w:r>
        <w:lastRenderedPageBreak/>
        <w:t xml:space="preserve">Recommendations </w:t>
      </w:r>
      <w:bookmarkEnd w:id="53"/>
      <w:r>
        <w:t xml:space="preserve"> </w:t>
      </w:r>
    </w:p>
    <w:p w14:paraId="51153560" w14:textId="1AF49D69" w:rsidR="00AE7765" w:rsidRPr="004D5E79" w:rsidRDefault="00AE7765" w:rsidP="00AE7765">
      <w:pPr>
        <w:pStyle w:val="BodyText"/>
      </w:pPr>
      <w:r>
        <w:t xml:space="preserve">Based on the findings of the evaluation, </w:t>
      </w:r>
      <w:r w:rsidR="003E50B3">
        <w:t xml:space="preserve">IFF </w:t>
      </w:r>
      <w:r>
        <w:t xml:space="preserve">recommend focusing on the following areas for </w:t>
      </w:r>
      <w:r w:rsidRPr="004D5E79">
        <w:t>training delivery and support</w:t>
      </w:r>
      <w:r w:rsidR="00087578" w:rsidRPr="004D5E79">
        <w:t xml:space="preserve"> (see </w:t>
      </w:r>
      <w:r w:rsidR="00087578" w:rsidRPr="004D5E79">
        <w:fldChar w:fldCharType="begin"/>
      </w:r>
      <w:r w:rsidR="00087578" w:rsidRPr="004D5E79">
        <w:instrText xml:space="preserve"> REF _Ref141102952 \r \h </w:instrText>
      </w:r>
      <w:r w:rsidR="004D5E79" w:rsidRPr="004D5E79">
        <w:instrText xml:space="preserve"> \* MERGEFORMAT </w:instrText>
      </w:r>
      <w:r w:rsidR="00087578" w:rsidRPr="004D5E79">
        <w:fldChar w:fldCharType="separate"/>
      </w:r>
      <w:r w:rsidR="008635D0">
        <w:t>Table 5.1</w:t>
      </w:r>
      <w:r w:rsidR="00087578" w:rsidRPr="004D5E79">
        <w:fldChar w:fldCharType="end"/>
      </w:r>
      <w:r w:rsidR="00087578" w:rsidRPr="004D5E79">
        <w:t>)</w:t>
      </w:r>
      <w:r w:rsidRPr="004D5E79">
        <w:t>.</w:t>
      </w:r>
    </w:p>
    <w:p w14:paraId="50281AA5" w14:textId="3CC429D9" w:rsidR="00087578" w:rsidRDefault="00087578" w:rsidP="007C03D2">
      <w:pPr>
        <w:pStyle w:val="Chartlabel"/>
      </w:pPr>
      <w:bookmarkStart w:id="54" w:name="_Ref141102952"/>
      <w:r>
        <w:t>Key findings and associated</w:t>
      </w:r>
      <w:r w:rsidR="003E50B3">
        <w:t xml:space="preserve"> IFF</w:t>
      </w:r>
      <w:r>
        <w:t xml:space="preserve"> recommendations for training delivery</w:t>
      </w:r>
      <w:bookmarkEnd w:id="54"/>
    </w:p>
    <w:tbl>
      <w:tblPr>
        <w:tblStyle w:val="IFFtable"/>
        <w:tblW w:w="5000" w:type="pct"/>
        <w:tblInd w:w="0" w:type="dxa"/>
        <w:tblLook w:val="04A0" w:firstRow="1" w:lastRow="0" w:firstColumn="1" w:lastColumn="0" w:noHBand="0" w:noVBand="1"/>
      </w:tblPr>
      <w:tblGrid>
        <w:gridCol w:w="6864"/>
        <w:gridCol w:w="6902"/>
      </w:tblGrid>
      <w:tr w:rsidR="00B10EDF" w14:paraId="12A66A67" w14:textId="77777777" w:rsidTr="6DD7A645">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0" w:type="pct"/>
            <w:vAlign w:val="bottom"/>
          </w:tcPr>
          <w:p w14:paraId="0983C3F6" w14:textId="13E6C8CB" w:rsidR="00AE7765" w:rsidRPr="00AE7765" w:rsidRDefault="00AE7765" w:rsidP="00AE7765">
            <w:pPr>
              <w:pStyle w:val="BodyText"/>
              <w:spacing w:after="0"/>
              <w:jc w:val="center"/>
              <w:rPr>
                <w:b/>
                <w:bCs/>
              </w:rPr>
            </w:pPr>
            <w:r w:rsidRPr="00294760">
              <w:rPr>
                <w:b/>
                <w:bCs/>
                <w:color w:val="000000" w:themeColor="text1"/>
              </w:rPr>
              <w:t>Finding</w:t>
            </w:r>
          </w:p>
        </w:tc>
        <w:tc>
          <w:tcPr>
            <w:tcW w:w="0" w:type="pct"/>
            <w:vAlign w:val="bottom"/>
          </w:tcPr>
          <w:p w14:paraId="1F015F01" w14:textId="6E71CFE6" w:rsidR="00AE7765" w:rsidRPr="00AE7765" w:rsidRDefault="003E50B3" w:rsidP="00AE7765">
            <w:pPr>
              <w:pStyle w:val="BodyText"/>
              <w:spacing w:after="0"/>
              <w:jc w:val="center"/>
              <w:cnfStyle w:val="100000000000" w:firstRow="1" w:lastRow="0" w:firstColumn="0" w:lastColumn="0" w:oddVBand="0" w:evenVBand="0" w:oddHBand="0" w:evenHBand="0" w:firstRowFirstColumn="0" w:firstRowLastColumn="0" w:lastRowFirstColumn="0" w:lastRowLastColumn="0"/>
              <w:rPr>
                <w:b/>
                <w:bCs/>
              </w:rPr>
            </w:pPr>
            <w:r w:rsidRPr="00294760">
              <w:rPr>
                <w:b/>
                <w:bCs/>
                <w:color w:val="000000" w:themeColor="text1"/>
              </w:rPr>
              <w:t xml:space="preserve">IFF </w:t>
            </w:r>
            <w:r w:rsidR="00AE7765" w:rsidRPr="00294760">
              <w:rPr>
                <w:b/>
                <w:bCs/>
                <w:color w:val="000000" w:themeColor="text1"/>
              </w:rPr>
              <w:t>Recommendation</w:t>
            </w:r>
          </w:p>
        </w:tc>
      </w:tr>
      <w:tr w:rsidR="000411EE" w14:paraId="1A1EB881"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3" w:type="pct"/>
          </w:tcPr>
          <w:p w14:paraId="4AB42ECC" w14:textId="77777777" w:rsidR="00A50C18" w:rsidRPr="00294760" w:rsidRDefault="357631B3" w:rsidP="6DD7A645">
            <w:pPr>
              <w:pStyle w:val="BodyText"/>
              <w:spacing w:after="0"/>
              <w:rPr>
                <w:rFonts w:cs="Arial"/>
                <w:b/>
                <w:bCs/>
                <w:color w:val="000000" w:themeColor="text1"/>
              </w:rPr>
            </w:pPr>
            <w:r w:rsidRPr="00294760">
              <w:rPr>
                <w:rFonts w:cs="Arial"/>
                <w:b/>
                <w:bCs/>
                <w:color w:val="000000" w:themeColor="text1"/>
              </w:rPr>
              <w:t>Delegates valued gaining understanding of tutors’ and peers’ experiences of mediation.</w:t>
            </w:r>
          </w:p>
          <w:p w14:paraId="5BDC413F" w14:textId="77777777" w:rsidR="00E27076" w:rsidRPr="00294760" w:rsidRDefault="00E27076" w:rsidP="0059728A">
            <w:pPr>
              <w:pStyle w:val="BodyText"/>
              <w:spacing w:after="0"/>
              <w:rPr>
                <w:b/>
                <w:bCs/>
                <w:color w:val="000000" w:themeColor="text1"/>
              </w:rPr>
            </w:pPr>
          </w:p>
          <w:p w14:paraId="62B6864D" w14:textId="77777777" w:rsidR="00E43EDB" w:rsidRPr="00294760" w:rsidRDefault="003161ED" w:rsidP="0059728A">
            <w:pPr>
              <w:pStyle w:val="BodyText"/>
              <w:spacing w:after="0"/>
              <w:rPr>
                <w:color w:val="000000" w:themeColor="text1"/>
              </w:rPr>
            </w:pPr>
            <w:r w:rsidRPr="00294760">
              <w:rPr>
                <w:color w:val="000000" w:themeColor="text1"/>
              </w:rPr>
              <w:t>Delegates valued gaining greater understanding of different mediation experiences and outcomes from their tutors and peers</w:t>
            </w:r>
            <w:r w:rsidR="007A5301" w:rsidRPr="00294760">
              <w:rPr>
                <w:color w:val="000000" w:themeColor="text1"/>
              </w:rPr>
              <w:t xml:space="preserve"> as they found it supportive to hear about the challenges others had faced</w:t>
            </w:r>
            <w:r w:rsidRPr="00294760">
              <w:rPr>
                <w:color w:val="000000" w:themeColor="text1"/>
              </w:rPr>
              <w:t xml:space="preserve">. </w:t>
            </w:r>
          </w:p>
          <w:p w14:paraId="3F812A4E" w14:textId="77777777" w:rsidR="00E43EDB" w:rsidRPr="00294760" w:rsidRDefault="00E43EDB" w:rsidP="0059728A">
            <w:pPr>
              <w:pStyle w:val="BodyText"/>
              <w:spacing w:after="0"/>
              <w:rPr>
                <w:color w:val="000000" w:themeColor="text1"/>
              </w:rPr>
            </w:pPr>
          </w:p>
          <w:p w14:paraId="154CBE5F" w14:textId="595F7E67" w:rsidR="00AE7765" w:rsidRPr="00E27076" w:rsidRDefault="59A8C3AC" w:rsidP="6DD7A645">
            <w:pPr>
              <w:pStyle w:val="BodyText"/>
              <w:spacing w:after="0"/>
              <w:rPr>
                <w:color w:val="000000" w:themeColor="text1"/>
              </w:rPr>
            </w:pPr>
            <w:r w:rsidRPr="00294760">
              <w:rPr>
                <w:color w:val="000000" w:themeColor="text1"/>
              </w:rPr>
              <w:t>Delegates</w:t>
            </w:r>
            <w:r w:rsidR="4EA4FC0C" w:rsidRPr="00294760">
              <w:rPr>
                <w:color w:val="000000" w:themeColor="text1"/>
              </w:rPr>
              <w:t xml:space="preserve"> benefited from having reassurances about what to do when mediation does not lead to a successful resolution and how to process the impact it has on them personally.  </w:t>
            </w:r>
          </w:p>
        </w:tc>
        <w:tc>
          <w:tcPr>
            <w:tcW w:w="2507" w:type="pct"/>
            <w:shd w:val="clear" w:color="auto" w:fill="DCE7D5" w:themeFill="accent3" w:themeFillTint="66"/>
          </w:tcPr>
          <w:p w14:paraId="4B36F2AD" w14:textId="0EDBF538" w:rsidR="007A5301" w:rsidRPr="00485082" w:rsidRDefault="008C6624" w:rsidP="004D5E79">
            <w:pPr>
              <w:pStyle w:val="ListBullet"/>
              <w:cnfStyle w:val="000000100000" w:firstRow="0" w:lastRow="0" w:firstColumn="0" w:lastColumn="0" w:oddVBand="0" w:evenVBand="0" w:oddHBand="1" w:evenHBand="0" w:firstRowFirstColumn="0" w:firstRowLastColumn="0" w:lastRowFirstColumn="0" w:lastRowLastColumn="0"/>
            </w:pPr>
            <w:r>
              <w:t xml:space="preserve">Increased focus could be given to </w:t>
            </w:r>
            <w:r w:rsidR="00AE7765" w:rsidRPr="00485082">
              <w:t xml:space="preserve">sharing </w:t>
            </w:r>
            <w:r>
              <w:t>tutors’</w:t>
            </w:r>
            <w:r w:rsidR="18FED3BD" w:rsidRPr="00485082">
              <w:t xml:space="preserve"> own </w:t>
            </w:r>
            <w:r w:rsidR="00AE7765" w:rsidRPr="00485082">
              <w:t xml:space="preserve">experiences </w:t>
            </w:r>
            <w:r w:rsidR="18FED3BD" w:rsidRPr="00485082">
              <w:t xml:space="preserve">of mediation and </w:t>
            </w:r>
            <w:r w:rsidR="78B2A55E" w:rsidRPr="00485082">
              <w:t xml:space="preserve">encourage delegates to share their own experiences as a tool to prompt discussion of the </w:t>
            </w:r>
            <w:r w:rsidR="00DE3A27" w:rsidRPr="00485082">
              <w:t>various</w:t>
            </w:r>
            <w:r w:rsidR="78B2A55E" w:rsidRPr="00485082">
              <w:t xml:space="preserve"> circumstances and challenges that could be faced.</w:t>
            </w:r>
            <w:r w:rsidR="00283ADC" w:rsidRPr="00485082">
              <w:t xml:space="preserve"> To facilitate this</w:t>
            </w:r>
            <w:r w:rsidR="003B6471" w:rsidRPr="00485082">
              <w:t xml:space="preserve"> more</w:t>
            </w:r>
            <w:r w:rsidR="00283ADC" w:rsidRPr="00485082">
              <w:t xml:space="preserve">, </w:t>
            </w:r>
            <w:r>
              <w:t xml:space="preserve">IFF recommend </w:t>
            </w:r>
            <w:r w:rsidR="00283ADC" w:rsidRPr="00485082">
              <w:t xml:space="preserve">tutors should emphasise that </w:t>
            </w:r>
            <w:r w:rsidR="00DD6FD8" w:rsidRPr="00485082">
              <w:t xml:space="preserve">any </w:t>
            </w:r>
            <w:r w:rsidR="00283ADC" w:rsidRPr="00485082">
              <w:t xml:space="preserve">experiences </w:t>
            </w:r>
            <w:r w:rsidR="00DD6FD8" w:rsidRPr="00485082">
              <w:t>discussed</w:t>
            </w:r>
            <w:r w:rsidR="00283ADC" w:rsidRPr="00485082">
              <w:t xml:space="preserve"> during the training will </w:t>
            </w:r>
            <w:r w:rsidR="00DD6FD8" w:rsidRPr="00485082">
              <w:t>be treated in confidence (</w:t>
            </w:r>
            <w:r w:rsidR="002B1727" w:rsidRPr="00485082">
              <w:t>i.e.,</w:t>
            </w:r>
            <w:r w:rsidR="00DD6FD8" w:rsidRPr="00485082">
              <w:t xml:space="preserve"> </w:t>
            </w:r>
            <w:r w:rsidR="00283ADC" w:rsidRPr="00485082">
              <w:t>not shared with the delegate</w:t>
            </w:r>
            <w:r w:rsidR="00884CB8">
              <w:t>’</w:t>
            </w:r>
            <w:r w:rsidR="00283ADC" w:rsidRPr="00485082">
              <w:t>s organisation</w:t>
            </w:r>
            <w:r w:rsidR="00DD6FD8" w:rsidRPr="00485082">
              <w:t>).</w:t>
            </w:r>
          </w:p>
          <w:p w14:paraId="3C300AE5" w14:textId="6DA06F7F" w:rsidR="00AE7765" w:rsidRDefault="0049513D" w:rsidP="004D5E79">
            <w:pPr>
              <w:pStyle w:val="ListBullet"/>
              <w:cnfStyle w:val="000000100000" w:firstRow="0" w:lastRow="0" w:firstColumn="0" w:lastColumn="0" w:oddVBand="0" w:evenVBand="0" w:oddHBand="1" w:evenHBand="0" w:firstRowFirstColumn="0" w:firstRowLastColumn="0" w:lastRowFirstColumn="0" w:lastRowLastColumn="0"/>
            </w:pPr>
            <w:r>
              <w:t>More time could be provided by t</w:t>
            </w:r>
            <w:r w:rsidR="78B2A55E" w:rsidRPr="00485082">
              <w:t xml:space="preserve">utors </w:t>
            </w:r>
            <w:r w:rsidR="18FED3BD" w:rsidRPr="00485082">
              <w:t xml:space="preserve">to </w:t>
            </w:r>
            <w:r w:rsidR="78B2A55E" w:rsidRPr="00485082">
              <w:t>reflect on the range of possible</w:t>
            </w:r>
            <w:r w:rsidR="18FED3BD" w:rsidRPr="00485082">
              <w:t xml:space="preserve"> outcomes that could occur</w:t>
            </w:r>
            <w:r w:rsidR="78B2A55E" w:rsidRPr="00485082">
              <w:t xml:space="preserve"> with a particular focus on unsuccessful outcomes, the impact that might have on a </w:t>
            </w:r>
            <w:r w:rsidR="00DE3A27" w:rsidRPr="00485082">
              <w:t>mediator</w:t>
            </w:r>
            <w:r w:rsidR="78B2A55E" w:rsidRPr="00485082">
              <w:t>, and what they should do next to process the outcome.</w:t>
            </w:r>
            <w:r w:rsidR="004D5E79">
              <w:t xml:space="preserve"> This would be especially beneficial for those without previous mediation experience.</w:t>
            </w:r>
          </w:p>
        </w:tc>
      </w:tr>
      <w:tr w:rsidR="00E27076" w14:paraId="3BF1B5AF"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3" w:type="pct"/>
          </w:tcPr>
          <w:p w14:paraId="7AB9FF03" w14:textId="5A9C23F4" w:rsidR="00E27076" w:rsidRPr="00294760" w:rsidRDefault="00E27076" w:rsidP="00E27076">
            <w:pPr>
              <w:pStyle w:val="BodyText"/>
              <w:rPr>
                <w:b/>
                <w:bCs/>
                <w:color w:val="000000" w:themeColor="text1"/>
              </w:rPr>
            </w:pPr>
            <w:r w:rsidRPr="00294760">
              <w:rPr>
                <w:b/>
                <w:bCs/>
                <w:color w:val="000000" w:themeColor="text1"/>
              </w:rPr>
              <w:t xml:space="preserve">Some elements of the training were less well received, and some skills taught were </w:t>
            </w:r>
            <w:r w:rsidR="004D5E79" w:rsidRPr="00294760">
              <w:rPr>
                <w:b/>
                <w:bCs/>
                <w:color w:val="000000" w:themeColor="text1"/>
              </w:rPr>
              <w:t xml:space="preserve">not </w:t>
            </w:r>
            <w:r w:rsidRPr="00294760">
              <w:rPr>
                <w:b/>
                <w:bCs/>
                <w:color w:val="000000" w:themeColor="text1"/>
              </w:rPr>
              <w:t xml:space="preserve">as useful for undertaking mediations. </w:t>
            </w:r>
          </w:p>
          <w:p w14:paraId="36190F3F" w14:textId="196AF4FA" w:rsidR="00E27076" w:rsidRPr="00294760" w:rsidRDefault="00E27076" w:rsidP="00E27076">
            <w:pPr>
              <w:pStyle w:val="BodyText"/>
              <w:rPr>
                <w:color w:val="000000" w:themeColor="text1"/>
              </w:rPr>
            </w:pPr>
            <w:r w:rsidRPr="00294760">
              <w:rPr>
                <w:color w:val="000000" w:themeColor="text1"/>
              </w:rPr>
              <w:t xml:space="preserve">Delegates reported hesitation about the role play activities and indicated that better use of role plays was among the skills that the fewest respondents thought would help them to achieve successful mediations. </w:t>
            </w:r>
          </w:p>
          <w:p w14:paraId="7F6958A1" w14:textId="088C55FE" w:rsidR="00E27076" w:rsidRPr="00294760" w:rsidRDefault="00E27076" w:rsidP="00E27076">
            <w:pPr>
              <w:pStyle w:val="BodyText"/>
              <w:rPr>
                <w:color w:val="000000" w:themeColor="text1"/>
              </w:rPr>
            </w:pPr>
            <w:r w:rsidRPr="00294760">
              <w:rPr>
                <w:color w:val="000000" w:themeColor="text1"/>
              </w:rPr>
              <w:lastRenderedPageBreak/>
              <w:t xml:space="preserve">Respondents reported that building rapport and showing empathy were the least useful in terms of skills acquired that would help them in their wider role. </w:t>
            </w:r>
          </w:p>
          <w:p w14:paraId="23170D75" w14:textId="77777777" w:rsidR="00E27076" w:rsidRPr="00294760" w:rsidRDefault="00E27076" w:rsidP="00485082">
            <w:pPr>
              <w:pStyle w:val="BodyText"/>
              <w:rPr>
                <w:rFonts w:cs="Arial"/>
                <w:b/>
                <w:bCs/>
                <w:color w:val="000000" w:themeColor="text1"/>
                <w:szCs w:val="20"/>
              </w:rPr>
            </w:pPr>
          </w:p>
        </w:tc>
        <w:tc>
          <w:tcPr>
            <w:tcW w:w="2507" w:type="pct"/>
            <w:shd w:val="clear" w:color="auto" w:fill="DCE7D5" w:themeFill="accent3" w:themeFillTint="66"/>
          </w:tcPr>
          <w:p w14:paraId="7495EA7F" w14:textId="60C20929" w:rsidR="00E27076" w:rsidRDefault="00E27076" w:rsidP="00E27076">
            <w:pPr>
              <w:pStyle w:val="ListBullet"/>
              <w:cnfStyle w:val="000000010000" w:firstRow="0" w:lastRow="0" w:firstColumn="0" w:lastColumn="0" w:oddVBand="0" w:evenVBand="0" w:oddHBand="0" w:evenHBand="1" w:firstRowFirstColumn="0" w:firstRowLastColumn="0" w:lastRowFirstColumn="0" w:lastRowLastColumn="0"/>
              <w:rPr>
                <w:lang w:eastAsia="en-GB"/>
              </w:rPr>
            </w:pPr>
            <w:r>
              <w:rPr>
                <w:lang w:eastAsia="en-GB"/>
              </w:rPr>
              <w:lastRenderedPageBreak/>
              <w:t xml:space="preserve">Respondents valued the role play activities even though some initially found them uncomfortable to engage with, however </w:t>
            </w:r>
            <w:r w:rsidR="008C6624">
              <w:rPr>
                <w:lang w:eastAsia="en-GB"/>
              </w:rPr>
              <w:t xml:space="preserve">it may be beneficial to place </w:t>
            </w:r>
            <w:r>
              <w:rPr>
                <w:lang w:eastAsia="en-GB"/>
              </w:rPr>
              <w:t xml:space="preserve">greater focus on building skills in using role play and demonstrating how to use role play within mediation. </w:t>
            </w:r>
          </w:p>
          <w:p w14:paraId="466C186C" w14:textId="16A20354" w:rsidR="00E27076" w:rsidRPr="412737C0" w:rsidRDefault="00E27076" w:rsidP="00E27076">
            <w:pPr>
              <w:pStyle w:val="ListBullet"/>
              <w:cnfStyle w:val="000000010000" w:firstRow="0" w:lastRow="0" w:firstColumn="0" w:lastColumn="0" w:oddVBand="0" w:evenVBand="0" w:oddHBand="0" w:evenHBand="1" w:firstRowFirstColumn="0" w:firstRowLastColumn="0" w:lastRowFirstColumn="0" w:lastRowLastColumn="0"/>
              <w:rPr>
                <w:lang w:eastAsia="en-GB"/>
              </w:rPr>
            </w:pPr>
            <w:r>
              <w:rPr>
                <w:lang w:eastAsia="en-GB"/>
              </w:rPr>
              <w:t xml:space="preserve">Greater emphasis could be put on building rapport and empathy skills during the training and ensuring it is clear to delegates how these skills will be beneficial within mediations and their wider role. </w:t>
            </w:r>
            <w:r w:rsidR="004D5E79">
              <w:rPr>
                <w:lang w:eastAsia="en-GB"/>
              </w:rPr>
              <w:t>Some delegates may have strong pre-existing skills in these areas</w:t>
            </w:r>
            <w:r w:rsidR="00CB71A2">
              <w:rPr>
                <w:lang w:eastAsia="en-GB"/>
              </w:rPr>
              <w:t>,</w:t>
            </w:r>
            <w:r w:rsidR="004D5E79">
              <w:rPr>
                <w:lang w:eastAsia="en-GB"/>
              </w:rPr>
              <w:t xml:space="preserve"> especially those working in HR or other relations roles. </w:t>
            </w:r>
            <w:r w:rsidR="004D5E79">
              <w:rPr>
                <w:lang w:eastAsia="en-GB"/>
              </w:rPr>
              <w:lastRenderedPageBreak/>
              <w:t xml:space="preserve">Acas may consider ways of informally assessing existing skills to focus on the level of skill development required. </w:t>
            </w:r>
          </w:p>
        </w:tc>
      </w:tr>
      <w:tr w:rsidR="00C13BEF" w14:paraId="5BE9BD59"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3" w:type="pct"/>
          </w:tcPr>
          <w:p w14:paraId="5B583BB0" w14:textId="5607AC18" w:rsidR="00C13BEF" w:rsidRPr="00294760" w:rsidRDefault="00C13BEF" w:rsidP="00C13BEF">
            <w:pPr>
              <w:pStyle w:val="BodyText"/>
              <w:rPr>
                <w:b/>
                <w:bCs/>
                <w:color w:val="000000" w:themeColor="text1"/>
              </w:rPr>
            </w:pPr>
            <w:r w:rsidRPr="00294760">
              <w:rPr>
                <w:b/>
                <w:bCs/>
                <w:color w:val="000000" w:themeColor="text1"/>
              </w:rPr>
              <w:lastRenderedPageBreak/>
              <w:t>Delegates demonstrated a lack of understanding of the type of disputes suitable for mediation.</w:t>
            </w:r>
          </w:p>
          <w:p w14:paraId="3CEDE256" w14:textId="5BA483F0" w:rsidR="00C13BEF" w:rsidRPr="00294760" w:rsidRDefault="00C13BEF" w:rsidP="00C13BEF">
            <w:pPr>
              <w:pStyle w:val="BodyText"/>
              <w:rPr>
                <w:b/>
                <w:bCs/>
                <w:color w:val="000000" w:themeColor="text1"/>
              </w:rPr>
            </w:pPr>
            <w:r w:rsidRPr="00294760">
              <w:rPr>
                <w:color w:val="000000" w:themeColor="text1"/>
              </w:rPr>
              <w:t>Among the most common topics of dispute that respondents reported mediating were pay and conditions, physical working conditions, and discrimination. However, grievance processes should be used to deal with subjects such as these as individual mediation is not a suitable course of action.</w:t>
            </w:r>
          </w:p>
        </w:tc>
        <w:tc>
          <w:tcPr>
            <w:tcW w:w="2507" w:type="pct"/>
            <w:shd w:val="clear" w:color="auto" w:fill="DCE7D5" w:themeFill="accent3" w:themeFillTint="66"/>
          </w:tcPr>
          <w:p w14:paraId="0D10E339" w14:textId="14087F48" w:rsidR="00C13BEF" w:rsidRDefault="00C13BEF" w:rsidP="00E27076">
            <w:pPr>
              <w:pStyle w:val="ListBullet"/>
              <w:cnfStyle w:val="000000100000" w:firstRow="0" w:lastRow="0" w:firstColumn="0" w:lastColumn="0" w:oddVBand="0" w:evenVBand="0" w:oddHBand="1" w:evenHBand="0" w:firstRowFirstColumn="0" w:firstRowLastColumn="0" w:lastRowFirstColumn="0" w:lastRowLastColumn="0"/>
              <w:rPr>
                <w:lang w:eastAsia="en-GB"/>
              </w:rPr>
            </w:pPr>
            <w:r>
              <w:rPr>
                <w:lang w:eastAsia="en-GB"/>
              </w:rPr>
              <w:t xml:space="preserve">Provide delegates with a clearer understanding of the types of disputes </w:t>
            </w:r>
            <w:r w:rsidR="003E5C5A">
              <w:rPr>
                <w:lang w:eastAsia="en-GB"/>
              </w:rPr>
              <w:t xml:space="preserve">and subject matter </w:t>
            </w:r>
            <w:r>
              <w:rPr>
                <w:lang w:eastAsia="en-GB"/>
              </w:rPr>
              <w:t xml:space="preserve">that are appropriate for mediation, and which should be resolved through grievance processes. Focus </w:t>
            </w:r>
            <w:r w:rsidR="008C6624">
              <w:rPr>
                <w:lang w:eastAsia="en-GB"/>
              </w:rPr>
              <w:t>may</w:t>
            </w:r>
            <w:r>
              <w:rPr>
                <w:lang w:eastAsia="en-GB"/>
              </w:rPr>
              <w:t xml:space="preserve"> be placed on identifying the characteristics of disputes that make them suitable for mediation, especially where issues are complex or multi-faceted. Discussions should also be had about how to make and deliver the decision whether to mediate.   </w:t>
            </w:r>
          </w:p>
        </w:tc>
      </w:tr>
      <w:tr w:rsidR="000411EE" w14:paraId="1420CD94"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3" w:type="pct"/>
          </w:tcPr>
          <w:p w14:paraId="56CAFE28" w14:textId="7E7A11ED" w:rsidR="00BE5F41" w:rsidRPr="00294760" w:rsidRDefault="00BE5F41" w:rsidP="0059728A">
            <w:pPr>
              <w:pStyle w:val="BodyText"/>
              <w:spacing w:after="0"/>
              <w:rPr>
                <w:rFonts w:cs="Arial"/>
                <w:b/>
                <w:bCs/>
                <w:color w:val="000000" w:themeColor="text1"/>
                <w:szCs w:val="20"/>
              </w:rPr>
            </w:pPr>
            <w:r w:rsidRPr="00294760">
              <w:rPr>
                <w:rFonts w:cs="Arial"/>
                <w:b/>
                <w:bCs/>
                <w:color w:val="000000" w:themeColor="text1"/>
                <w:szCs w:val="20"/>
              </w:rPr>
              <w:t>Online and face-to-face delivery have different benefits.</w:t>
            </w:r>
          </w:p>
          <w:p w14:paraId="2C860ACD" w14:textId="77777777" w:rsidR="00E27076" w:rsidRPr="00294760" w:rsidRDefault="00E27076" w:rsidP="0059728A">
            <w:pPr>
              <w:pStyle w:val="BodyText"/>
              <w:spacing w:after="0"/>
              <w:rPr>
                <w:b/>
                <w:bCs/>
                <w:color w:val="000000" w:themeColor="text1"/>
              </w:rPr>
            </w:pPr>
          </w:p>
          <w:p w14:paraId="61831DA9" w14:textId="77777777" w:rsidR="00F01B22" w:rsidRPr="00294760" w:rsidRDefault="000411EE" w:rsidP="00F01B22">
            <w:pPr>
              <w:pStyle w:val="BodyText"/>
              <w:spacing w:after="0"/>
              <w:rPr>
                <w:color w:val="000000" w:themeColor="text1"/>
              </w:rPr>
            </w:pPr>
            <w:r w:rsidRPr="00294760">
              <w:rPr>
                <w:color w:val="000000" w:themeColor="text1"/>
              </w:rPr>
              <w:t xml:space="preserve">Delegates benefited from the offer of online delivery of the training as it was more convenient and accessible, especially during the Covid pandemic. There may be some variation </w:t>
            </w:r>
            <w:r w:rsidR="003B6471" w:rsidRPr="00294760">
              <w:rPr>
                <w:color w:val="000000" w:themeColor="text1"/>
              </w:rPr>
              <w:t xml:space="preserve">of </w:t>
            </w:r>
            <w:r w:rsidRPr="00294760">
              <w:rPr>
                <w:color w:val="000000" w:themeColor="text1"/>
              </w:rPr>
              <w:t>activities in the online course as tutors were seen as more knowledgeable</w:t>
            </w:r>
            <w:r w:rsidR="00B10EDF" w:rsidRPr="00294760">
              <w:rPr>
                <w:color w:val="000000" w:themeColor="text1"/>
              </w:rPr>
              <w:t>.</w:t>
            </w:r>
            <w:r w:rsidRPr="00294760">
              <w:rPr>
                <w:color w:val="000000" w:themeColor="text1"/>
              </w:rPr>
              <w:t xml:space="preserve"> </w:t>
            </w:r>
          </w:p>
          <w:p w14:paraId="39E4BADC" w14:textId="77777777" w:rsidR="00F01B22" w:rsidRPr="00294760" w:rsidRDefault="00F01B22" w:rsidP="00F01B22">
            <w:pPr>
              <w:pStyle w:val="BodyText"/>
              <w:spacing w:after="0"/>
              <w:rPr>
                <w:color w:val="000000" w:themeColor="text1"/>
              </w:rPr>
            </w:pPr>
          </w:p>
          <w:p w14:paraId="359512FD" w14:textId="06CB2204" w:rsidR="00AE7765" w:rsidRPr="00294760" w:rsidRDefault="000411EE" w:rsidP="00F01B22">
            <w:pPr>
              <w:pStyle w:val="BodyText"/>
              <w:spacing w:after="0"/>
              <w:rPr>
                <w:color w:val="000000" w:themeColor="text1"/>
              </w:rPr>
            </w:pPr>
            <w:r w:rsidRPr="00294760">
              <w:rPr>
                <w:color w:val="000000" w:themeColor="text1"/>
              </w:rPr>
              <w:t>However, face-to-face delivery was preferable for most delegates</w:t>
            </w:r>
            <w:r w:rsidR="00B10EDF" w:rsidRPr="00294760">
              <w:rPr>
                <w:color w:val="000000" w:themeColor="text1"/>
              </w:rPr>
              <w:t>, especially for workplace courses,</w:t>
            </w:r>
            <w:r w:rsidRPr="00294760">
              <w:rPr>
                <w:color w:val="000000" w:themeColor="text1"/>
              </w:rPr>
              <w:t xml:space="preserve"> as the opportunity for discussion and collaboration was better, it was easier to engage with </w:t>
            </w:r>
            <w:r w:rsidR="00DE3A27" w:rsidRPr="00294760">
              <w:rPr>
                <w:color w:val="000000" w:themeColor="text1"/>
              </w:rPr>
              <w:t>and</w:t>
            </w:r>
            <w:r w:rsidRPr="00294760">
              <w:rPr>
                <w:color w:val="000000" w:themeColor="text1"/>
              </w:rPr>
              <w:t xml:space="preserve"> offered the chance to network. </w:t>
            </w:r>
          </w:p>
        </w:tc>
        <w:tc>
          <w:tcPr>
            <w:tcW w:w="2507" w:type="pct"/>
            <w:shd w:val="clear" w:color="auto" w:fill="DCE7D5" w:themeFill="accent3" w:themeFillTint="66"/>
          </w:tcPr>
          <w:p w14:paraId="19AA58AB" w14:textId="68B4DB31" w:rsidR="004D5E79" w:rsidRDefault="008C6624" w:rsidP="00E27076">
            <w:pPr>
              <w:pStyle w:val="ListBullet"/>
              <w:cnfStyle w:val="000000010000" w:firstRow="0" w:lastRow="0" w:firstColumn="0" w:lastColumn="0" w:oddVBand="0" w:evenVBand="0" w:oddHBand="0" w:evenHBand="1" w:firstRowFirstColumn="0" w:firstRowLastColumn="0" w:lastRowFirstColumn="0" w:lastRowLastColumn="0"/>
            </w:pPr>
            <w:r>
              <w:rPr>
                <w:lang w:eastAsia="en-GB"/>
              </w:rPr>
              <w:t xml:space="preserve">IFF believe that </w:t>
            </w:r>
            <w:r w:rsidR="0FD455F0" w:rsidRPr="412737C0">
              <w:rPr>
                <w:lang w:eastAsia="en-GB"/>
              </w:rPr>
              <w:t xml:space="preserve">Acas should continue to </w:t>
            </w:r>
            <w:r w:rsidR="1B4B04AE" w:rsidRPr="412737C0">
              <w:rPr>
                <w:lang w:eastAsia="en-GB"/>
              </w:rPr>
              <w:t>provide</w:t>
            </w:r>
            <w:r w:rsidR="0FD455F0" w:rsidRPr="412737C0">
              <w:rPr>
                <w:lang w:eastAsia="en-GB"/>
              </w:rPr>
              <w:t xml:space="preserve"> training via both the online and face-to-face routes as there are benefits to each type of the training especially in terms of accessibility. However, </w:t>
            </w:r>
            <w:r w:rsidRPr="412737C0">
              <w:rPr>
                <w:lang w:eastAsia="en-GB"/>
              </w:rPr>
              <w:t xml:space="preserve">further </w:t>
            </w:r>
            <w:r w:rsidR="0FD455F0" w:rsidRPr="412737C0">
              <w:rPr>
                <w:lang w:eastAsia="en-GB"/>
              </w:rPr>
              <w:t xml:space="preserve">investigation of differences in the activities between modes </w:t>
            </w:r>
            <w:r>
              <w:rPr>
                <w:lang w:eastAsia="en-GB"/>
              </w:rPr>
              <w:t>may be</w:t>
            </w:r>
            <w:r w:rsidR="0FD455F0" w:rsidRPr="412737C0">
              <w:rPr>
                <w:lang w:eastAsia="en-GB"/>
              </w:rPr>
              <w:t xml:space="preserve"> warranted to ensure both are equally as engaging. </w:t>
            </w:r>
          </w:p>
          <w:p w14:paraId="33064F66" w14:textId="351E74F9" w:rsidR="00AE7765" w:rsidRDefault="0FD455F0" w:rsidP="00E27076">
            <w:pPr>
              <w:pStyle w:val="ListBullet"/>
              <w:cnfStyle w:val="000000010000" w:firstRow="0" w:lastRow="0" w:firstColumn="0" w:lastColumn="0" w:oddVBand="0" w:evenVBand="0" w:oddHBand="0" w:evenHBand="1" w:firstRowFirstColumn="0" w:firstRowLastColumn="0" w:lastRowFirstColumn="0" w:lastRowLastColumn="0"/>
            </w:pPr>
            <w:r w:rsidRPr="412737C0">
              <w:rPr>
                <w:lang w:eastAsia="en-GB"/>
              </w:rPr>
              <w:t xml:space="preserve">Acas </w:t>
            </w:r>
            <w:r w:rsidR="008C6624">
              <w:rPr>
                <w:lang w:eastAsia="en-GB"/>
              </w:rPr>
              <w:t>may want to consider</w:t>
            </w:r>
            <w:r w:rsidRPr="412737C0">
              <w:rPr>
                <w:lang w:eastAsia="en-GB"/>
              </w:rPr>
              <w:t xml:space="preserve"> review</w:t>
            </w:r>
            <w:r w:rsidR="008C6624">
              <w:rPr>
                <w:lang w:eastAsia="en-GB"/>
              </w:rPr>
              <w:t>ing</w:t>
            </w:r>
            <w:r w:rsidRPr="412737C0">
              <w:rPr>
                <w:lang w:eastAsia="en-GB"/>
              </w:rPr>
              <w:t xml:space="preserve"> the structure and activities of the course to ensure it translates effectively to the online environment</w:t>
            </w:r>
            <w:r w:rsidR="00087578" w:rsidRPr="412737C0">
              <w:rPr>
                <w:lang w:eastAsia="en-GB"/>
              </w:rPr>
              <w:t xml:space="preserve"> and ensure they are utilising various collaboration tools available. </w:t>
            </w:r>
          </w:p>
        </w:tc>
      </w:tr>
      <w:tr w:rsidR="00FE07B0" w14:paraId="72547209"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3" w:type="pct"/>
          </w:tcPr>
          <w:p w14:paraId="2D4FBA6B" w14:textId="26C68E55" w:rsidR="00BE5F41" w:rsidRPr="00294760" w:rsidRDefault="00BE5F41">
            <w:pPr>
              <w:pStyle w:val="BodyText"/>
              <w:spacing w:after="0"/>
              <w:rPr>
                <w:rFonts w:cs="Arial"/>
                <w:b/>
                <w:bCs/>
                <w:color w:val="000000" w:themeColor="text1"/>
                <w:szCs w:val="20"/>
              </w:rPr>
            </w:pPr>
            <w:r w:rsidRPr="00294760">
              <w:rPr>
                <w:rFonts w:cs="Arial"/>
                <w:b/>
                <w:bCs/>
                <w:color w:val="000000" w:themeColor="text1"/>
                <w:szCs w:val="20"/>
              </w:rPr>
              <w:t>Workplace and open access courses are appealing to different groups.</w:t>
            </w:r>
          </w:p>
          <w:p w14:paraId="169770A8" w14:textId="77777777" w:rsidR="00E27076" w:rsidRPr="00294760" w:rsidRDefault="00E27076">
            <w:pPr>
              <w:pStyle w:val="BodyText"/>
              <w:spacing w:after="0"/>
              <w:rPr>
                <w:color w:val="000000" w:themeColor="text1"/>
              </w:rPr>
            </w:pPr>
          </w:p>
          <w:p w14:paraId="0095D2E7" w14:textId="29B0F396" w:rsidR="00824880" w:rsidRPr="00294760" w:rsidRDefault="009A23EE" w:rsidP="00824880">
            <w:pPr>
              <w:pStyle w:val="BodyText"/>
              <w:spacing w:after="0"/>
              <w:rPr>
                <w:color w:val="000000" w:themeColor="text1"/>
              </w:rPr>
            </w:pPr>
            <w:r w:rsidRPr="00294760">
              <w:rPr>
                <w:color w:val="000000" w:themeColor="text1"/>
              </w:rPr>
              <w:lastRenderedPageBreak/>
              <w:t xml:space="preserve">The characteristics of delegates who attended the training showed that the majority were female, of white ethnicity, aged 40 years or over, and worked either in HR or as a manager. </w:t>
            </w:r>
            <w:r w:rsidR="00824880" w:rsidRPr="00294760">
              <w:rPr>
                <w:color w:val="000000" w:themeColor="text1"/>
              </w:rPr>
              <w:t>However</w:t>
            </w:r>
            <w:r w:rsidR="00CA3129" w:rsidRPr="00294760">
              <w:rPr>
                <w:color w:val="000000" w:themeColor="text1"/>
              </w:rPr>
              <w:t>,</w:t>
            </w:r>
            <w:r w:rsidR="00824880" w:rsidRPr="00294760">
              <w:rPr>
                <w:color w:val="000000" w:themeColor="text1"/>
              </w:rPr>
              <w:t xml:space="preserve"> there is a benefit to having broader range of employees trained as mediators (</w:t>
            </w:r>
            <w:r w:rsidR="0011107E" w:rsidRPr="00294760">
              <w:rPr>
                <w:color w:val="000000" w:themeColor="text1"/>
              </w:rPr>
              <w:t>i.e.,</w:t>
            </w:r>
            <w:r w:rsidR="00824880" w:rsidRPr="00294760">
              <w:rPr>
                <w:color w:val="000000" w:themeColor="text1"/>
              </w:rPr>
              <w:t xml:space="preserve"> </w:t>
            </w:r>
            <w:r w:rsidR="004D5E79" w:rsidRPr="00294760">
              <w:rPr>
                <w:color w:val="000000" w:themeColor="text1"/>
              </w:rPr>
              <w:t xml:space="preserve">line </w:t>
            </w:r>
            <w:r w:rsidR="00824880" w:rsidRPr="00294760">
              <w:rPr>
                <w:color w:val="000000" w:themeColor="text1"/>
              </w:rPr>
              <w:t>managers)</w:t>
            </w:r>
            <w:r w:rsidR="004D5E79" w:rsidRPr="00294760">
              <w:rPr>
                <w:color w:val="000000" w:themeColor="text1"/>
              </w:rPr>
              <w:t>.</w:t>
            </w:r>
          </w:p>
          <w:p w14:paraId="3C87B58E" w14:textId="77777777" w:rsidR="00824880" w:rsidRPr="00294760" w:rsidRDefault="00824880">
            <w:pPr>
              <w:pStyle w:val="BodyText"/>
              <w:spacing w:after="0"/>
              <w:rPr>
                <w:color w:val="000000" w:themeColor="text1"/>
              </w:rPr>
            </w:pPr>
          </w:p>
          <w:p w14:paraId="21FE2506" w14:textId="190CB15B" w:rsidR="00824880" w:rsidRPr="00294760" w:rsidRDefault="008E1315">
            <w:pPr>
              <w:pStyle w:val="BodyText"/>
              <w:spacing w:after="0"/>
              <w:rPr>
                <w:color w:val="000000" w:themeColor="text1"/>
              </w:rPr>
            </w:pPr>
            <w:r w:rsidRPr="00294760">
              <w:rPr>
                <w:color w:val="000000" w:themeColor="text1"/>
              </w:rPr>
              <w:t>T</w:t>
            </w:r>
            <w:r w:rsidR="001F6EC1" w:rsidRPr="00294760">
              <w:rPr>
                <w:color w:val="000000" w:themeColor="text1"/>
              </w:rPr>
              <w:t xml:space="preserve">he </w:t>
            </w:r>
            <w:r w:rsidR="00FE07B0" w:rsidRPr="00294760">
              <w:rPr>
                <w:color w:val="000000" w:themeColor="text1"/>
              </w:rPr>
              <w:t>findings suggest that the workplace course type may attract a wider range of people as staff are more likely to attend out of interest. It is understandable that a course offered within your organisation, especially if it is delivered face-to-face</w:t>
            </w:r>
            <w:r w:rsidR="009A23EE" w:rsidRPr="00294760">
              <w:rPr>
                <w:color w:val="000000" w:themeColor="text1"/>
              </w:rPr>
              <w:t>,</w:t>
            </w:r>
            <w:r w:rsidR="00FE07B0" w:rsidRPr="00294760">
              <w:rPr>
                <w:color w:val="000000" w:themeColor="text1"/>
              </w:rPr>
              <w:t xml:space="preserve"> may be more accessible </w:t>
            </w:r>
            <w:r w:rsidR="00DE3A27" w:rsidRPr="00294760">
              <w:rPr>
                <w:color w:val="000000" w:themeColor="text1"/>
              </w:rPr>
              <w:t>and</w:t>
            </w:r>
            <w:r w:rsidR="00FE07B0" w:rsidRPr="00294760">
              <w:rPr>
                <w:color w:val="000000" w:themeColor="text1"/>
              </w:rPr>
              <w:t xml:space="preserve"> emphasise the promotion of mediation by senior leaders. </w:t>
            </w:r>
          </w:p>
          <w:p w14:paraId="1C0E8A90" w14:textId="77777777" w:rsidR="00E74E8B" w:rsidRPr="00294760" w:rsidRDefault="00E74E8B">
            <w:pPr>
              <w:pStyle w:val="BodyText"/>
              <w:spacing w:after="0"/>
              <w:rPr>
                <w:color w:val="000000" w:themeColor="text1"/>
              </w:rPr>
            </w:pPr>
          </w:p>
          <w:p w14:paraId="7125BACE" w14:textId="1C0FBED4" w:rsidR="00FE07B0" w:rsidRPr="00294760" w:rsidRDefault="008E1315">
            <w:pPr>
              <w:pStyle w:val="BodyText"/>
              <w:spacing w:after="0"/>
              <w:rPr>
                <w:color w:val="000000" w:themeColor="text1"/>
              </w:rPr>
            </w:pPr>
            <w:r w:rsidRPr="00294760">
              <w:rPr>
                <w:color w:val="000000" w:themeColor="text1"/>
              </w:rPr>
              <w:t>Although</w:t>
            </w:r>
            <w:r w:rsidR="00CB71A2" w:rsidRPr="00294760">
              <w:rPr>
                <w:color w:val="000000" w:themeColor="text1"/>
              </w:rPr>
              <w:t>,</w:t>
            </w:r>
            <w:r w:rsidR="00FE07B0" w:rsidRPr="00294760">
              <w:rPr>
                <w:color w:val="000000" w:themeColor="text1"/>
              </w:rPr>
              <w:t xml:space="preserve"> the open access course may be more suitable for smaller organisations and demonstrated some benefits in terms of building confidence and learning from delegates from other organisations.</w:t>
            </w:r>
          </w:p>
        </w:tc>
        <w:tc>
          <w:tcPr>
            <w:tcW w:w="2507" w:type="pct"/>
            <w:shd w:val="clear" w:color="auto" w:fill="DCE7D5" w:themeFill="accent3" w:themeFillTint="66"/>
          </w:tcPr>
          <w:p w14:paraId="25B29CD2" w14:textId="3BDEB2A4" w:rsidR="00B47CF5" w:rsidRDefault="008C6624" w:rsidP="00E27076">
            <w:pPr>
              <w:pStyle w:val="ListBullet"/>
              <w:cnfStyle w:val="000000100000" w:firstRow="0" w:lastRow="0" w:firstColumn="0" w:lastColumn="0" w:oddVBand="0" w:evenVBand="0" w:oddHBand="1" w:evenHBand="0" w:firstRowFirstColumn="0" w:firstRowLastColumn="0" w:lastRowFirstColumn="0" w:lastRowLastColumn="0"/>
              <w:rPr>
                <w:lang w:eastAsia="en-GB"/>
              </w:rPr>
            </w:pPr>
            <w:r>
              <w:rPr>
                <w:lang w:eastAsia="en-GB"/>
              </w:rPr>
              <w:lastRenderedPageBreak/>
              <w:t>IFF recommend considering</w:t>
            </w:r>
            <w:r w:rsidR="0F1E4034" w:rsidRPr="412737C0">
              <w:rPr>
                <w:lang w:eastAsia="en-GB"/>
              </w:rPr>
              <w:t xml:space="preserve"> ways to increase the diversity of </w:t>
            </w:r>
            <w:r w:rsidR="290BE5C9" w:rsidRPr="412737C0">
              <w:rPr>
                <w:lang w:eastAsia="en-GB"/>
              </w:rPr>
              <w:t xml:space="preserve">delegates who attend the course, in particular broadening out from those who work in HR. Messaging about who the course is </w:t>
            </w:r>
            <w:r w:rsidR="290BE5C9" w:rsidRPr="412737C0">
              <w:rPr>
                <w:lang w:eastAsia="en-GB"/>
              </w:rPr>
              <w:lastRenderedPageBreak/>
              <w:t>relevant to should highlight the broad applicability of mediation skills and emphasise the benefit of having people in a range of roles trained</w:t>
            </w:r>
            <w:r w:rsidR="004D5E79">
              <w:rPr>
                <w:lang w:eastAsia="en-GB"/>
              </w:rPr>
              <w:t>. In particular, the role line managers can play in mediation and how the skills taught would benefit them in the wider role as a manager</w:t>
            </w:r>
            <w:r w:rsidR="290BE5C9" w:rsidRPr="412737C0">
              <w:rPr>
                <w:lang w:eastAsia="en-GB"/>
              </w:rPr>
              <w:t>.</w:t>
            </w:r>
            <w:r w:rsidR="3605B162" w:rsidRPr="412737C0">
              <w:rPr>
                <w:lang w:eastAsia="en-GB"/>
              </w:rPr>
              <w:t xml:space="preserve"> </w:t>
            </w:r>
          </w:p>
          <w:p w14:paraId="6F8132A7" w14:textId="6D2C4023" w:rsidR="009A23EE" w:rsidRDefault="3605B162" w:rsidP="00E27076">
            <w:pPr>
              <w:pStyle w:val="ListBullet"/>
              <w:cnfStyle w:val="000000100000" w:firstRow="0" w:lastRow="0" w:firstColumn="0" w:lastColumn="0" w:oddVBand="0" w:evenVBand="0" w:oddHBand="1" w:evenHBand="0" w:firstRowFirstColumn="0" w:firstRowLastColumn="0" w:lastRowFirstColumn="0" w:lastRowLastColumn="0"/>
              <w:rPr>
                <w:lang w:eastAsia="en-GB"/>
              </w:rPr>
            </w:pPr>
            <w:r w:rsidRPr="412737C0">
              <w:rPr>
                <w:lang w:eastAsia="en-GB"/>
              </w:rPr>
              <w:t>Where people</w:t>
            </w:r>
            <w:r w:rsidR="003B6471">
              <w:rPr>
                <w:lang w:eastAsia="en-GB"/>
              </w:rPr>
              <w:t xml:space="preserve"> who</w:t>
            </w:r>
            <w:r w:rsidRPr="412737C0">
              <w:rPr>
                <w:lang w:eastAsia="en-GB"/>
              </w:rPr>
              <w:t xml:space="preserve"> attend</w:t>
            </w:r>
            <w:r w:rsidR="000F62E7">
              <w:rPr>
                <w:lang w:eastAsia="en-GB"/>
              </w:rPr>
              <w:t>ed</w:t>
            </w:r>
            <w:r w:rsidRPr="412737C0">
              <w:rPr>
                <w:lang w:eastAsia="en-GB"/>
              </w:rPr>
              <w:t xml:space="preserve"> the course </w:t>
            </w:r>
            <w:r w:rsidR="003B6471">
              <w:rPr>
                <w:lang w:eastAsia="en-GB"/>
              </w:rPr>
              <w:t>were</w:t>
            </w:r>
            <w:r w:rsidR="003B6471" w:rsidRPr="412737C0">
              <w:rPr>
                <w:lang w:eastAsia="en-GB"/>
              </w:rPr>
              <w:t xml:space="preserve"> </w:t>
            </w:r>
            <w:r w:rsidRPr="412737C0">
              <w:rPr>
                <w:lang w:eastAsia="en-GB"/>
              </w:rPr>
              <w:t>not in a</w:t>
            </w:r>
            <w:r w:rsidR="006558EC">
              <w:rPr>
                <w:lang w:eastAsia="en-GB"/>
              </w:rPr>
              <w:t>n</w:t>
            </w:r>
            <w:r w:rsidRPr="412737C0">
              <w:rPr>
                <w:lang w:eastAsia="en-GB"/>
              </w:rPr>
              <w:t xml:space="preserve"> HR or managerial role, delegates may be more concerned about undertaking mediations if they are not in a role of authority. Acas </w:t>
            </w:r>
            <w:r w:rsidR="008C6624">
              <w:rPr>
                <w:lang w:eastAsia="en-GB"/>
              </w:rPr>
              <w:t>could</w:t>
            </w:r>
            <w:r w:rsidRPr="412737C0">
              <w:rPr>
                <w:lang w:eastAsia="en-GB"/>
              </w:rPr>
              <w:t xml:space="preserve"> consider reviewing the course materials and activities to build confidence undertaking mediations</w:t>
            </w:r>
            <w:r w:rsidR="004D5E79">
              <w:rPr>
                <w:lang w:eastAsia="en-GB"/>
              </w:rPr>
              <w:t>,</w:t>
            </w:r>
            <w:r w:rsidRPr="412737C0">
              <w:rPr>
                <w:lang w:eastAsia="en-GB"/>
              </w:rPr>
              <w:t xml:space="preserve"> get buy-in from </w:t>
            </w:r>
            <w:r w:rsidR="00DE3A27" w:rsidRPr="412737C0">
              <w:rPr>
                <w:lang w:eastAsia="en-GB"/>
              </w:rPr>
              <w:t>parties</w:t>
            </w:r>
            <w:r w:rsidR="004D5E79">
              <w:rPr>
                <w:lang w:eastAsia="en-GB"/>
              </w:rPr>
              <w:t>,</w:t>
            </w:r>
            <w:r w:rsidR="00DE3A27" w:rsidRPr="412737C0">
              <w:rPr>
                <w:lang w:eastAsia="en-GB"/>
              </w:rPr>
              <w:t xml:space="preserve"> and</w:t>
            </w:r>
            <w:r w:rsidRPr="412737C0">
              <w:rPr>
                <w:lang w:eastAsia="en-GB"/>
              </w:rPr>
              <w:t xml:space="preserve"> reflect the circumstances in which they may use mediation skills. For example, an employee mediating between more senior staff members. </w:t>
            </w:r>
            <w:r w:rsidR="003B6471">
              <w:rPr>
                <w:lang w:eastAsia="en-GB"/>
              </w:rPr>
              <w:t>This would benefit delegates who expressed an unconscious bias towards management.</w:t>
            </w:r>
          </w:p>
          <w:p w14:paraId="13CCDFAC" w14:textId="4663B984" w:rsidR="00FE07B0" w:rsidRDefault="1B4B04AE" w:rsidP="00E27076">
            <w:pPr>
              <w:pStyle w:val="ListBullet"/>
              <w:cnfStyle w:val="000000100000" w:firstRow="0" w:lastRow="0" w:firstColumn="0" w:lastColumn="0" w:oddVBand="0" w:evenVBand="0" w:oddHBand="1" w:evenHBand="0" w:firstRowFirstColumn="0" w:firstRowLastColumn="0" w:lastRowFirstColumn="0" w:lastRowLastColumn="0"/>
              <w:rPr>
                <w:lang w:eastAsia="en-GB"/>
              </w:rPr>
            </w:pPr>
            <w:r w:rsidRPr="412737C0">
              <w:rPr>
                <w:lang w:eastAsia="en-GB"/>
              </w:rPr>
              <w:t>Acas should continue to offer training through the open access and workplace routes as they attract a different profile of organisation</w:t>
            </w:r>
            <w:r w:rsidR="003B6471">
              <w:rPr>
                <w:lang w:eastAsia="en-GB"/>
              </w:rPr>
              <w:t>s</w:t>
            </w:r>
            <w:r w:rsidRPr="412737C0">
              <w:rPr>
                <w:lang w:eastAsia="en-GB"/>
              </w:rPr>
              <w:t xml:space="preserve"> and delegate</w:t>
            </w:r>
            <w:r w:rsidR="003B6471">
              <w:rPr>
                <w:lang w:eastAsia="en-GB"/>
              </w:rPr>
              <w:t>s which</w:t>
            </w:r>
            <w:r w:rsidRPr="412737C0">
              <w:rPr>
                <w:lang w:eastAsia="en-GB"/>
              </w:rPr>
              <w:t xml:space="preserve"> help</w:t>
            </w:r>
            <w:r w:rsidR="003B6471">
              <w:rPr>
                <w:lang w:eastAsia="en-GB"/>
              </w:rPr>
              <w:t>s</w:t>
            </w:r>
            <w:r w:rsidRPr="412737C0">
              <w:rPr>
                <w:lang w:eastAsia="en-GB"/>
              </w:rPr>
              <w:t xml:space="preserve"> to support Acas’s reach into organisations.</w:t>
            </w:r>
            <w:r w:rsidR="3605B162" w:rsidRPr="412737C0">
              <w:rPr>
                <w:lang w:eastAsia="en-GB"/>
              </w:rPr>
              <w:t xml:space="preserve"> </w:t>
            </w:r>
            <w:r w:rsidR="004D5E79">
              <w:rPr>
                <w:lang w:eastAsia="en-GB"/>
              </w:rPr>
              <w:t xml:space="preserve">As delegates from small organisations are more likely to attend an open access course, Acas may consider how to encourage a more diverse representation from small organisations to attend. </w:t>
            </w:r>
          </w:p>
          <w:p w14:paraId="4F7C65A6" w14:textId="5A22C653" w:rsidR="00B47CF5" w:rsidRDefault="3605B162" w:rsidP="00E27076">
            <w:pPr>
              <w:pStyle w:val="ListBullet"/>
              <w:cnfStyle w:val="000000100000" w:firstRow="0" w:lastRow="0" w:firstColumn="0" w:lastColumn="0" w:oddVBand="0" w:evenVBand="0" w:oddHBand="1" w:evenHBand="0" w:firstRowFirstColumn="0" w:firstRowLastColumn="0" w:lastRowFirstColumn="0" w:lastRowLastColumn="0"/>
              <w:rPr>
                <w:lang w:eastAsia="en-GB"/>
              </w:rPr>
            </w:pPr>
            <w:r w:rsidRPr="412737C0">
              <w:rPr>
                <w:lang w:eastAsia="en-GB"/>
              </w:rPr>
              <w:t>For various reasons</w:t>
            </w:r>
            <w:r w:rsidR="003B6471">
              <w:rPr>
                <w:lang w:eastAsia="en-GB"/>
              </w:rPr>
              <w:t>,</w:t>
            </w:r>
            <w:r w:rsidRPr="412737C0">
              <w:rPr>
                <w:lang w:eastAsia="en-GB"/>
              </w:rPr>
              <w:t xml:space="preserve"> the online course is more accessible so may attract a more diverse group of delegates. </w:t>
            </w:r>
            <w:r w:rsidR="531C23CD" w:rsidRPr="412737C0">
              <w:rPr>
                <w:lang w:eastAsia="en-GB"/>
              </w:rPr>
              <w:t xml:space="preserve">Acas </w:t>
            </w:r>
            <w:r w:rsidR="008C6624">
              <w:rPr>
                <w:lang w:eastAsia="en-GB"/>
              </w:rPr>
              <w:t>may want to</w:t>
            </w:r>
            <w:r w:rsidR="531C23CD" w:rsidRPr="412737C0">
              <w:rPr>
                <w:lang w:eastAsia="en-GB"/>
              </w:rPr>
              <w:t xml:space="preserve"> consider how the face-to-face course could be made more accessible, for example amending the timing, duration, or location of the courses.</w:t>
            </w:r>
          </w:p>
        </w:tc>
      </w:tr>
      <w:tr w:rsidR="000411EE" w14:paraId="3EDFA533"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3" w:type="pct"/>
          </w:tcPr>
          <w:p w14:paraId="2FDC3DBB" w14:textId="6C8B5EC6" w:rsidR="00BE5F41" w:rsidRPr="00294760" w:rsidRDefault="00BE5F41" w:rsidP="0059728A">
            <w:pPr>
              <w:pStyle w:val="BodyText"/>
              <w:spacing w:after="0"/>
              <w:rPr>
                <w:rFonts w:cs="Arial"/>
                <w:b/>
                <w:bCs/>
                <w:color w:val="000000" w:themeColor="text1"/>
                <w:szCs w:val="20"/>
              </w:rPr>
            </w:pPr>
            <w:r w:rsidRPr="00294760">
              <w:rPr>
                <w:rFonts w:cs="Arial"/>
                <w:b/>
                <w:bCs/>
                <w:color w:val="000000" w:themeColor="text1"/>
                <w:szCs w:val="20"/>
              </w:rPr>
              <w:lastRenderedPageBreak/>
              <w:t xml:space="preserve">Delegates require more time and support to complete the post-course QA.  </w:t>
            </w:r>
          </w:p>
          <w:p w14:paraId="137DA33B" w14:textId="77777777" w:rsidR="00E27076" w:rsidRPr="00294760" w:rsidRDefault="00E27076" w:rsidP="0059728A">
            <w:pPr>
              <w:pStyle w:val="BodyText"/>
              <w:spacing w:after="0"/>
              <w:rPr>
                <w:color w:val="000000" w:themeColor="text1"/>
              </w:rPr>
            </w:pPr>
          </w:p>
          <w:p w14:paraId="25496A1C" w14:textId="77777777" w:rsidR="00E64840" w:rsidRPr="00294760" w:rsidRDefault="00FE07B0" w:rsidP="0059728A">
            <w:pPr>
              <w:pStyle w:val="BodyText"/>
              <w:spacing w:after="0"/>
              <w:rPr>
                <w:color w:val="000000" w:themeColor="text1"/>
              </w:rPr>
            </w:pPr>
            <w:r w:rsidRPr="00294760">
              <w:rPr>
                <w:color w:val="000000" w:themeColor="text1"/>
              </w:rPr>
              <w:t xml:space="preserve">Delegates showed </w:t>
            </w:r>
            <w:r w:rsidR="003B6471" w:rsidRPr="00294760">
              <w:rPr>
                <w:color w:val="000000" w:themeColor="text1"/>
              </w:rPr>
              <w:t xml:space="preserve">that </w:t>
            </w:r>
            <w:r w:rsidRPr="00294760">
              <w:rPr>
                <w:color w:val="000000" w:themeColor="text1"/>
              </w:rPr>
              <w:t>they knew more about what to expect in terms of the amount of work needed to gain accreditation</w:t>
            </w:r>
            <w:r w:rsidR="00292502" w:rsidRPr="00294760">
              <w:rPr>
                <w:color w:val="000000" w:themeColor="text1"/>
              </w:rPr>
              <w:t xml:space="preserve"> compared to the 2014 evaluation</w:t>
            </w:r>
            <w:r w:rsidRPr="00294760">
              <w:rPr>
                <w:color w:val="000000" w:themeColor="text1"/>
              </w:rPr>
              <w:t xml:space="preserve">, however the post-course QA was reportedly more difficult compared to the previous portfolio approach. </w:t>
            </w:r>
          </w:p>
          <w:p w14:paraId="79E62CAB" w14:textId="77777777" w:rsidR="00E64840" w:rsidRPr="00294760" w:rsidRDefault="00E64840" w:rsidP="0059728A">
            <w:pPr>
              <w:pStyle w:val="BodyText"/>
              <w:spacing w:after="0"/>
              <w:rPr>
                <w:color w:val="000000" w:themeColor="text1"/>
              </w:rPr>
            </w:pPr>
          </w:p>
          <w:p w14:paraId="2798E104" w14:textId="0AB9184E" w:rsidR="00AE7765" w:rsidRPr="00087578" w:rsidRDefault="00FE07B0" w:rsidP="0059728A">
            <w:pPr>
              <w:pStyle w:val="BodyText"/>
              <w:spacing w:after="0"/>
            </w:pPr>
            <w:r w:rsidRPr="00294760">
              <w:rPr>
                <w:color w:val="000000" w:themeColor="text1"/>
              </w:rPr>
              <w:t xml:space="preserve">Delegates required specific support to help them complete the work as well as more time </w:t>
            </w:r>
            <w:r w:rsidR="00DF59EC" w:rsidRPr="00294760">
              <w:rPr>
                <w:color w:val="000000" w:themeColor="text1"/>
              </w:rPr>
              <w:t xml:space="preserve">from both Acas and their employer. </w:t>
            </w:r>
            <w:r w:rsidR="00AE7765" w:rsidRPr="00294760">
              <w:rPr>
                <w:color w:val="000000" w:themeColor="text1"/>
              </w:rPr>
              <w:t xml:space="preserve"> </w:t>
            </w:r>
          </w:p>
        </w:tc>
        <w:tc>
          <w:tcPr>
            <w:tcW w:w="2507" w:type="pct"/>
            <w:shd w:val="clear" w:color="auto" w:fill="DCE7D5" w:themeFill="accent3" w:themeFillTint="66"/>
          </w:tcPr>
          <w:p w14:paraId="20AF7BD5" w14:textId="34C1D87A" w:rsidR="00DF59EC" w:rsidRDefault="04F545E6" w:rsidP="00E27076">
            <w:pPr>
              <w:pStyle w:val="ListBullet"/>
              <w:cnfStyle w:val="000000010000" w:firstRow="0" w:lastRow="0" w:firstColumn="0" w:lastColumn="0" w:oddVBand="0" w:evenVBand="0" w:oddHBand="0" w:evenHBand="1" w:firstRowFirstColumn="0" w:firstRowLastColumn="0" w:lastRowFirstColumn="0" w:lastRowLastColumn="0"/>
              <w:rPr>
                <w:lang w:eastAsia="en-GB"/>
              </w:rPr>
            </w:pPr>
            <w:r w:rsidRPr="412737C0">
              <w:rPr>
                <w:lang w:eastAsia="en-GB"/>
              </w:rPr>
              <w:t xml:space="preserve">If Acas are considering making changes to the approach for gaining </w:t>
            </w:r>
            <w:r w:rsidR="00DE3A27" w:rsidRPr="412737C0">
              <w:rPr>
                <w:lang w:eastAsia="en-GB"/>
              </w:rPr>
              <w:t>accreditation,</w:t>
            </w:r>
            <w:r w:rsidRPr="412737C0">
              <w:rPr>
                <w:lang w:eastAsia="en-GB"/>
              </w:rPr>
              <w:t xml:space="preserve"> they should ensure delegates have a clear understanding </w:t>
            </w:r>
            <w:r w:rsidR="00292502">
              <w:rPr>
                <w:lang w:eastAsia="en-GB"/>
              </w:rPr>
              <w:t xml:space="preserve">beforehand </w:t>
            </w:r>
            <w:r w:rsidRPr="412737C0">
              <w:rPr>
                <w:lang w:eastAsia="en-GB"/>
              </w:rPr>
              <w:t xml:space="preserve">of the expectations of the work and how much time is required. It is also important that employers are aware of the time required to gain accreditation and should be encouraged to allow this work to be completed during working hours following the course to facilitate more delegates to gain accreditation. </w:t>
            </w:r>
            <w:r w:rsidR="00292502">
              <w:rPr>
                <w:lang w:eastAsia="en-GB"/>
              </w:rPr>
              <w:t xml:space="preserve">When registering for the course (typically done by senior leaders on behalf of delegates), the time and work expectations of the post-course QA should be flagged clearly to senior leaders so that they can ensure internal measures are in place for delegates to </w:t>
            </w:r>
            <w:r w:rsidR="00CF5A4D">
              <w:rPr>
                <w:lang w:eastAsia="en-GB"/>
              </w:rPr>
              <w:t xml:space="preserve">successfully </w:t>
            </w:r>
            <w:r w:rsidR="00292502">
              <w:rPr>
                <w:lang w:eastAsia="en-GB"/>
              </w:rPr>
              <w:t>gain accreditation.</w:t>
            </w:r>
          </w:p>
          <w:p w14:paraId="2EFD1A1D" w14:textId="70E35119" w:rsidR="00AE7765" w:rsidRDefault="04F545E6" w:rsidP="00E27076">
            <w:pPr>
              <w:pStyle w:val="ListBullet"/>
              <w:cnfStyle w:val="000000010000" w:firstRow="0" w:lastRow="0" w:firstColumn="0" w:lastColumn="0" w:oddVBand="0" w:evenVBand="0" w:oddHBand="0" w:evenHBand="1" w:firstRowFirstColumn="0" w:firstRowLastColumn="0" w:lastRowFirstColumn="0" w:lastRowLastColumn="0"/>
            </w:pPr>
            <w:r w:rsidRPr="412737C0">
              <w:rPr>
                <w:lang w:eastAsia="en-GB"/>
              </w:rPr>
              <w:t xml:space="preserve">Two areas where delegates needed </w:t>
            </w:r>
            <w:r w:rsidR="00DE3A27" w:rsidRPr="412737C0">
              <w:rPr>
                <w:lang w:eastAsia="en-GB"/>
              </w:rPr>
              <w:t>support</w:t>
            </w:r>
            <w:r w:rsidRPr="412737C0">
              <w:rPr>
                <w:lang w:eastAsia="en-GB"/>
              </w:rPr>
              <w:t xml:space="preserve"> was identifying evidence sources and being clear about the detail required. Acas should focus on providing more clarity </w:t>
            </w:r>
            <w:r w:rsidR="6A5076D2" w:rsidRPr="412737C0">
              <w:rPr>
                <w:lang w:eastAsia="en-GB"/>
              </w:rPr>
              <w:t xml:space="preserve">on these to support delegates in the accreditation process. </w:t>
            </w:r>
            <w:r w:rsidRPr="412737C0">
              <w:rPr>
                <w:lang w:eastAsia="en-GB"/>
              </w:rPr>
              <w:t xml:space="preserve"> </w:t>
            </w:r>
          </w:p>
        </w:tc>
      </w:tr>
      <w:tr w:rsidR="004D5E79" w14:paraId="0FFC4693"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3" w:type="pct"/>
          </w:tcPr>
          <w:p w14:paraId="05FDB65E" w14:textId="66882848" w:rsidR="004D5E79" w:rsidRPr="00294760" w:rsidRDefault="004D5E79" w:rsidP="0059728A">
            <w:pPr>
              <w:pStyle w:val="BodyText"/>
              <w:spacing w:after="0"/>
              <w:rPr>
                <w:rFonts w:cs="Arial"/>
                <w:b/>
                <w:bCs/>
                <w:color w:val="000000" w:themeColor="text1"/>
                <w:szCs w:val="20"/>
              </w:rPr>
            </w:pPr>
            <w:r w:rsidRPr="00294760">
              <w:rPr>
                <w:rFonts w:cs="Arial"/>
                <w:b/>
                <w:bCs/>
                <w:color w:val="000000" w:themeColor="text1"/>
                <w:szCs w:val="20"/>
              </w:rPr>
              <w:t>Having multiple mediators is beneficial for organisations to increase efficiency and impartiality.</w:t>
            </w:r>
          </w:p>
          <w:p w14:paraId="0895BE98" w14:textId="77777777" w:rsidR="004D5E79" w:rsidRPr="00294760" w:rsidRDefault="004D5E79" w:rsidP="0059728A">
            <w:pPr>
              <w:pStyle w:val="BodyText"/>
              <w:spacing w:after="0"/>
              <w:rPr>
                <w:rFonts w:cs="Arial"/>
                <w:b/>
                <w:bCs/>
                <w:color w:val="000000" w:themeColor="text1"/>
                <w:szCs w:val="20"/>
              </w:rPr>
            </w:pPr>
          </w:p>
          <w:p w14:paraId="665356C3" w14:textId="3FCA9DB4" w:rsidR="004D5E79" w:rsidRPr="00294760" w:rsidRDefault="004D5E79" w:rsidP="0059728A">
            <w:pPr>
              <w:pStyle w:val="BodyText"/>
              <w:spacing w:after="0"/>
              <w:rPr>
                <w:color w:val="000000" w:themeColor="text1"/>
              </w:rPr>
            </w:pPr>
            <w:r w:rsidRPr="00294760">
              <w:rPr>
                <w:color w:val="000000" w:themeColor="text1"/>
              </w:rPr>
              <w:t xml:space="preserve">Having </w:t>
            </w:r>
            <w:r w:rsidR="00A52778" w:rsidRPr="00294760">
              <w:rPr>
                <w:color w:val="000000" w:themeColor="text1"/>
              </w:rPr>
              <w:t>several</w:t>
            </w:r>
            <w:r w:rsidRPr="00294760">
              <w:rPr>
                <w:color w:val="000000" w:themeColor="text1"/>
              </w:rPr>
              <w:t xml:space="preserve"> employees trained as mediators within an organisation increases the capacity with which mediation can be offered. It also reduces occurrences where there is a conflict of interest for the </w:t>
            </w:r>
            <w:r w:rsidR="0011107E" w:rsidRPr="00294760">
              <w:rPr>
                <w:color w:val="000000" w:themeColor="text1"/>
              </w:rPr>
              <w:t>mediator,</w:t>
            </w:r>
            <w:r w:rsidRPr="00294760">
              <w:rPr>
                <w:color w:val="000000" w:themeColor="text1"/>
              </w:rPr>
              <w:t xml:space="preserve"> and it is more likely that a mediator who is not known (or not as well known) to the parties can facilitate. </w:t>
            </w:r>
          </w:p>
          <w:p w14:paraId="41E7AA41" w14:textId="77777777" w:rsidR="004D5E79" w:rsidRPr="00294760" w:rsidRDefault="004D5E79" w:rsidP="0059728A">
            <w:pPr>
              <w:pStyle w:val="BodyText"/>
              <w:spacing w:after="0"/>
              <w:rPr>
                <w:color w:val="000000" w:themeColor="text1"/>
              </w:rPr>
            </w:pPr>
          </w:p>
          <w:p w14:paraId="269A36C6" w14:textId="2608A6C6" w:rsidR="004D5E79" w:rsidRPr="00294760" w:rsidRDefault="004D5E79" w:rsidP="0059728A">
            <w:pPr>
              <w:pStyle w:val="BodyText"/>
              <w:spacing w:after="0"/>
              <w:rPr>
                <w:color w:val="000000" w:themeColor="text1"/>
              </w:rPr>
            </w:pPr>
            <w:r w:rsidRPr="00294760">
              <w:rPr>
                <w:color w:val="000000" w:themeColor="text1"/>
              </w:rPr>
              <w:t xml:space="preserve">Employees main concerns about mediation related to impartiality and confidentiality of the process. Having more mediators may help to qualm </w:t>
            </w:r>
            <w:r w:rsidRPr="00294760">
              <w:rPr>
                <w:color w:val="000000" w:themeColor="text1"/>
              </w:rPr>
              <w:lastRenderedPageBreak/>
              <w:t xml:space="preserve">some of these apprehensions as the likelihood of the mediator undertaking the mediation being known or related to the dispute is reduced. </w:t>
            </w:r>
          </w:p>
          <w:p w14:paraId="0AA5DE23" w14:textId="4159DFE7" w:rsidR="004D5E79" w:rsidRPr="00294760" w:rsidRDefault="004D5E79" w:rsidP="0059728A">
            <w:pPr>
              <w:pStyle w:val="BodyText"/>
              <w:spacing w:after="0"/>
              <w:rPr>
                <w:rFonts w:cs="Arial"/>
                <w:b/>
                <w:bCs/>
                <w:color w:val="000000" w:themeColor="text1"/>
                <w:szCs w:val="20"/>
              </w:rPr>
            </w:pPr>
          </w:p>
        </w:tc>
        <w:tc>
          <w:tcPr>
            <w:tcW w:w="2507" w:type="pct"/>
            <w:shd w:val="clear" w:color="auto" w:fill="DCE7D5" w:themeFill="accent3" w:themeFillTint="66"/>
          </w:tcPr>
          <w:p w14:paraId="5255FF55" w14:textId="44C98E4E" w:rsidR="004D5E79" w:rsidRDefault="004D5E79" w:rsidP="00E27076">
            <w:pPr>
              <w:pStyle w:val="ListBullet"/>
              <w:cnfStyle w:val="000000100000" w:firstRow="0" w:lastRow="0" w:firstColumn="0" w:lastColumn="0" w:oddVBand="0" w:evenVBand="0" w:oddHBand="1" w:evenHBand="0" w:firstRowFirstColumn="0" w:firstRowLastColumn="0" w:lastRowFirstColumn="0" w:lastRowLastColumn="0"/>
              <w:rPr>
                <w:lang w:eastAsia="en-GB"/>
              </w:rPr>
            </w:pPr>
            <w:r>
              <w:rPr>
                <w:lang w:eastAsia="en-GB"/>
              </w:rPr>
              <w:lastRenderedPageBreak/>
              <w:t>Acas could consider ways it can promote and support organisations to train multiple mediators within their organisation. This would be especially useful for smaller organisations who may not have the resource or need to warrant undertaking a workplace course. For example, offering SME’s a deal for booking multiple places on an open access course.</w:t>
            </w:r>
          </w:p>
          <w:p w14:paraId="1847A7C7" w14:textId="4E3E66B6" w:rsidR="004D5E79" w:rsidRPr="412737C0" w:rsidRDefault="004D5E79" w:rsidP="00E27076">
            <w:pPr>
              <w:pStyle w:val="ListBullet"/>
              <w:cnfStyle w:val="000000100000" w:firstRow="0" w:lastRow="0" w:firstColumn="0" w:lastColumn="0" w:oddVBand="0" w:evenVBand="0" w:oddHBand="1" w:evenHBand="0" w:firstRowFirstColumn="0" w:firstRowLastColumn="0" w:lastRowFirstColumn="0" w:lastRowLastColumn="0"/>
              <w:rPr>
                <w:lang w:eastAsia="en-GB"/>
              </w:rPr>
            </w:pPr>
            <w:r>
              <w:rPr>
                <w:lang w:eastAsia="en-GB"/>
              </w:rPr>
              <w:t xml:space="preserve">Considerations of the implications of undertaking a mediation when the parties are known or close to the mediator </w:t>
            </w:r>
            <w:r w:rsidR="008C6624">
              <w:rPr>
                <w:lang w:eastAsia="en-GB"/>
              </w:rPr>
              <w:t>could</w:t>
            </w:r>
            <w:r>
              <w:rPr>
                <w:lang w:eastAsia="en-GB"/>
              </w:rPr>
              <w:t xml:space="preserve"> be included in the training to support delegates who are the only </w:t>
            </w:r>
            <w:r>
              <w:rPr>
                <w:lang w:eastAsia="en-GB"/>
              </w:rPr>
              <w:lastRenderedPageBreak/>
              <w:t xml:space="preserve">mediator or part of a small team of mediators. This content may be targeted at delegates in these contexts. </w:t>
            </w:r>
          </w:p>
        </w:tc>
      </w:tr>
      <w:tr w:rsidR="00D07A09" w14:paraId="149D7FFC"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3" w:type="pct"/>
          </w:tcPr>
          <w:p w14:paraId="2E53847E" w14:textId="2D92E8A0" w:rsidR="00E27076" w:rsidRPr="00294760" w:rsidRDefault="00A50C18" w:rsidP="0059728A">
            <w:pPr>
              <w:pStyle w:val="BodyText"/>
              <w:spacing w:after="0"/>
              <w:rPr>
                <w:rFonts w:cs="Arial"/>
                <w:b/>
                <w:bCs/>
                <w:color w:val="000000" w:themeColor="text1"/>
                <w:szCs w:val="20"/>
              </w:rPr>
            </w:pPr>
            <w:r w:rsidRPr="00294760">
              <w:rPr>
                <w:rFonts w:cs="Arial"/>
                <w:b/>
                <w:bCs/>
                <w:color w:val="000000" w:themeColor="text1"/>
                <w:szCs w:val="20"/>
              </w:rPr>
              <w:lastRenderedPageBreak/>
              <w:t xml:space="preserve">Delegates need to refresh skills to prepare for mediation and this requires time and materials. </w:t>
            </w:r>
          </w:p>
          <w:p w14:paraId="7F06A496" w14:textId="77777777" w:rsidR="00CA3129" w:rsidRPr="00294760" w:rsidRDefault="00CA3129" w:rsidP="0059728A">
            <w:pPr>
              <w:pStyle w:val="BodyText"/>
              <w:spacing w:after="0"/>
              <w:rPr>
                <w:rFonts w:cs="Arial"/>
                <w:b/>
                <w:bCs/>
                <w:color w:val="000000" w:themeColor="text1"/>
                <w:szCs w:val="20"/>
              </w:rPr>
            </w:pPr>
          </w:p>
          <w:p w14:paraId="358DCF03" w14:textId="18D17AAB" w:rsidR="00D07A09" w:rsidRPr="00294760" w:rsidRDefault="00D07A09" w:rsidP="0059728A">
            <w:pPr>
              <w:pStyle w:val="BodyText"/>
              <w:spacing w:after="0"/>
              <w:rPr>
                <w:b/>
                <w:bCs/>
                <w:color w:val="000000" w:themeColor="text1"/>
              </w:rPr>
            </w:pPr>
            <w:r w:rsidRPr="00294760">
              <w:rPr>
                <w:color w:val="000000" w:themeColor="text1"/>
              </w:rPr>
              <w:t xml:space="preserve">Many delegates identified the need to prepare for mediation, often reviewing the materials from the course, especially if the need for mediation was less common so there was a long time between mediations. This led to reduced confidence in their skills and a need to refresh themselves regarding the process.  </w:t>
            </w:r>
            <w:r w:rsidRPr="00294760">
              <w:rPr>
                <w:b/>
                <w:bCs/>
                <w:color w:val="000000" w:themeColor="text1"/>
              </w:rPr>
              <w:t xml:space="preserve"> </w:t>
            </w:r>
          </w:p>
        </w:tc>
        <w:tc>
          <w:tcPr>
            <w:tcW w:w="2507" w:type="pct"/>
            <w:shd w:val="clear" w:color="auto" w:fill="DCE7D5" w:themeFill="accent3" w:themeFillTint="66"/>
          </w:tcPr>
          <w:p w14:paraId="2EAD2C6A" w14:textId="46D00E2A" w:rsidR="00D07A09" w:rsidRDefault="6A5076D2" w:rsidP="00E27076">
            <w:pPr>
              <w:pStyle w:val="ListBullet"/>
              <w:cnfStyle w:val="000000010000" w:firstRow="0" w:lastRow="0" w:firstColumn="0" w:lastColumn="0" w:oddVBand="0" w:evenVBand="0" w:oddHBand="0" w:evenHBand="1" w:firstRowFirstColumn="0" w:firstRowLastColumn="0" w:lastRowFirstColumn="0" w:lastRowLastColumn="0"/>
              <w:rPr>
                <w:lang w:eastAsia="en-GB"/>
              </w:rPr>
            </w:pPr>
            <w:r w:rsidRPr="412737C0">
              <w:rPr>
                <w:lang w:eastAsia="en-GB"/>
              </w:rPr>
              <w:t xml:space="preserve">Acas </w:t>
            </w:r>
            <w:r w:rsidR="008C6624">
              <w:rPr>
                <w:lang w:eastAsia="en-GB"/>
              </w:rPr>
              <w:t>may want to</w:t>
            </w:r>
            <w:r w:rsidRPr="412737C0">
              <w:rPr>
                <w:lang w:eastAsia="en-GB"/>
              </w:rPr>
              <w:t xml:space="preserve"> provide digitalised course materials to support delegates in their preparation for mediation, especially if they are working remotely. Delegates would also benefit from templates being supplied by Acas such as for feedback forms. </w:t>
            </w:r>
          </w:p>
          <w:p w14:paraId="1C4B6CE6" w14:textId="6AC3F756" w:rsidR="00D07A09" w:rsidRDefault="6A5076D2" w:rsidP="00E27076">
            <w:pPr>
              <w:pStyle w:val="ListBullet"/>
              <w:cnfStyle w:val="000000010000" w:firstRow="0" w:lastRow="0" w:firstColumn="0" w:lastColumn="0" w:oddVBand="0" w:evenVBand="0" w:oddHBand="0" w:evenHBand="1" w:firstRowFirstColumn="0" w:firstRowLastColumn="0" w:lastRowFirstColumn="0" w:lastRowLastColumn="0"/>
              <w:rPr>
                <w:lang w:eastAsia="en-GB"/>
              </w:rPr>
            </w:pPr>
            <w:r w:rsidRPr="412737C0">
              <w:rPr>
                <w:lang w:eastAsia="en-GB"/>
              </w:rPr>
              <w:t xml:space="preserve">Acas </w:t>
            </w:r>
            <w:r w:rsidR="008C6624">
              <w:rPr>
                <w:lang w:eastAsia="en-GB"/>
              </w:rPr>
              <w:t>could</w:t>
            </w:r>
            <w:r w:rsidRPr="412737C0">
              <w:rPr>
                <w:lang w:eastAsia="en-GB"/>
              </w:rPr>
              <w:t xml:space="preserve"> consider methods to keep delegates skills fresh such as offering refresher training, bitesize </w:t>
            </w:r>
            <w:r w:rsidR="00DE3A27" w:rsidRPr="412737C0">
              <w:rPr>
                <w:lang w:eastAsia="en-GB"/>
              </w:rPr>
              <w:t>courses,</w:t>
            </w:r>
            <w:r w:rsidRPr="412737C0">
              <w:rPr>
                <w:lang w:eastAsia="en-GB"/>
              </w:rPr>
              <w:t xml:space="preserve"> or online materials (</w:t>
            </w:r>
            <w:r w:rsidR="00DE3A27" w:rsidRPr="412737C0">
              <w:rPr>
                <w:lang w:eastAsia="en-GB"/>
              </w:rPr>
              <w:t>e.g.,</w:t>
            </w:r>
            <w:r w:rsidRPr="412737C0">
              <w:rPr>
                <w:lang w:eastAsia="en-GB"/>
              </w:rPr>
              <w:t xml:space="preserve"> webinars).</w:t>
            </w:r>
            <w:r w:rsidR="4D5BDA01" w:rsidRPr="412737C0">
              <w:rPr>
                <w:lang w:eastAsia="en-GB"/>
              </w:rPr>
              <w:t xml:space="preserve"> </w:t>
            </w:r>
            <w:r w:rsidR="002C1F1A">
              <w:rPr>
                <w:lang w:eastAsia="en-GB"/>
              </w:rPr>
              <w:t>This could also include a summary of practical scenarios that might require mediation and</w:t>
            </w:r>
            <w:r w:rsidR="4D5BDA01" w:rsidRPr="412737C0">
              <w:rPr>
                <w:lang w:eastAsia="en-GB"/>
              </w:rPr>
              <w:t xml:space="preserve"> would support delegates in preparing for their mediations and increase their confidence in the approaches they use.</w:t>
            </w:r>
            <w:r w:rsidRPr="412737C0">
              <w:rPr>
                <w:lang w:eastAsia="en-GB"/>
              </w:rPr>
              <w:t xml:space="preserve"> </w:t>
            </w:r>
          </w:p>
        </w:tc>
      </w:tr>
      <w:tr w:rsidR="00D07A09" w14:paraId="046A8F9F"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3" w:type="pct"/>
          </w:tcPr>
          <w:p w14:paraId="6D2A8297" w14:textId="77777777" w:rsidR="00BE5F41" w:rsidRPr="00294760" w:rsidRDefault="00BE5F41" w:rsidP="0059728A">
            <w:pPr>
              <w:pStyle w:val="BodyText"/>
              <w:spacing w:after="0"/>
              <w:rPr>
                <w:rFonts w:cs="Arial"/>
                <w:b/>
                <w:bCs/>
                <w:color w:val="000000" w:themeColor="text1"/>
                <w:szCs w:val="20"/>
              </w:rPr>
            </w:pPr>
            <w:r w:rsidRPr="00294760">
              <w:rPr>
                <w:rFonts w:cs="Arial"/>
                <w:b/>
                <w:bCs/>
                <w:color w:val="000000" w:themeColor="text1"/>
                <w:szCs w:val="20"/>
              </w:rPr>
              <w:t xml:space="preserve">Senior leader buy-in and awareness of mediation facilitates its use within the organisation.  </w:t>
            </w:r>
          </w:p>
          <w:p w14:paraId="563EEA7F" w14:textId="77777777" w:rsidR="00E27076" w:rsidRPr="00294760" w:rsidRDefault="00E27076" w:rsidP="0059728A">
            <w:pPr>
              <w:pStyle w:val="BodyText"/>
              <w:spacing w:after="0"/>
              <w:rPr>
                <w:rFonts w:cs="Arial"/>
                <w:b/>
                <w:bCs/>
                <w:color w:val="000000" w:themeColor="text1"/>
                <w:szCs w:val="20"/>
              </w:rPr>
            </w:pPr>
          </w:p>
          <w:p w14:paraId="4BE3EF16" w14:textId="1FA3E23A" w:rsidR="00D07A09" w:rsidRPr="00294760" w:rsidRDefault="00B60AD7" w:rsidP="0059728A">
            <w:pPr>
              <w:pStyle w:val="BodyText"/>
              <w:spacing w:after="0"/>
              <w:rPr>
                <w:color w:val="000000" w:themeColor="text1"/>
              </w:rPr>
            </w:pPr>
            <w:r w:rsidRPr="00294760">
              <w:rPr>
                <w:color w:val="000000" w:themeColor="text1"/>
              </w:rPr>
              <w:t xml:space="preserve">A key barrier to using mediation in the workplace was gaining senior leader buy-in and raising awareness of mediation within the organisation. </w:t>
            </w:r>
            <w:r w:rsidR="00D07A09" w:rsidRPr="00294760">
              <w:rPr>
                <w:color w:val="000000" w:themeColor="text1"/>
              </w:rPr>
              <w:t xml:space="preserve"> </w:t>
            </w:r>
          </w:p>
        </w:tc>
        <w:tc>
          <w:tcPr>
            <w:tcW w:w="2507" w:type="pct"/>
            <w:shd w:val="clear" w:color="auto" w:fill="DCE7D5" w:themeFill="accent3" w:themeFillTint="66"/>
          </w:tcPr>
          <w:p w14:paraId="26A0F497" w14:textId="28D81A45" w:rsidR="00B60AD7" w:rsidRDefault="4D5BDA01" w:rsidP="00E27076">
            <w:pPr>
              <w:pStyle w:val="ListBullet"/>
              <w:cnfStyle w:val="000000100000" w:firstRow="0" w:lastRow="0" w:firstColumn="0" w:lastColumn="0" w:oddVBand="0" w:evenVBand="0" w:oddHBand="1" w:evenHBand="0" w:firstRowFirstColumn="0" w:firstRowLastColumn="0" w:lastRowFirstColumn="0" w:lastRowLastColumn="0"/>
              <w:rPr>
                <w:lang w:eastAsia="en-GB"/>
              </w:rPr>
            </w:pPr>
            <w:r w:rsidRPr="412737C0">
              <w:rPr>
                <w:lang w:eastAsia="en-GB"/>
              </w:rPr>
              <w:t>Acas could consider leading a campaign promoting the use of workplace mediatio</w:t>
            </w:r>
            <w:r w:rsidR="4A47F23E" w:rsidRPr="412737C0">
              <w:rPr>
                <w:lang w:eastAsia="en-GB"/>
              </w:rPr>
              <w:t>n among employers</w:t>
            </w:r>
            <w:r w:rsidRPr="412737C0">
              <w:rPr>
                <w:lang w:eastAsia="en-GB"/>
              </w:rPr>
              <w:t xml:space="preserve">, </w:t>
            </w:r>
            <w:r w:rsidR="4A47F23E" w:rsidRPr="412737C0">
              <w:rPr>
                <w:lang w:eastAsia="en-GB"/>
              </w:rPr>
              <w:t>emphasising</w:t>
            </w:r>
            <w:r w:rsidRPr="412737C0">
              <w:rPr>
                <w:lang w:eastAsia="en-GB"/>
              </w:rPr>
              <w:t xml:space="preserve"> the benefits and </w:t>
            </w:r>
            <w:r w:rsidR="4A47F23E" w:rsidRPr="412737C0">
              <w:rPr>
                <w:lang w:eastAsia="en-GB"/>
              </w:rPr>
              <w:t xml:space="preserve">associated costs of workplace disputes. However, this holds a cost for Acas to deliver. </w:t>
            </w:r>
          </w:p>
          <w:p w14:paraId="211F17F5" w14:textId="4930CB48" w:rsidR="00FA044A" w:rsidRDefault="51311A90" w:rsidP="00E27076">
            <w:pPr>
              <w:pStyle w:val="ListBullet"/>
              <w:cnfStyle w:val="000000100000" w:firstRow="0" w:lastRow="0" w:firstColumn="0" w:lastColumn="0" w:oddVBand="0" w:evenVBand="0" w:oddHBand="1" w:evenHBand="0" w:firstRowFirstColumn="0" w:firstRowLastColumn="0" w:lastRowFirstColumn="0" w:lastRowLastColumn="0"/>
              <w:rPr>
                <w:lang w:eastAsia="en-GB"/>
              </w:rPr>
            </w:pPr>
            <w:r w:rsidRPr="412737C0">
              <w:rPr>
                <w:lang w:eastAsia="en-GB"/>
              </w:rPr>
              <w:t xml:space="preserve">Instead, Acas could ensure a focus is put on workplace mediation within the communications and campaigns they already deliver, highlighting how mediation is linked with other workplace practices and issues such as employee health and staff turnover. </w:t>
            </w:r>
          </w:p>
          <w:p w14:paraId="0257FBFB" w14:textId="73BB8B7A" w:rsidR="00D07A09" w:rsidRDefault="4A47F23E" w:rsidP="00E27076">
            <w:pPr>
              <w:pStyle w:val="ListBullet"/>
              <w:cnfStyle w:val="000000100000" w:firstRow="0" w:lastRow="0" w:firstColumn="0" w:lastColumn="0" w:oddVBand="0" w:evenVBand="0" w:oddHBand="1" w:evenHBand="0" w:firstRowFirstColumn="0" w:firstRowLastColumn="0" w:lastRowFirstColumn="0" w:lastRowLastColumn="0"/>
              <w:rPr>
                <w:lang w:eastAsia="en-GB"/>
              </w:rPr>
            </w:pPr>
            <w:r w:rsidRPr="412737C0">
              <w:rPr>
                <w:lang w:eastAsia="en-GB"/>
              </w:rPr>
              <w:t xml:space="preserve">Alternatively, delegates could be </w:t>
            </w:r>
            <w:r w:rsidR="7A8E89B4" w:rsidRPr="412737C0">
              <w:rPr>
                <w:lang w:eastAsia="en-GB"/>
              </w:rPr>
              <w:t>equipped</w:t>
            </w:r>
            <w:r w:rsidRPr="412737C0">
              <w:rPr>
                <w:lang w:eastAsia="en-GB"/>
              </w:rPr>
              <w:t xml:space="preserve"> with</w:t>
            </w:r>
            <w:r w:rsidR="7A8E89B4" w:rsidRPr="412737C0">
              <w:rPr>
                <w:lang w:eastAsia="en-GB"/>
              </w:rPr>
              <w:t xml:space="preserve"> suggested </w:t>
            </w:r>
            <w:r w:rsidR="0087332B" w:rsidRPr="412737C0">
              <w:rPr>
                <w:lang w:eastAsia="en-GB"/>
              </w:rPr>
              <w:t>approaches and</w:t>
            </w:r>
            <w:r w:rsidR="7A8E89B4" w:rsidRPr="412737C0">
              <w:rPr>
                <w:lang w:eastAsia="en-GB"/>
              </w:rPr>
              <w:t xml:space="preserve"> materials</w:t>
            </w:r>
            <w:r w:rsidRPr="412737C0">
              <w:rPr>
                <w:lang w:eastAsia="en-GB"/>
              </w:rPr>
              <w:t xml:space="preserve"> to engage with senior leaders in their organisation and raise awareness of med</w:t>
            </w:r>
            <w:r w:rsidR="7A8E89B4" w:rsidRPr="412737C0">
              <w:rPr>
                <w:lang w:eastAsia="en-GB"/>
              </w:rPr>
              <w:t>iation themselves.</w:t>
            </w:r>
            <w:r w:rsidR="0087332B" w:rsidRPr="412737C0">
              <w:rPr>
                <w:lang w:eastAsia="en-GB"/>
              </w:rPr>
              <w:t xml:space="preserve"> For </w:t>
            </w:r>
            <w:r w:rsidR="0087332B" w:rsidRPr="412737C0">
              <w:rPr>
                <w:lang w:eastAsia="en-GB"/>
              </w:rPr>
              <w:lastRenderedPageBreak/>
              <w:t>example, sharing materials which relate mediation with other workplace activities such as anti-bullying week.</w:t>
            </w:r>
          </w:p>
        </w:tc>
      </w:tr>
      <w:tr w:rsidR="00D07A09" w14:paraId="4409A6C3"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3" w:type="pct"/>
          </w:tcPr>
          <w:p w14:paraId="26857BD7" w14:textId="3712C61E" w:rsidR="00BE5F41" w:rsidRPr="00294760" w:rsidRDefault="00BE5F41" w:rsidP="0059728A">
            <w:pPr>
              <w:pStyle w:val="BodyText"/>
              <w:spacing w:after="0"/>
              <w:rPr>
                <w:rFonts w:cs="Arial"/>
                <w:b/>
                <w:bCs/>
                <w:color w:val="000000" w:themeColor="text1"/>
                <w:szCs w:val="20"/>
              </w:rPr>
            </w:pPr>
            <w:r w:rsidRPr="00294760">
              <w:rPr>
                <w:rFonts w:cs="Arial"/>
                <w:b/>
                <w:bCs/>
                <w:color w:val="000000" w:themeColor="text1"/>
                <w:szCs w:val="20"/>
              </w:rPr>
              <w:lastRenderedPageBreak/>
              <w:t xml:space="preserve">Ongoing support from other mediators is valued.  </w:t>
            </w:r>
          </w:p>
          <w:p w14:paraId="3176D4AD" w14:textId="77777777" w:rsidR="00E27076" w:rsidRPr="00294760" w:rsidRDefault="00E27076" w:rsidP="0059728A">
            <w:pPr>
              <w:pStyle w:val="BodyText"/>
              <w:spacing w:after="0"/>
              <w:rPr>
                <w:color w:val="000000" w:themeColor="text1"/>
              </w:rPr>
            </w:pPr>
          </w:p>
          <w:p w14:paraId="2911FD60" w14:textId="70C090F2" w:rsidR="00D07A09" w:rsidRPr="00351834" w:rsidRDefault="00351834" w:rsidP="0059728A">
            <w:pPr>
              <w:pStyle w:val="BodyText"/>
              <w:spacing w:after="0"/>
            </w:pPr>
            <w:r w:rsidRPr="00294760">
              <w:rPr>
                <w:color w:val="000000" w:themeColor="text1"/>
              </w:rPr>
              <w:t xml:space="preserve">The evidence suggests that mediators value having ongoing support from other mediators, either within their organisation or external networks, as it helps them feel reassured in their approach and debrief following </w:t>
            </w:r>
            <w:r w:rsidR="00C81EEC" w:rsidRPr="00294760">
              <w:rPr>
                <w:color w:val="000000" w:themeColor="text1"/>
              </w:rPr>
              <w:t xml:space="preserve">a mediation. </w:t>
            </w:r>
          </w:p>
        </w:tc>
        <w:tc>
          <w:tcPr>
            <w:tcW w:w="2507" w:type="pct"/>
            <w:shd w:val="clear" w:color="auto" w:fill="DCE7D5" w:themeFill="accent3" w:themeFillTint="66"/>
          </w:tcPr>
          <w:p w14:paraId="4C69BE54" w14:textId="49392E42" w:rsidR="00C81EEC" w:rsidRDefault="5C5CB567" w:rsidP="00E27076">
            <w:pPr>
              <w:pStyle w:val="ListBullet"/>
              <w:cnfStyle w:val="000000010000" w:firstRow="0" w:lastRow="0" w:firstColumn="0" w:lastColumn="0" w:oddVBand="0" w:evenVBand="0" w:oddHBand="0" w:evenHBand="1" w:firstRowFirstColumn="0" w:firstRowLastColumn="0" w:lastRowFirstColumn="0" w:lastRowLastColumn="0"/>
              <w:rPr>
                <w:lang w:eastAsia="en-GB"/>
              </w:rPr>
            </w:pPr>
            <w:r w:rsidRPr="412737C0">
              <w:rPr>
                <w:lang w:eastAsia="en-GB"/>
              </w:rPr>
              <w:t xml:space="preserve">Acas </w:t>
            </w:r>
            <w:r w:rsidR="008C6624">
              <w:rPr>
                <w:lang w:eastAsia="en-GB"/>
              </w:rPr>
              <w:t>may</w:t>
            </w:r>
            <w:r w:rsidRPr="412737C0">
              <w:rPr>
                <w:lang w:eastAsia="en-GB"/>
              </w:rPr>
              <w:t xml:space="preserve"> consider ways to connect delegates who go through the training in ways that enable them to support each other (within the confines of confidentiality). These networks could also be used to share resources and updates to Acas guidance. This may be particularly useful for smaller organisations where mediators are more likely to be the only mediator in their organisation or part of a small team.</w:t>
            </w:r>
          </w:p>
          <w:p w14:paraId="3232057F" w14:textId="7326E279" w:rsidR="00D07A09" w:rsidRDefault="5C5CB567" w:rsidP="00E27076">
            <w:pPr>
              <w:pStyle w:val="ListBullet"/>
              <w:cnfStyle w:val="000000010000" w:firstRow="0" w:lastRow="0" w:firstColumn="0" w:lastColumn="0" w:oddVBand="0" w:evenVBand="0" w:oddHBand="0" w:evenHBand="1" w:firstRowFirstColumn="0" w:firstRowLastColumn="0" w:lastRowFirstColumn="0" w:lastRowLastColumn="0"/>
            </w:pPr>
            <w:r w:rsidRPr="412737C0">
              <w:rPr>
                <w:lang w:eastAsia="en-GB"/>
              </w:rPr>
              <w:t xml:space="preserve">Relatedly, Acas may consider focusing some of the training time on outlining to delegates the elements of mediation they can share with a colleague or manager and what support they could offer a mediator. </w:t>
            </w:r>
          </w:p>
        </w:tc>
      </w:tr>
    </w:tbl>
    <w:p w14:paraId="6D94FBB0" w14:textId="77777777" w:rsidR="00C7293C" w:rsidRDefault="00C7293C" w:rsidP="00AE7765">
      <w:pPr>
        <w:pStyle w:val="BodyText"/>
        <w:sectPr w:rsidR="00C7293C" w:rsidSect="00F7416E">
          <w:headerReference w:type="default" r:id="rId62"/>
          <w:footerReference w:type="default" r:id="rId63"/>
          <w:footnotePr>
            <w:numRestart w:val="eachSect"/>
          </w:footnotePr>
          <w:pgSz w:w="16838" w:h="11899" w:orient="landscape" w:code="9"/>
          <w:pgMar w:top="1701" w:right="1758" w:bottom="1191" w:left="1304" w:header="567" w:footer="567" w:gutter="0"/>
          <w:cols w:space="454"/>
          <w:docGrid w:linePitch="272"/>
        </w:sectPr>
      </w:pPr>
    </w:p>
    <w:p w14:paraId="00491331" w14:textId="52AE5E8D" w:rsidR="00EE01B1" w:rsidRDefault="005136DA" w:rsidP="00EE01B1">
      <w:pPr>
        <w:pStyle w:val="Heading1"/>
      </w:pPr>
      <w:bookmarkStart w:id="55" w:name="_Toc141106934"/>
      <w:bookmarkStart w:id="56" w:name="_Toc141168051"/>
      <w:bookmarkStart w:id="57" w:name="_Toc141106935"/>
      <w:bookmarkStart w:id="58" w:name="_Toc141168052"/>
      <w:bookmarkStart w:id="59" w:name="_Toc141106936"/>
      <w:bookmarkStart w:id="60" w:name="_Toc141168053"/>
      <w:bookmarkStart w:id="61" w:name="_Toc141106937"/>
      <w:bookmarkStart w:id="62" w:name="_Toc141168054"/>
      <w:bookmarkStart w:id="63" w:name="_Toc141106938"/>
      <w:bookmarkStart w:id="64" w:name="_Toc141168055"/>
      <w:bookmarkStart w:id="65" w:name="_Toc141106939"/>
      <w:bookmarkStart w:id="66" w:name="_Toc141168056"/>
      <w:bookmarkStart w:id="67" w:name="_Toc141106940"/>
      <w:bookmarkStart w:id="68" w:name="_Toc141168057"/>
      <w:bookmarkStart w:id="69" w:name="_Toc141106942"/>
      <w:bookmarkStart w:id="70" w:name="_Toc141168059"/>
      <w:bookmarkStart w:id="71" w:name="_Toc141106943"/>
      <w:bookmarkStart w:id="72" w:name="_Toc141168060"/>
      <w:bookmarkStart w:id="73" w:name="_Toc141106944"/>
      <w:bookmarkStart w:id="74" w:name="_Toc141168061"/>
      <w:bookmarkStart w:id="75" w:name="_Toc141106945"/>
      <w:bookmarkStart w:id="76" w:name="_Toc141168062"/>
      <w:bookmarkStart w:id="77" w:name="_Toc141106948"/>
      <w:bookmarkStart w:id="78" w:name="_Toc141168065"/>
      <w:bookmarkStart w:id="79" w:name="_Toc144280115"/>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r>
        <w:lastRenderedPageBreak/>
        <w:t xml:space="preserve">Technical </w:t>
      </w:r>
      <w:r w:rsidR="00EE01B1">
        <w:t>Appendices</w:t>
      </w:r>
      <w:bookmarkEnd w:id="79"/>
    </w:p>
    <w:p w14:paraId="289A9DBF" w14:textId="338F536B" w:rsidR="005136DA" w:rsidRDefault="005136DA" w:rsidP="005136DA">
      <w:pPr>
        <w:pStyle w:val="Heading2"/>
      </w:pPr>
      <w:bookmarkStart w:id="80" w:name="_Ref140068938"/>
      <w:bookmarkStart w:id="81" w:name="_Ref140068943"/>
      <w:bookmarkStart w:id="82" w:name="_Ref140744480"/>
      <w:bookmarkStart w:id="83" w:name="_Ref140744486"/>
      <w:bookmarkStart w:id="84" w:name="_Toc144280116"/>
      <w:r>
        <w:t>Appendix 1: Methodology and participants</w:t>
      </w:r>
      <w:bookmarkEnd w:id="80"/>
      <w:bookmarkEnd w:id="81"/>
      <w:bookmarkEnd w:id="82"/>
      <w:bookmarkEnd w:id="83"/>
      <w:bookmarkEnd w:id="84"/>
    </w:p>
    <w:p w14:paraId="25D5538F" w14:textId="35A9D06E" w:rsidR="005136DA" w:rsidRPr="00493F53" w:rsidRDefault="005136DA" w:rsidP="005136DA">
      <w:pPr>
        <w:pStyle w:val="BodyText"/>
      </w:pPr>
      <w:r>
        <w:t xml:space="preserve">The evaluation </w:t>
      </w:r>
      <w:r w:rsidR="00A3372E">
        <w:t xml:space="preserve">used </w:t>
      </w:r>
      <w:r>
        <w:t xml:space="preserve">a mixed methods approach </w:t>
      </w:r>
      <w:r w:rsidR="007C32E4">
        <w:t xml:space="preserve">(comprising three stages) </w:t>
      </w:r>
      <w:r>
        <w:t>to explore the impact of the CIWM training on trainees and their organisations. Firstly, a logic model was developed with Acas to outline the key activities and the short- and long-term training outcomes, and the model derived was used as the basis to guide the further research activities. A quantitative survey of trainees was used to understand individuals’ perceptions of the training and its effectiveness at developing mediation skills</w:t>
      </w:r>
      <w:r w:rsidR="003313E0">
        <w:t>, as well as impact of the training on individuals and organisations</w:t>
      </w:r>
      <w:r>
        <w:t xml:space="preserve">. Qualitative organisational case studies were then undertaken to provide in-depth understanding of mediation within specific organisational contexts, the motivation for training, and how the training impacted the organisation. </w:t>
      </w:r>
    </w:p>
    <w:p w14:paraId="44E60831" w14:textId="77777777" w:rsidR="005136DA" w:rsidRDefault="005136DA" w:rsidP="00611D72">
      <w:pPr>
        <w:pStyle w:val="Heading3"/>
      </w:pPr>
      <w:r>
        <w:t>Research method</w:t>
      </w:r>
    </w:p>
    <w:p w14:paraId="47D516A4" w14:textId="77777777" w:rsidR="005136DA" w:rsidRPr="005B6912" w:rsidRDefault="005136DA" w:rsidP="00611D72">
      <w:pPr>
        <w:pStyle w:val="Heading4"/>
        <w:rPr>
          <w:color w:val="004436" w:themeColor="text2"/>
        </w:rPr>
      </w:pPr>
      <w:r w:rsidRPr="005B6912">
        <w:rPr>
          <w:color w:val="004436" w:themeColor="text2"/>
        </w:rPr>
        <w:t xml:space="preserve">Logic model development </w:t>
      </w:r>
    </w:p>
    <w:p w14:paraId="32441411" w14:textId="646AF61D" w:rsidR="00595302" w:rsidRDefault="00595302" w:rsidP="00595302">
      <w:pPr>
        <w:pStyle w:val="BodyText"/>
      </w:pPr>
      <w:bookmarkStart w:id="85" w:name="_Ref139471451"/>
      <w:r>
        <w:t>A logic model was developed, in collaboration with Acas, to be used as a roadmap for the rest of the evaluation</w:t>
      </w:r>
      <w:r w:rsidR="00A179B8">
        <w:t xml:space="preserve"> (see </w:t>
      </w:r>
      <w:r w:rsidR="00A179B8">
        <w:fldChar w:fldCharType="begin"/>
      </w:r>
      <w:r w:rsidR="00A179B8">
        <w:instrText xml:space="preserve"> REF _Ref148708699 \r \h </w:instrText>
      </w:r>
      <w:r w:rsidR="00A179B8">
        <w:fldChar w:fldCharType="separate"/>
      </w:r>
      <w:r w:rsidR="00A179B8">
        <w:t>Figure 6.1</w:t>
      </w:r>
      <w:r w:rsidR="00A179B8">
        <w:fldChar w:fldCharType="end"/>
      </w:r>
      <w:r w:rsidR="00A179B8">
        <w:t>)</w:t>
      </w:r>
      <w:r>
        <w:t>. The aim of the model was to identify key metrics that would demonstrate that the training was being delivered as intended</w:t>
      </w:r>
      <w:r w:rsidR="005863EB">
        <w:t xml:space="preserve"> as</w:t>
      </w:r>
      <w:r w:rsidR="00572788">
        <w:t xml:space="preserve"> well as its effects on delegates and the organisations they worked for</w:t>
      </w:r>
      <w:r>
        <w:t xml:space="preserve">. </w:t>
      </w:r>
    </w:p>
    <w:p w14:paraId="680A8F0A" w14:textId="77777777" w:rsidR="0058259C" w:rsidRDefault="00595302" w:rsidP="00595302">
      <w:pPr>
        <w:pStyle w:val="BodyText"/>
      </w:pPr>
      <w:r>
        <w:t xml:space="preserve">The model is organised </w:t>
      </w:r>
      <w:r w:rsidRPr="008D3F50">
        <w:t xml:space="preserve">into </w:t>
      </w:r>
      <w:r w:rsidR="00C62246">
        <w:t xml:space="preserve">context and assumptions, </w:t>
      </w:r>
      <w:r w:rsidRPr="008D3F50">
        <w:t>inputs, activities, outputs</w:t>
      </w:r>
      <w:r w:rsidR="00C62246">
        <w:t xml:space="preserve"> and</w:t>
      </w:r>
      <w:r w:rsidRPr="008D3F50">
        <w:t xml:space="preserve"> </w:t>
      </w:r>
      <w:r w:rsidR="00DE3A27" w:rsidRPr="008D3F50">
        <w:t>short-term</w:t>
      </w:r>
      <w:r w:rsidRPr="008D3F50">
        <w:t xml:space="preserve"> outcomes</w:t>
      </w:r>
      <w:r>
        <w:t>, long-term outcomes</w:t>
      </w:r>
      <w:r w:rsidR="00C62246">
        <w:t>,</w:t>
      </w:r>
      <w:r>
        <w:t xml:space="preserve"> and impacts.</w:t>
      </w:r>
      <w:r w:rsidRPr="008D3F50">
        <w:t xml:space="preserve"> </w:t>
      </w:r>
      <w:r>
        <w:t xml:space="preserve">By organising the model in this way, </w:t>
      </w:r>
      <w:r w:rsidR="00C62246">
        <w:t xml:space="preserve">the design of the training and expected impacts are clearly defined and the scope of the evaluation can be closely followed. </w:t>
      </w:r>
    </w:p>
    <w:p w14:paraId="0E073994" w14:textId="16986FF5" w:rsidR="0058259C" w:rsidRPr="0058259C" w:rsidRDefault="1A3CA52B" w:rsidP="0058259C">
      <w:pPr>
        <w:pStyle w:val="BodyText"/>
      </w:pPr>
      <w:r>
        <w:t xml:space="preserve">The logic model made the </w:t>
      </w:r>
      <w:r w:rsidRPr="00294760">
        <w:t>assumptions</w:t>
      </w:r>
      <w:r>
        <w:t xml:space="preserve"> that: </w:t>
      </w:r>
      <w:r w:rsidRPr="6DD7A645">
        <w:rPr>
          <w:lang w:val="en-US"/>
        </w:rPr>
        <w:t>Acas trainers have the required knowledge and skills to teach the course, and mediations are carried out at sufficient time intervals to ensure the skills and knowledge gained from the course are retained.</w:t>
      </w:r>
    </w:p>
    <w:p w14:paraId="059DF6DC" w14:textId="4638951E" w:rsidR="0058259C" w:rsidRDefault="0058259C" w:rsidP="00595302">
      <w:pPr>
        <w:pStyle w:val="BodyText"/>
      </w:pPr>
      <w:r>
        <w:t xml:space="preserve">The </w:t>
      </w:r>
      <w:r w:rsidRPr="00294760">
        <w:t>context</w:t>
      </w:r>
      <w:r>
        <w:t xml:space="preserve"> of the logic model specified:</w:t>
      </w:r>
    </w:p>
    <w:p w14:paraId="237FECCE" w14:textId="77777777" w:rsidR="0058259C" w:rsidRPr="0058259C" w:rsidRDefault="0058259C" w:rsidP="0058259C">
      <w:pPr>
        <w:pStyle w:val="ListBullet"/>
      </w:pPr>
      <w:r w:rsidRPr="0058259C">
        <w:t>Acas provide training to employers and employees on workplace rights, rules and best practice such as the Certificate in Workplace Mediation Training (CIWM) which helps organisation’s resolve disputes.</w:t>
      </w:r>
    </w:p>
    <w:p w14:paraId="7DAC51FB" w14:textId="77777777" w:rsidR="0058259C" w:rsidRPr="0058259C" w:rsidRDefault="0058259C" w:rsidP="0058259C">
      <w:pPr>
        <w:pStyle w:val="ListBullet"/>
      </w:pPr>
      <w:r w:rsidRPr="0058259C">
        <w:t>Disputes over small issues can escalate rapidly and result in damaging conflict which can impact employee engagement and productivity as well as costly employment tribunal claims.</w:t>
      </w:r>
    </w:p>
    <w:p w14:paraId="56D1FE65" w14:textId="77777777" w:rsidR="0058259C" w:rsidRPr="0058259C" w:rsidRDefault="0058259C" w:rsidP="0058259C">
      <w:pPr>
        <w:pStyle w:val="ListBullet"/>
      </w:pPr>
      <w:r w:rsidRPr="0058259C">
        <w:t>Mediation is a method of resolving disagreements through the use of a neutral person (a 'mediator') who is impartial. The mediator’s role is to help everyone involved find a solution they can all agree to.</w:t>
      </w:r>
    </w:p>
    <w:p w14:paraId="51195E67" w14:textId="77777777" w:rsidR="0058259C" w:rsidRDefault="0058259C" w:rsidP="0058259C">
      <w:pPr>
        <w:pStyle w:val="ListBullet"/>
      </w:pPr>
      <w:r w:rsidRPr="0058259C">
        <w:t xml:space="preserve">Mediation is quick (compared to formal, legal routes), less formal, flexible, voluntary, confidential and usually not legally binding. </w:t>
      </w:r>
    </w:p>
    <w:p w14:paraId="10869D78" w14:textId="463A5B73" w:rsidR="0058259C" w:rsidRPr="0058259C" w:rsidRDefault="0058259C" w:rsidP="0058259C">
      <w:pPr>
        <w:pStyle w:val="BodyText"/>
      </w:pPr>
      <w:r>
        <w:lastRenderedPageBreak/>
        <w:t>Inputs included: setup investment (NCFE course accreditation, assessor screening, trainee information pack, and policy guidance for trainers), and per course investment (2-3 tutors, 8-12 trainees, funding from individual or employer, online or physical space, 5 days of trainer and trainee time).</w:t>
      </w:r>
      <w:r w:rsidR="00B47F1D">
        <w:t xml:space="preserve"> Perceptions of tutors, space, and funding were measured in the survey evaluation.</w:t>
      </w:r>
    </w:p>
    <w:p w14:paraId="30D0E7C3" w14:textId="2C022916" w:rsidR="0058259C" w:rsidRDefault="0058259C" w:rsidP="00595302">
      <w:pPr>
        <w:pStyle w:val="BodyText"/>
      </w:pPr>
      <w:r w:rsidRPr="00294760">
        <w:t>Activities</w:t>
      </w:r>
      <w:r>
        <w:t xml:space="preserve"> included:</w:t>
      </w:r>
    </w:p>
    <w:p w14:paraId="788F3D21" w14:textId="36BE2357" w:rsidR="0058259C" w:rsidRPr="0058259C" w:rsidRDefault="0058259C" w:rsidP="00B47F1D">
      <w:pPr>
        <w:pStyle w:val="ListBullet"/>
      </w:pPr>
      <w:r w:rsidRPr="0058259C">
        <w:t xml:space="preserve">Five units of training: </w:t>
      </w:r>
      <w:r>
        <w:t>u</w:t>
      </w:r>
      <w:r w:rsidRPr="0058259C">
        <w:t>nderstanding conflict and mediation in the workplace</w:t>
      </w:r>
      <w:r>
        <w:t>, i</w:t>
      </w:r>
      <w:r w:rsidRPr="0058259C">
        <w:t>ntroducing the parties to mediation</w:t>
      </w:r>
      <w:r>
        <w:t>,</w:t>
      </w:r>
      <w:r w:rsidRPr="0058259C">
        <w:t xml:space="preserve"> </w:t>
      </w:r>
      <w:r>
        <w:t>m</w:t>
      </w:r>
      <w:r w:rsidRPr="0058259C">
        <w:t>oving through the mediation process</w:t>
      </w:r>
      <w:r>
        <w:t>,</w:t>
      </w:r>
      <w:r w:rsidRPr="0058259C">
        <w:t xml:space="preserve"> </w:t>
      </w:r>
      <w:r>
        <w:t>s</w:t>
      </w:r>
      <w:r w:rsidRPr="0058259C">
        <w:t>kills and strategies for managing the mediation process</w:t>
      </w:r>
      <w:r>
        <w:t>, and</w:t>
      </w:r>
      <w:r w:rsidRPr="0058259C">
        <w:t xml:space="preserve"> </w:t>
      </w:r>
      <w:r>
        <w:t>p</w:t>
      </w:r>
      <w:r w:rsidRPr="0058259C">
        <w:t>racticing mediation skills</w:t>
      </w:r>
      <w:r>
        <w:t>.</w:t>
      </w:r>
    </w:p>
    <w:p w14:paraId="2038997F" w14:textId="762D15CA" w:rsidR="0058259C" w:rsidRPr="0058259C" w:rsidRDefault="0058259C" w:rsidP="00B47F1D">
      <w:pPr>
        <w:pStyle w:val="ListBullet"/>
      </w:pPr>
      <w:r w:rsidRPr="0058259C">
        <w:t xml:space="preserve">Training activities </w:t>
      </w:r>
      <w:r w:rsidR="0011107E" w:rsidRPr="0058259C">
        <w:t>includ</w:t>
      </w:r>
      <w:r w:rsidR="0011107E">
        <w:t>ing</w:t>
      </w:r>
      <w:r w:rsidRPr="0058259C">
        <w:t xml:space="preserve"> tutorials, discussions, role play, and group exercises</w:t>
      </w:r>
    </w:p>
    <w:p w14:paraId="16D94031" w14:textId="77777777" w:rsidR="0058259C" w:rsidRPr="0058259C" w:rsidRDefault="0058259C" w:rsidP="00B47F1D">
      <w:pPr>
        <w:pStyle w:val="ListBullet"/>
      </w:pPr>
      <w:r w:rsidRPr="0058259C">
        <w:t>Assessor feedback provided both orally and in writing.</w:t>
      </w:r>
    </w:p>
    <w:p w14:paraId="2F358850" w14:textId="77777777" w:rsidR="0058259C" w:rsidRPr="0058259C" w:rsidRDefault="0058259C" w:rsidP="00B47F1D">
      <w:pPr>
        <w:pStyle w:val="ListBullet"/>
      </w:pPr>
      <w:r w:rsidRPr="0058259C">
        <w:t>Peer networking with other trainees.</w:t>
      </w:r>
    </w:p>
    <w:p w14:paraId="749E1650" w14:textId="77777777" w:rsidR="00B47F1D" w:rsidRPr="0058259C" w:rsidRDefault="00B47F1D" w:rsidP="00B47F1D">
      <w:pPr>
        <w:pStyle w:val="ListBullet"/>
      </w:pPr>
      <w:r w:rsidRPr="0058259C">
        <w:t>Telephone/email support from tutor throughout and following training.</w:t>
      </w:r>
    </w:p>
    <w:p w14:paraId="203875CF" w14:textId="77777777" w:rsidR="00B47F1D" w:rsidRDefault="00B47F1D" w:rsidP="00B47F1D">
      <w:pPr>
        <w:pStyle w:val="ListBullet"/>
      </w:pPr>
      <w:r w:rsidRPr="0058259C">
        <w:t xml:space="preserve">Post-course Questions and Answers assessment </w:t>
      </w:r>
    </w:p>
    <w:p w14:paraId="72971E29" w14:textId="6A215D38" w:rsidR="00B47F1D" w:rsidRPr="0058259C" w:rsidRDefault="00B47F1D" w:rsidP="00B47F1D">
      <w:pPr>
        <w:pStyle w:val="BodyText"/>
      </w:pPr>
      <w:r>
        <w:t>Evaluation of the five units of training and post-course questions and answers assessment were included in the survey evaluation.</w:t>
      </w:r>
    </w:p>
    <w:p w14:paraId="74036526" w14:textId="3CBBF472" w:rsidR="0058259C" w:rsidRDefault="00B47F1D" w:rsidP="00595302">
      <w:pPr>
        <w:pStyle w:val="BodyText"/>
      </w:pPr>
      <w:r w:rsidRPr="00294760">
        <w:t>S</w:t>
      </w:r>
      <w:r w:rsidR="00595302" w:rsidRPr="00294760">
        <w:t>hort</w:t>
      </w:r>
      <w:r w:rsidR="0058259C" w:rsidRPr="00294760">
        <w:t>-</w:t>
      </w:r>
      <w:r w:rsidR="00595302" w:rsidRPr="00294760">
        <w:t>term</w:t>
      </w:r>
      <w:r w:rsidRPr="00294760">
        <w:t xml:space="preserve"> outcomes</w:t>
      </w:r>
      <w:r w:rsidR="00595302">
        <w:t xml:space="preserve"> included</w:t>
      </w:r>
      <w:r>
        <w:t xml:space="preserve"> and measured in the survey evaluation</w:t>
      </w:r>
      <w:r w:rsidR="0058259C">
        <w:t>:</w:t>
      </w:r>
    </w:p>
    <w:p w14:paraId="2EC13210" w14:textId="062208CA" w:rsidR="0058259C" w:rsidRDefault="0058259C" w:rsidP="0058259C">
      <w:pPr>
        <w:pStyle w:val="ListBullet"/>
      </w:pPr>
      <w:r>
        <w:t xml:space="preserve">Individuals trained </w:t>
      </w:r>
      <w:r w:rsidR="001C006B">
        <w:t xml:space="preserve">(not measured in the survey evaluation) </w:t>
      </w:r>
      <w:r>
        <w:t xml:space="preserve">and training accreditation qualifications awarded. </w:t>
      </w:r>
    </w:p>
    <w:p w14:paraId="66D96E19" w14:textId="52B1B77E" w:rsidR="0058259C" w:rsidRDefault="0058259C" w:rsidP="0058259C">
      <w:pPr>
        <w:pStyle w:val="ListBullet"/>
      </w:pPr>
      <w:r>
        <w:t>Practical skills: mediation skills, understanding of costs and effects of workplace conflict, and the mediation process.</w:t>
      </w:r>
    </w:p>
    <w:p w14:paraId="004B5D96" w14:textId="3D08CB9E" w:rsidR="00E927C8" w:rsidRDefault="0058259C" w:rsidP="0058259C">
      <w:pPr>
        <w:pStyle w:val="ListBullet"/>
      </w:pPr>
      <w:r>
        <w:t>Soft skills: improved empathy and rapport building, able to identify when internal workplace mediation is appropriate, enhanced communication skills.</w:t>
      </w:r>
    </w:p>
    <w:p w14:paraId="1BDAD2C9" w14:textId="4F7A7811" w:rsidR="00E927C8" w:rsidRDefault="00595302" w:rsidP="00595302">
      <w:pPr>
        <w:pStyle w:val="BodyText"/>
      </w:pPr>
      <w:r w:rsidRPr="00294760">
        <w:t>Long</w:t>
      </w:r>
      <w:r w:rsidR="0058259C" w:rsidRPr="00294760">
        <w:t>-</w:t>
      </w:r>
      <w:r w:rsidRPr="00294760">
        <w:t>term outcomes</w:t>
      </w:r>
      <w:r w:rsidR="00247020">
        <w:t xml:space="preserve"> </w:t>
      </w:r>
      <w:r w:rsidR="00C62246">
        <w:t>were grouped by</w:t>
      </w:r>
      <w:r w:rsidR="00E927C8">
        <w:t>:</w:t>
      </w:r>
    </w:p>
    <w:p w14:paraId="1A62AA5A" w14:textId="647F86AD" w:rsidR="00E927C8" w:rsidRDefault="00E927C8" w:rsidP="0058259C">
      <w:pPr>
        <w:pStyle w:val="ListBullet"/>
      </w:pPr>
      <w:r>
        <w:t>T</w:t>
      </w:r>
      <w:r w:rsidR="00C62246">
        <w:t>rainee outcomes</w:t>
      </w:r>
      <w:r w:rsidR="00B47F1D">
        <w:t xml:space="preserve"> measured in the survey evaluation</w:t>
      </w:r>
      <w:r w:rsidR="00C62246">
        <w:t>:</w:t>
      </w:r>
      <w:r w:rsidR="00595302">
        <w:t xml:space="preserve"> trainees had </w:t>
      </w:r>
      <w:r w:rsidR="00C62246">
        <w:t>undertaken mediations and applied skills to their wider role</w:t>
      </w:r>
      <w:r w:rsidR="0058259C">
        <w:t>, and peer support for mediators.</w:t>
      </w:r>
    </w:p>
    <w:p w14:paraId="2670E48B" w14:textId="2061F272" w:rsidR="00E927C8" w:rsidRDefault="00E927C8" w:rsidP="0058259C">
      <w:pPr>
        <w:pStyle w:val="ListBullet"/>
      </w:pPr>
      <w:r>
        <w:t>O</w:t>
      </w:r>
      <w:r w:rsidR="00C62246">
        <w:t>rganisational outcomes</w:t>
      </w:r>
      <w:r w:rsidR="00B47F1D">
        <w:t xml:space="preserve"> measured in the survey evaluation</w:t>
      </w:r>
      <w:r w:rsidR="00C62246">
        <w:t xml:space="preserve">: </w:t>
      </w:r>
      <w:r w:rsidR="00595302">
        <w:t xml:space="preserve">workplace conflicts resolved more quickly </w:t>
      </w:r>
      <w:r w:rsidR="00C62246">
        <w:t>and effectively</w:t>
      </w:r>
      <w:r w:rsidR="0058259C">
        <w:t>, d</w:t>
      </w:r>
      <w:r w:rsidR="00595302">
        <w:t>evelop</w:t>
      </w:r>
      <w:r w:rsidR="0058259C">
        <w:t>ment of</w:t>
      </w:r>
      <w:r w:rsidR="00595302">
        <w:t xml:space="preserve"> a robust mediation process</w:t>
      </w:r>
      <w:r w:rsidR="0058259C">
        <w:t xml:space="preserve"> as part of conflict resolution strategy</w:t>
      </w:r>
      <w:r w:rsidR="00C62246">
        <w:t xml:space="preserve">, </w:t>
      </w:r>
      <w:r w:rsidR="0058259C">
        <w:t>greater support for mediation by senior management, and greater</w:t>
      </w:r>
      <w:r w:rsidR="00C62246">
        <w:t xml:space="preserve"> awareness of mediation</w:t>
      </w:r>
      <w:r w:rsidR="00595302">
        <w:t xml:space="preserve">. </w:t>
      </w:r>
    </w:p>
    <w:p w14:paraId="3B054B29" w14:textId="2C9B76D8" w:rsidR="00247020" w:rsidRDefault="00247020" w:rsidP="0058259C">
      <w:pPr>
        <w:pStyle w:val="ListBullet"/>
      </w:pPr>
      <w:r>
        <w:t>Trainer outcomes: Trainer CPD (not measured in the evaluation).</w:t>
      </w:r>
    </w:p>
    <w:p w14:paraId="173D4953" w14:textId="415B2A54" w:rsidR="00247020" w:rsidRDefault="00247020" w:rsidP="0058259C">
      <w:pPr>
        <w:pStyle w:val="ListBullet"/>
      </w:pPr>
      <w:r>
        <w:t>Also, following from gaining accreditation: confirmation of trainee skills, and enhanced reputation as a mediator</w:t>
      </w:r>
      <w:r w:rsidR="00B47F1D">
        <w:t xml:space="preserve"> were measured in the survey evaluation</w:t>
      </w:r>
      <w:r>
        <w:t>.</w:t>
      </w:r>
    </w:p>
    <w:p w14:paraId="1BFD371E" w14:textId="51B1AD13" w:rsidR="0058259C" w:rsidRDefault="00C62246" w:rsidP="00E927C8">
      <w:pPr>
        <w:pStyle w:val="BodyText"/>
      </w:pPr>
      <w:r>
        <w:t xml:space="preserve">The </w:t>
      </w:r>
      <w:r w:rsidRPr="00294760">
        <w:t>impacts</w:t>
      </w:r>
      <w:r>
        <w:t xml:space="preserve"> </w:t>
      </w:r>
      <w:r w:rsidR="0058259C">
        <w:t>include</w:t>
      </w:r>
      <w:r w:rsidR="00247020">
        <w:t>d</w:t>
      </w:r>
      <w:r w:rsidR="0058259C">
        <w:t xml:space="preserve"> </w:t>
      </w:r>
      <w:r w:rsidR="00247020">
        <w:t>(</w:t>
      </w:r>
      <w:r w:rsidR="0058259C">
        <w:t>but not</w:t>
      </w:r>
      <w:r w:rsidR="00247020">
        <w:t xml:space="preserve"> specifically</w:t>
      </w:r>
      <w:r w:rsidR="0058259C">
        <w:t xml:space="preserve"> measured in the evaluation</w:t>
      </w:r>
      <w:r w:rsidR="00247020">
        <w:t>)</w:t>
      </w:r>
      <w:r w:rsidR="0058259C">
        <w:t>:</w:t>
      </w:r>
    </w:p>
    <w:p w14:paraId="3515F57B" w14:textId="2CC09E2A" w:rsidR="0058259C" w:rsidRDefault="0058259C" w:rsidP="0058259C">
      <w:pPr>
        <w:pStyle w:val="ListBullet"/>
      </w:pPr>
      <w:r>
        <w:lastRenderedPageBreak/>
        <w:t>Reduced pressures on Acas resources and reduction in employment tribunal claim costs.</w:t>
      </w:r>
    </w:p>
    <w:p w14:paraId="1F08D896" w14:textId="51368E7E" w:rsidR="0058259C" w:rsidRPr="0058259C" w:rsidRDefault="0058259C" w:rsidP="008F451D">
      <w:pPr>
        <w:pStyle w:val="ListBullet"/>
      </w:pPr>
      <w:r w:rsidRPr="0058259C">
        <w:rPr>
          <w:lang w:val="en-US"/>
        </w:rPr>
        <w:t xml:space="preserve">Positive working relationships between managers and employees, and </w:t>
      </w:r>
      <w:r>
        <w:rPr>
          <w:lang w:val="en-US"/>
        </w:rPr>
        <w:t>m</w:t>
      </w:r>
      <w:r w:rsidRPr="0058259C">
        <w:rPr>
          <w:lang w:val="en-US"/>
        </w:rPr>
        <w:t xml:space="preserve">anagers and </w:t>
      </w:r>
      <w:r>
        <w:rPr>
          <w:lang w:val="en-US"/>
        </w:rPr>
        <w:t>trade unions.</w:t>
      </w:r>
    </w:p>
    <w:p w14:paraId="4211ADCF" w14:textId="2D5067A3" w:rsidR="0058259C" w:rsidRDefault="0058259C" w:rsidP="007D0742">
      <w:pPr>
        <w:pStyle w:val="ListBullet"/>
      </w:pPr>
      <w:r>
        <w:t xml:space="preserve">Greater employee engagement, improved employee productivity, and reduced staff turnover. </w:t>
      </w:r>
    </w:p>
    <w:bookmarkEnd w:id="85"/>
    <w:p w14:paraId="77B890AF" w14:textId="667222DD" w:rsidR="0058259C" w:rsidRPr="00A179B8" w:rsidRDefault="0058259C" w:rsidP="0058259C">
      <w:pPr>
        <w:pStyle w:val="ListBullet"/>
      </w:pPr>
      <w:r w:rsidRPr="0058259C">
        <w:rPr>
          <w:lang w:val="en-US"/>
        </w:rPr>
        <w:t>Greater productivity contributions to UK economy</w:t>
      </w:r>
      <w:r>
        <w:rPr>
          <w:lang w:val="en-US"/>
        </w:rPr>
        <w:t>, r</w:t>
      </w:r>
      <w:r w:rsidRPr="0058259C">
        <w:rPr>
          <w:lang w:val="en-US"/>
        </w:rPr>
        <w:t>educed sickness absence</w:t>
      </w:r>
      <w:r>
        <w:rPr>
          <w:lang w:val="en-US"/>
        </w:rPr>
        <w:t>, and f</w:t>
      </w:r>
      <w:r w:rsidRPr="0058259C">
        <w:rPr>
          <w:lang w:val="en-US"/>
        </w:rPr>
        <w:t>ewer grievances becoming a formal complaint</w:t>
      </w:r>
      <w:r>
        <w:rPr>
          <w:lang w:val="en-US"/>
        </w:rPr>
        <w:t>.</w:t>
      </w:r>
    </w:p>
    <w:p w14:paraId="2C56CD0B" w14:textId="0376536D" w:rsidR="00A179B8" w:rsidRPr="00A179B8" w:rsidRDefault="5D915F05" w:rsidP="00A179B8">
      <w:pPr>
        <w:pStyle w:val="Figurelabel"/>
      </w:pPr>
      <w:bookmarkStart w:id="86" w:name="_Ref143870007"/>
      <w:bookmarkStart w:id="87" w:name="_Ref148708699"/>
      <w:r>
        <w:t>Evaluation logic model</w:t>
      </w:r>
      <w:bookmarkEnd w:id="86"/>
      <w:r w:rsidR="00A179B8">
        <w:rPr>
          <w:noProof/>
        </w:rPr>
        <w:drawing>
          <wp:anchor distT="0" distB="0" distL="114300" distR="114300" simplePos="0" relativeHeight="251658244" behindDoc="0" locked="0" layoutInCell="1" allowOverlap="1" wp14:anchorId="456F9CFD" wp14:editId="240FEB50">
            <wp:simplePos x="0" y="0"/>
            <wp:positionH relativeFrom="margin">
              <wp:posOffset>-725170</wp:posOffset>
            </wp:positionH>
            <wp:positionV relativeFrom="paragraph">
              <wp:posOffset>302260</wp:posOffset>
            </wp:positionV>
            <wp:extent cx="6800850" cy="4387215"/>
            <wp:effectExtent l="0" t="0" r="0" b="0"/>
            <wp:wrapSquare wrapText="bothSides"/>
            <wp:docPr id="1121560257" name="Picture 1121560257" descr="Image of the evaluation logic model. As described in the text abov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1560257" name="Picture 1121560257" descr="Image of the evaluation logic model. As described in the text above. "/>
                    <pic:cNvPicPr>
                      <a:picLocks noChangeAspect="1" noChangeArrowheads="1"/>
                    </pic:cNvPicPr>
                  </pic:nvPicPr>
                  <pic:blipFill>
                    <a:blip r:embed="rId64" cstate="print">
                      <a:extLst>
                        <a:ext uri="{28A0092B-C50C-407E-A947-70E740481C1C}">
                          <a14:useLocalDpi xmlns:a14="http://schemas.microsoft.com/office/drawing/2010/main" val="0"/>
                        </a:ext>
                      </a:extLst>
                    </a:blip>
                    <a:srcRect/>
                    <a:stretch>
                      <a:fillRect/>
                    </a:stretch>
                  </pic:blipFill>
                  <pic:spPr bwMode="auto">
                    <a:xfrm>
                      <a:off x="0" y="0"/>
                      <a:ext cx="6800850" cy="4387215"/>
                    </a:xfrm>
                    <a:prstGeom prst="rect">
                      <a:avLst/>
                    </a:prstGeom>
                    <a:noFill/>
                  </pic:spPr>
                </pic:pic>
              </a:graphicData>
            </a:graphic>
            <wp14:sizeRelH relativeFrom="page">
              <wp14:pctWidth>0</wp14:pctWidth>
            </wp14:sizeRelH>
            <wp14:sizeRelV relativeFrom="page">
              <wp14:pctHeight>0</wp14:pctHeight>
            </wp14:sizeRelV>
          </wp:anchor>
        </w:drawing>
      </w:r>
      <w:bookmarkEnd w:id="87"/>
    </w:p>
    <w:p w14:paraId="0680307D" w14:textId="2B225796" w:rsidR="00A179B8" w:rsidRPr="0058259C" w:rsidRDefault="00A179B8" w:rsidP="00A179B8">
      <w:pPr>
        <w:pStyle w:val="ListBullet"/>
        <w:numPr>
          <w:ilvl w:val="0"/>
          <w:numId w:val="0"/>
        </w:numPr>
        <w:ind w:left="867" w:hanging="357"/>
      </w:pPr>
    </w:p>
    <w:p w14:paraId="1B6DC316" w14:textId="43B5449B" w:rsidR="005136DA" w:rsidRPr="005B6912" w:rsidRDefault="005136DA" w:rsidP="0029029A">
      <w:pPr>
        <w:pStyle w:val="Heading4"/>
        <w:rPr>
          <w:color w:val="004436" w:themeColor="text2"/>
        </w:rPr>
      </w:pPr>
      <w:r w:rsidRPr="005B6912">
        <w:rPr>
          <w:color w:val="004436" w:themeColor="text2"/>
        </w:rPr>
        <w:t xml:space="preserve">Survey of </w:t>
      </w:r>
      <w:r w:rsidR="003313E0" w:rsidRPr="005B6912">
        <w:rPr>
          <w:color w:val="004436" w:themeColor="text2"/>
        </w:rPr>
        <w:t>delegates</w:t>
      </w:r>
    </w:p>
    <w:p w14:paraId="408A2758" w14:textId="2BC5A457" w:rsidR="00595302" w:rsidRDefault="00595302" w:rsidP="00595302">
      <w:pPr>
        <w:pStyle w:val="BodyText"/>
      </w:pPr>
      <w:r>
        <w:t>An online quantitative survey (with telephone chasing) of delegates who attended the training between July 2021 to June 2022 was undertaken. As the number of individuals in-scope was small (</w:t>
      </w:r>
      <w:r w:rsidR="00F43FAB">
        <w:t>N=339</w:t>
      </w:r>
      <w:r w:rsidR="00E927C8">
        <w:t xml:space="preserve"> sample provided by Acas</w:t>
      </w:r>
      <w:r>
        <w:t xml:space="preserve">), an attempted census approach was taken which means there was an attempt to contact everyone to encourage them to participate in the survey. </w:t>
      </w:r>
      <w:r w:rsidR="00DE3A27">
        <w:t>To</w:t>
      </w:r>
      <w:r>
        <w:t xml:space="preserve"> maximise responses, a pre-notification email was sent out from Acas, giving participants advance notice about the evaluation. Online invites were then se</w:t>
      </w:r>
      <w:r w:rsidR="00F43FAB">
        <w:t>n</w:t>
      </w:r>
      <w:r>
        <w:t>t out</w:t>
      </w:r>
      <w:r w:rsidR="00F43FAB">
        <w:t xml:space="preserve"> by IFF Research</w:t>
      </w:r>
      <w:r>
        <w:t>, followed by t</w:t>
      </w:r>
      <w:r w:rsidR="0891F526">
        <w:t>wo t</w:t>
      </w:r>
      <w:r>
        <w:t>argeted email reminders</w:t>
      </w:r>
      <w:r w:rsidR="00F43FAB">
        <w:t xml:space="preserve"> </w:t>
      </w:r>
      <w:r w:rsidR="00B837C9">
        <w:t xml:space="preserve">and computer-assisted telephone interview chasing (CATI) </w:t>
      </w:r>
      <w:r w:rsidR="00F43FAB">
        <w:t>to those who had not completed the survey</w:t>
      </w:r>
      <w:r>
        <w:t xml:space="preserve">. A target </w:t>
      </w:r>
      <w:r w:rsidR="00F43FAB">
        <w:t xml:space="preserve">response rate </w:t>
      </w:r>
      <w:r>
        <w:t xml:space="preserve">of </w:t>
      </w:r>
      <w:r w:rsidR="00F43FAB">
        <w:t>38%</w:t>
      </w:r>
      <w:r>
        <w:t xml:space="preserve"> was set and 125 responses were received</w:t>
      </w:r>
      <w:r w:rsidR="00F43FAB">
        <w:t xml:space="preserve"> (37%)</w:t>
      </w:r>
      <w:r w:rsidR="004D5435">
        <w:t xml:space="preserve"> following </w:t>
      </w:r>
      <w:r w:rsidR="003A7B86">
        <w:t>six</w:t>
      </w:r>
      <w:r w:rsidR="004D5435">
        <w:t xml:space="preserve"> weeks of </w:t>
      </w:r>
      <w:r w:rsidR="0011107E">
        <w:t>fieldwork.</w:t>
      </w:r>
    </w:p>
    <w:p w14:paraId="0F14320A" w14:textId="13E8068C" w:rsidR="00595302" w:rsidRDefault="00595302" w:rsidP="00595302">
      <w:pPr>
        <w:pStyle w:val="BodyText"/>
      </w:pPr>
      <w:r>
        <w:lastRenderedPageBreak/>
        <w:t>The quantitative survey covered a range of topics including exploring the experience of mediation participants had before the course, the perceptions of the course, their experience completing the post-course questions and answers, their experience of mediation since the course and the impact of the course on their organisation</w:t>
      </w:r>
      <w:r w:rsidR="0029029A">
        <w:t xml:space="preserve"> (see example questions in </w:t>
      </w:r>
      <w:r w:rsidR="0029029A">
        <w:fldChar w:fldCharType="begin"/>
      </w:r>
      <w:r w:rsidR="0029029A">
        <w:instrText xml:space="preserve"> REF _Ref141717555 \r \h </w:instrText>
      </w:r>
      <w:r w:rsidR="0029029A">
        <w:fldChar w:fldCharType="separate"/>
      </w:r>
      <w:r w:rsidR="008635D0">
        <w:t>Table 6.1</w:t>
      </w:r>
      <w:r w:rsidR="0029029A">
        <w:fldChar w:fldCharType="end"/>
      </w:r>
      <w:r w:rsidR="0029029A">
        <w:t>)</w:t>
      </w:r>
      <w:r>
        <w:t>.</w:t>
      </w:r>
    </w:p>
    <w:p w14:paraId="2A20C3BF" w14:textId="7210FA43" w:rsidR="0029029A" w:rsidRDefault="0029029A" w:rsidP="0029029A">
      <w:pPr>
        <w:pStyle w:val="Chartlabel"/>
      </w:pPr>
      <w:bookmarkStart w:id="88" w:name="_Ref141717555"/>
      <w:r>
        <w:t>Research aims and associated example survey and case study questions</w:t>
      </w:r>
      <w:bookmarkEnd w:id="88"/>
    </w:p>
    <w:tbl>
      <w:tblPr>
        <w:tblStyle w:val="IFFtable"/>
        <w:tblW w:w="9526" w:type="dxa"/>
        <w:tblLook w:val="04A0" w:firstRow="1" w:lastRow="0" w:firstColumn="1" w:lastColumn="0" w:noHBand="0" w:noVBand="1"/>
      </w:tblPr>
      <w:tblGrid>
        <w:gridCol w:w="2297"/>
        <w:gridCol w:w="3637"/>
        <w:gridCol w:w="3592"/>
      </w:tblGrid>
      <w:tr w:rsidR="005B3188" w14:paraId="6F8E245B" w14:textId="77777777" w:rsidTr="6DD7A64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97" w:type="dxa"/>
          </w:tcPr>
          <w:p w14:paraId="46C314E0" w14:textId="307457E7" w:rsidR="005B3188" w:rsidRPr="00294760" w:rsidRDefault="005B3188">
            <w:pPr>
              <w:rPr>
                <w:b/>
                <w:bCs/>
                <w:color w:val="000000" w:themeColor="text1"/>
              </w:rPr>
            </w:pPr>
            <w:r w:rsidRPr="00294760">
              <w:rPr>
                <w:b/>
                <w:bCs/>
                <w:color w:val="000000" w:themeColor="text1"/>
              </w:rPr>
              <w:t>Research aim</w:t>
            </w:r>
            <w:r w:rsidR="007C324E" w:rsidRPr="00294760">
              <w:rPr>
                <w:b/>
                <w:bCs/>
                <w:color w:val="000000" w:themeColor="text1"/>
              </w:rPr>
              <w:t xml:space="preserve"> and Logic Model element</w:t>
            </w:r>
          </w:p>
        </w:tc>
        <w:tc>
          <w:tcPr>
            <w:tcW w:w="3637" w:type="dxa"/>
          </w:tcPr>
          <w:p w14:paraId="4504B8CF" w14:textId="77777777" w:rsidR="005B3188" w:rsidRPr="00294760" w:rsidRDefault="005B3188">
            <w:pPr>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Example survey questions</w:t>
            </w:r>
          </w:p>
        </w:tc>
        <w:tc>
          <w:tcPr>
            <w:tcW w:w="3592" w:type="dxa"/>
          </w:tcPr>
          <w:p w14:paraId="6132A91A" w14:textId="77777777" w:rsidR="005B3188" w:rsidRPr="00294760" w:rsidRDefault="005B3188">
            <w:pPr>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Example case study questions</w:t>
            </w:r>
          </w:p>
        </w:tc>
      </w:tr>
      <w:tr w:rsidR="005B3188" w14:paraId="1AEE4AB3"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97" w:type="dxa"/>
          </w:tcPr>
          <w:p w14:paraId="48220D26" w14:textId="77777777" w:rsidR="005B3188" w:rsidRPr="00294760" w:rsidRDefault="78B9D9D4">
            <w:pPr>
              <w:rPr>
                <w:color w:val="000000" w:themeColor="text1"/>
              </w:rPr>
            </w:pPr>
            <w:r w:rsidRPr="00294760">
              <w:rPr>
                <w:color w:val="000000" w:themeColor="text1"/>
              </w:rPr>
              <w:t>Understand experiences of training inputs</w:t>
            </w:r>
          </w:p>
          <w:p w14:paraId="3B15B610" w14:textId="659E4B04" w:rsidR="007C324E" w:rsidRPr="00294760" w:rsidRDefault="2249D9C1" w:rsidP="007C324E">
            <w:pPr>
              <w:pStyle w:val="ListParagraph"/>
              <w:numPr>
                <w:ilvl w:val="0"/>
                <w:numId w:val="63"/>
              </w:numPr>
              <w:rPr>
                <w:color w:val="000000" w:themeColor="text1"/>
              </w:rPr>
            </w:pPr>
            <w:r w:rsidRPr="00294760">
              <w:rPr>
                <w:color w:val="000000" w:themeColor="text1"/>
              </w:rPr>
              <w:t>Mode of delivery</w:t>
            </w:r>
          </w:p>
        </w:tc>
        <w:tc>
          <w:tcPr>
            <w:tcW w:w="3637" w:type="dxa"/>
          </w:tcPr>
          <w:p w14:paraId="4AF65928" w14:textId="77777777" w:rsidR="005B3188" w:rsidRDefault="005B3188">
            <w:pPr>
              <w:cnfStyle w:val="000000100000" w:firstRow="0" w:lastRow="0" w:firstColumn="0" w:lastColumn="0" w:oddVBand="0" w:evenVBand="0" w:oddHBand="1" w:evenHBand="0" w:firstRowFirstColumn="0" w:firstRowLastColumn="0" w:lastRowFirstColumn="0" w:lastRowLastColumn="0"/>
            </w:pPr>
            <w:r>
              <w:t>Did you complete the course…face to face / online / hybrid?</w:t>
            </w:r>
          </w:p>
          <w:p w14:paraId="67C72919" w14:textId="77777777" w:rsidR="005B3188" w:rsidRDefault="005B3188">
            <w:pPr>
              <w:cnfStyle w:val="000000100000" w:firstRow="0" w:lastRow="0" w:firstColumn="0" w:lastColumn="0" w:oddVBand="0" w:evenVBand="0" w:oddHBand="1" w:evenHBand="0" w:firstRowFirstColumn="0" w:firstRowLastColumn="0" w:lastRowFirstColumn="0" w:lastRowLastColumn="0"/>
            </w:pPr>
          </w:p>
          <w:p w14:paraId="5E808E8E" w14:textId="77777777" w:rsidR="005B3188" w:rsidRDefault="005B3188">
            <w:pPr>
              <w:cnfStyle w:val="000000100000" w:firstRow="0" w:lastRow="0" w:firstColumn="0" w:lastColumn="0" w:oddVBand="0" w:evenVBand="0" w:oddHBand="1" w:evenHBand="0" w:firstRowFirstColumn="0" w:firstRowLastColumn="0" w:lastRowFirstColumn="0" w:lastRowLastColumn="0"/>
            </w:pPr>
            <w:r>
              <w:t>Going forward, how would you rather participate in Acas training sessions?</w:t>
            </w:r>
          </w:p>
          <w:p w14:paraId="04E9BBB3" w14:textId="77777777" w:rsidR="005B3188" w:rsidRDefault="005B3188">
            <w:pPr>
              <w:cnfStyle w:val="000000100000" w:firstRow="0" w:lastRow="0" w:firstColumn="0" w:lastColumn="0" w:oddVBand="0" w:evenVBand="0" w:oddHBand="1" w:evenHBand="0" w:firstRowFirstColumn="0" w:firstRowLastColumn="0" w:lastRowFirstColumn="0" w:lastRowLastColumn="0"/>
            </w:pPr>
          </w:p>
          <w:p w14:paraId="15D27AE7" w14:textId="77777777" w:rsidR="005B3188" w:rsidRDefault="005B3188">
            <w:pPr>
              <w:cnfStyle w:val="000000100000" w:firstRow="0" w:lastRow="0" w:firstColumn="0" w:lastColumn="0" w:oddVBand="0" w:evenVBand="0" w:oddHBand="1" w:evenHBand="0" w:firstRowFirstColumn="0" w:firstRowLastColumn="0" w:lastRowFirstColumn="0" w:lastRowLastColumn="0"/>
            </w:pPr>
            <w:r>
              <w:t>Why would you prefer to participate in training sessions face-to-face/online/hybrid/</w:t>
            </w:r>
          </w:p>
          <w:p w14:paraId="46C19E39" w14:textId="77777777" w:rsidR="005B3188" w:rsidRDefault="005B3188">
            <w:pPr>
              <w:cnfStyle w:val="000000100000" w:firstRow="0" w:lastRow="0" w:firstColumn="0" w:lastColumn="0" w:oddVBand="0" w:evenVBand="0" w:oddHBand="1" w:evenHBand="0" w:firstRowFirstColumn="0" w:firstRowLastColumn="0" w:lastRowFirstColumn="0" w:lastRowLastColumn="0"/>
            </w:pPr>
          </w:p>
        </w:tc>
        <w:tc>
          <w:tcPr>
            <w:tcW w:w="3592" w:type="dxa"/>
          </w:tcPr>
          <w:p w14:paraId="0CDFD44A" w14:textId="77777777" w:rsidR="005B3188" w:rsidRDefault="005B3188">
            <w:pPr>
              <w:cnfStyle w:val="000000100000" w:firstRow="0" w:lastRow="0" w:firstColumn="0" w:lastColumn="0" w:oddVBand="0" w:evenVBand="0" w:oddHBand="1" w:evenHBand="0" w:firstRowFirstColumn="0" w:firstRowLastColumn="0" w:lastRowFirstColumn="0" w:lastRowLastColumn="0"/>
            </w:pPr>
            <w:r>
              <w:t>Now thinking about the course itself, you told us in the survey that you were satisfied/dissatisfied with the course, can you say a bit more about why you said that? Probe for: tutor, course materials, course content, course delivery, activities, mode of delivery (online/F2F).</w:t>
            </w:r>
          </w:p>
          <w:p w14:paraId="01DFDDB9" w14:textId="77777777" w:rsidR="005B3188" w:rsidRDefault="005B3188">
            <w:pPr>
              <w:cnfStyle w:val="000000100000" w:firstRow="0" w:lastRow="0" w:firstColumn="0" w:lastColumn="0" w:oddVBand="0" w:evenVBand="0" w:oddHBand="1" w:evenHBand="0" w:firstRowFirstColumn="0" w:firstRowLastColumn="0" w:lastRowFirstColumn="0" w:lastRowLastColumn="0"/>
            </w:pPr>
          </w:p>
          <w:p w14:paraId="0449B696" w14:textId="77777777" w:rsidR="005B3188" w:rsidRDefault="005B3188">
            <w:pPr>
              <w:cnfStyle w:val="000000100000" w:firstRow="0" w:lastRow="0" w:firstColumn="0" w:lastColumn="0" w:oddVBand="0" w:evenVBand="0" w:oddHBand="1" w:evenHBand="0" w:firstRowFirstColumn="0" w:firstRowLastColumn="0" w:lastRowFirstColumn="0" w:lastRowLastColumn="0"/>
            </w:pPr>
          </w:p>
        </w:tc>
      </w:tr>
      <w:tr w:rsidR="005B3188" w14:paraId="3A3423D8"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97" w:type="dxa"/>
          </w:tcPr>
          <w:p w14:paraId="01F314A1" w14:textId="77777777" w:rsidR="005B3188" w:rsidRPr="00294760" w:rsidRDefault="005B3188">
            <w:pPr>
              <w:rPr>
                <w:color w:val="000000" w:themeColor="text1"/>
              </w:rPr>
            </w:pPr>
            <w:r w:rsidRPr="00294760">
              <w:rPr>
                <w:color w:val="000000" w:themeColor="text1"/>
              </w:rPr>
              <w:t>Understand experiences and motivations prior to training</w:t>
            </w:r>
          </w:p>
          <w:p w14:paraId="7E195ECE" w14:textId="77777777" w:rsidR="007C324E" w:rsidRPr="00294760" w:rsidRDefault="007C324E" w:rsidP="007C324E">
            <w:pPr>
              <w:pStyle w:val="ListParagraph"/>
              <w:numPr>
                <w:ilvl w:val="0"/>
                <w:numId w:val="63"/>
              </w:numPr>
              <w:rPr>
                <w:color w:val="000000" w:themeColor="text1"/>
              </w:rPr>
            </w:pPr>
            <w:r w:rsidRPr="00294760">
              <w:rPr>
                <w:color w:val="000000" w:themeColor="text1"/>
              </w:rPr>
              <w:t>Trainee and organisation inputs</w:t>
            </w:r>
          </w:p>
          <w:p w14:paraId="42B473F5" w14:textId="492E2CF6" w:rsidR="007C324E" w:rsidRPr="00294760" w:rsidRDefault="007C324E" w:rsidP="007C324E">
            <w:pPr>
              <w:pStyle w:val="ListParagraph"/>
              <w:numPr>
                <w:ilvl w:val="0"/>
                <w:numId w:val="63"/>
              </w:numPr>
              <w:rPr>
                <w:color w:val="000000" w:themeColor="text1"/>
              </w:rPr>
            </w:pPr>
            <w:r w:rsidRPr="00294760">
              <w:rPr>
                <w:color w:val="000000" w:themeColor="text1"/>
              </w:rPr>
              <w:t>Acas inputs</w:t>
            </w:r>
          </w:p>
        </w:tc>
        <w:tc>
          <w:tcPr>
            <w:tcW w:w="3637" w:type="dxa"/>
          </w:tcPr>
          <w:p w14:paraId="1FD15EC7" w14:textId="77777777" w:rsidR="005B3188" w:rsidRDefault="005B3188">
            <w:pPr>
              <w:cnfStyle w:val="000000010000" w:firstRow="0" w:lastRow="0" w:firstColumn="0" w:lastColumn="0" w:oddVBand="0" w:evenVBand="0" w:oddHBand="0" w:evenHBand="1" w:firstRowFirstColumn="0" w:firstRowLastColumn="0" w:lastRowFirstColumn="0" w:lastRowLastColumn="0"/>
            </w:pPr>
            <w:r>
              <w:t>Prior to completing the Certificate in internal Workplace Mediation course, had you participated in any workplace disputes or disagreements as a mediator?</w:t>
            </w:r>
          </w:p>
          <w:p w14:paraId="3E2DAF24" w14:textId="77777777" w:rsidR="005B3188" w:rsidRDefault="005B3188">
            <w:pPr>
              <w:cnfStyle w:val="000000010000" w:firstRow="0" w:lastRow="0" w:firstColumn="0" w:lastColumn="0" w:oddVBand="0" w:evenVBand="0" w:oddHBand="0" w:evenHBand="1" w:firstRowFirstColumn="0" w:firstRowLastColumn="0" w:lastRowFirstColumn="0" w:lastRowLastColumn="0"/>
            </w:pPr>
          </w:p>
          <w:p w14:paraId="79A4D06A" w14:textId="77777777" w:rsidR="005B3188" w:rsidRDefault="005B3188">
            <w:pPr>
              <w:cnfStyle w:val="000000010000" w:firstRow="0" w:lastRow="0" w:firstColumn="0" w:lastColumn="0" w:oddVBand="0" w:evenVBand="0" w:oddHBand="0" w:evenHBand="1" w:firstRowFirstColumn="0" w:firstRowLastColumn="0" w:lastRowFirstColumn="0" w:lastRowLastColumn="0"/>
            </w:pPr>
            <w:r>
              <w:t>Why did you go on the CIWM course?</w:t>
            </w:r>
          </w:p>
          <w:p w14:paraId="42DC78A1" w14:textId="77777777" w:rsidR="005B3188" w:rsidRDefault="005B3188">
            <w:pPr>
              <w:cnfStyle w:val="000000010000" w:firstRow="0" w:lastRow="0" w:firstColumn="0" w:lastColumn="0" w:oddVBand="0" w:evenVBand="0" w:oddHBand="0" w:evenHBand="1" w:firstRowFirstColumn="0" w:firstRowLastColumn="0" w:lastRowFirstColumn="0" w:lastRowLastColumn="0"/>
            </w:pPr>
          </w:p>
          <w:p w14:paraId="1F0C97B9" w14:textId="77777777" w:rsidR="005B3188" w:rsidRDefault="005B3188">
            <w:pPr>
              <w:pStyle w:val="ListParagraph"/>
              <w:cnfStyle w:val="000000010000" w:firstRow="0" w:lastRow="0" w:firstColumn="0" w:lastColumn="0" w:oddVBand="0" w:evenVBand="0" w:oddHBand="0" w:evenHBand="1" w:firstRowFirstColumn="0" w:firstRowLastColumn="0" w:lastRowFirstColumn="0" w:lastRowLastColumn="0"/>
            </w:pPr>
          </w:p>
        </w:tc>
        <w:tc>
          <w:tcPr>
            <w:tcW w:w="3592" w:type="dxa"/>
          </w:tcPr>
          <w:p w14:paraId="412568E0" w14:textId="77777777" w:rsidR="005B3188" w:rsidRDefault="005B3188">
            <w:pPr>
              <w:cnfStyle w:val="000000010000" w:firstRow="0" w:lastRow="0" w:firstColumn="0" w:lastColumn="0" w:oddVBand="0" w:evenVBand="0" w:oddHBand="0" w:evenHBand="1" w:firstRowFirstColumn="0" w:firstRowLastColumn="0" w:lastRowFirstColumn="0" w:lastRowLastColumn="0"/>
            </w:pPr>
            <w:r>
              <w:t>What was your perception of mediation within your organisation before taking part in the course?</w:t>
            </w:r>
          </w:p>
          <w:p w14:paraId="53353CF4" w14:textId="77777777" w:rsidR="005B3188" w:rsidRDefault="005B3188">
            <w:pPr>
              <w:cnfStyle w:val="000000010000" w:firstRow="0" w:lastRow="0" w:firstColumn="0" w:lastColumn="0" w:oddVBand="0" w:evenVBand="0" w:oddHBand="0" w:evenHBand="1" w:firstRowFirstColumn="0" w:firstRowLastColumn="0" w:lastRowFirstColumn="0" w:lastRowLastColumn="0"/>
            </w:pPr>
          </w:p>
          <w:p w14:paraId="3C7045D7" w14:textId="77777777" w:rsidR="005B3188" w:rsidRDefault="005B3188">
            <w:pPr>
              <w:cnfStyle w:val="000000010000" w:firstRow="0" w:lastRow="0" w:firstColumn="0" w:lastColumn="0" w:oddVBand="0" w:evenVBand="0" w:oddHBand="0" w:evenHBand="1" w:firstRowFirstColumn="0" w:firstRowLastColumn="0" w:lastRowFirstColumn="0" w:lastRowLastColumn="0"/>
            </w:pPr>
            <w:r>
              <w:t>What did you expect to gain from the course?</w:t>
            </w:r>
          </w:p>
        </w:tc>
      </w:tr>
      <w:tr w:rsidR="005B3188" w14:paraId="6D94D95D"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97" w:type="dxa"/>
          </w:tcPr>
          <w:p w14:paraId="4548E16A" w14:textId="77777777" w:rsidR="005B3188" w:rsidRPr="00294760" w:rsidRDefault="005B3188">
            <w:pPr>
              <w:rPr>
                <w:color w:val="000000" w:themeColor="text1"/>
              </w:rPr>
            </w:pPr>
            <w:r w:rsidRPr="00294760">
              <w:rPr>
                <w:color w:val="000000" w:themeColor="text1"/>
              </w:rPr>
              <w:t>Understand experiences of course activities</w:t>
            </w:r>
          </w:p>
          <w:p w14:paraId="7D4FEE08" w14:textId="1BC51CC3" w:rsidR="007C324E" w:rsidRPr="00294760" w:rsidRDefault="007C324E" w:rsidP="007C324E">
            <w:pPr>
              <w:pStyle w:val="ListParagraph"/>
              <w:numPr>
                <w:ilvl w:val="0"/>
                <w:numId w:val="63"/>
              </w:numPr>
              <w:rPr>
                <w:color w:val="000000" w:themeColor="text1"/>
              </w:rPr>
            </w:pPr>
            <w:r w:rsidRPr="00294760">
              <w:rPr>
                <w:color w:val="000000" w:themeColor="text1"/>
              </w:rPr>
              <w:t>Perceptions of training activities</w:t>
            </w:r>
          </w:p>
        </w:tc>
        <w:tc>
          <w:tcPr>
            <w:tcW w:w="3637" w:type="dxa"/>
          </w:tcPr>
          <w:p w14:paraId="0188BCD7" w14:textId="4BDAE957" w:rsidR="005B3188" w:rsidRDefault="007C324E">
            <w:pPr>
              <w:cnfStyle w:val="000000100000" w:firstRow="0" w:lastRow="0" w:firstColumn="0" w:lastColumn="0" w:oddVBand="0" w:evenVBand="0" w:oddHBand="1" w:evenHBand="0" w:firstRowFirstColumn="0" w:firstRowLastColumn="0" w:lastRowFirstColumn="0" w:lastRowLastColumn="0"/>
            </w:pPr>
            <w:r w:rsidRPr="007C324E">
              <w:t>To what extent do you agree or disagree with the following statements…?</w:t>
            </w:r>
          </w:p>
          <w:p w14:paraId="18456F16" w14:textId="3B2BC36A" w:rsidR="007C324E" w:rsidRDefault="007C324E" w:rsidP="007C324E">
            <w:pPr>
              <w:pStyle w:val="ListParagraph"/>
              <w:numPr>
                <w:ilvl w:val="0"/>
                <w:numId w:val="63"/>
              </w:numPr>
              <w:cnfStyle w:val="000000100000" w:firstRow="0" w:lastRow="0" w:firstColumn="0" w:lastColumn="0" w:oddVBand="0" w:evenVBand="0" w:oddHBand="1" w:evenHBand="0" w:firstRowFirstColumn="0" w:firstRowLastColumn="0" w:lastRowFirstColumn="0" w:lastRowLastColumn="0"/>
            </w:pPr>
            <w:bookmarkStart w:id="89" w:name="_Hlk128640888"/>
            <w:r>
              <w:t xml:space="preserve">The course materials were </w:t>
            </w:r>
            <w:bookmarkEnd w:id="89"/>
            <w:r w:rsidR="002B1727">
              <w:t>up to date</w:t>
            </w:r>
          </w:p>
          <w:p w14:paraId="68D6AB26" w14:textId="5AFCC416" w:rsidR="007C324E" w:rsidRDefault="007C324E" w:rsidP="007C324E">
            <w:pPr>
              <w:pStyle w:val="ListParagraph"/>
              <w:numPr>
                <w:ilvl w:val="0"/>
                <w:numId w:val="63"/>
              </w:numPr>
              <w:cnfStyle w:val="000000100000" w:firstRow="0" w:lastRow="0" w:firstColumn="0" w:lastColumn="0" w:oddVBand="0" w:evenVBand="0" w:oddHBand="1" w:evenHBand="0" w:firstRowFirstColumn="0" w:firstRowLastColumn="0" w:lastRowFirstColumn="0" w:lastRowLastColumn="0"/>
            </w:pPr>
            <w:r>
              <w:t>The course tutor was knowledgeable</w:t>
            </w:r>
          </w:p>
          <w:p w14:paraId="6C09AE23" w14:textId="27507F4F" w:rsidR="007C324E" w:rsidRDefault="003C516C" w:rsidP="007C324E">
            <w:pPr>
              <w:pStyle w:val="ListParagraph"/>
              <w:numPr>
                <w:ilvl w:val="0"/>
                <w:numId w:val="63"/>
              </w:numPr>
              <w:cnfStyle w:val="000000100000" w:firstRow="0" w:lastRow="0" w:firstColumn="0" w:lastColumn="0" w:oddVBand="0" w:evenVBand="0" w:oddHBand="1" w:evenHBand="0" w:firstRowFirstColumn="0" w:firstRowLastColumn="0" w:lastRowFirstColumn="0" w:lastRowLastColumn="0"/>
            </w:pPr>
            <w:r>
              <w:t xml:space="preserve">The course tutor allowed </w:t>
            </w:r>
            <w:r w:rsidR="002B1727">
              <w:t>enough time</w:t>
            </w:r>
            <w:r>
              <w:t xml:space="preserve"> for discussion/exercises during the CIWM course</w:t>
            </w:r>
          </w:p>
          <w:p w14:paraId="75C12CA4" w14:textId="77777777" w:rsidR="005B3188" w:rsidRDefault="005B3188">
            <w:pPr>
              <w:cnfStyle w:val="000000100000" w:firstRow="0" w:lastRow="0" w:firstColumn="0" w:lastColumn="0" w:oddVBand="0" w:evenVBand="0" w:oddHBand="1" w:evenHBand="0" w:firstRowFirstColumn="0" w:firstRowLastColumn="0" w:lastRowFirstColumn="0" w:lastRowLastColumn="0"/>
            </w:pPr>
            <w:r>
              <w:t>Overall, how satisfied were you with the Acas CIWM course, where 1 is very dissatisfied and 5 very satisfied…?</w:t>
            </w:r>
          </w:p>
        </w:tc>
        <w:tc>
          <w:tcPr>
            <w:tcW w:w="3592" w:type="dxa"/>
          </w:tcPr>
          <w:p w14:paraId="0EDA73B0" w14:textId="77777777" w:rsidR="005B3188" w:rsidRDefault="005B3188">
            <w:pPr>
              <w:cnfStyle w:val="000000100000" w:firstRow="0" w:lastRow="0" w:firstColumn="0" w:lastColumn="0" w:oddVBand="0" w:evenVBand="0" w:oddHBand="1" w:evenHBand="0" w:firstRowFirstColumn="0" w:firstRowLastColumn="0" w:lastRowFirstColumn="0" w:lastRowLastColumn="0"/>
            </w:pPr>
            <w:r>
              <w:t>What do you think could be changed to improve the course?</w:t>
            </w:r>
          </w:p>
        </w:tc>
      </w:tr>
      <w:tr w:rsidR="005B3188" w14:paraId="4F35876D"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97" w:type="dxa"/>
          </w:tcPr>
          <w:p w14:paraId="41603CAB" w14:textId="77777777" w:rsidR="005B3188" w:rsidRPr="00294760" w:rsidRDefault="005B3188">
            <w:pPr>
              <w:rPr>
                <w:color w:val="000000" w:themeColor="text1"/>
              </w:rPr>
            </w:pPr>
            <w:r w:rsidRPr="00294760">
              <w:rPr>
                <w:color w:val="000000" w:themeColor="text1"/>
              </w:rPr>
              <w:t>Understand the effectiveness of the training in equipping delegates with mediation skills</w:t>
            </w:r>
          </w:p>
          <w:p w14:paraId="37F1DAC8" w14:textId="77777777" w:rsidR="007C324E" w:rsidRPr="00294760" w:rsidRDefault="007C324E" w:rsidP="007C324E">
            <w:pPr>
              <w:pStyle w:val="ListParagraph"/>
              <w:numPr>
                <w:ilvl w:val="0"/>
                <w:numId w:val="63"/>
              </w:numPr>
              <w:rPr>
                <w:color w:val="000000" w:themeColor="text1"/>
              </w:rPr>
            </w:pPr>
            <w:r w:rsidRPr="00294760">
              <w:rPr>
                <w:color w:val="000000" w:themeColor="text1"/>
              </w:rPr>
              <w:t>Practical mediation skills</w:t>
            </w:r>
          </w:p>
          <w:p w14:paraId="0263A7FF" w14:textId="4A31C02F" w:rsidR="007C324E" w:rsidRPr="00294760" w:rsidRDefault="007C324E" w:rsidP="007C324E">
            <w:pPr>
              <w:pStyle w:val="ListParagraph"/>
              <w:numPr>
                <w:ilvl w:val="0"/>
                <w:numId w:val="63"/>
              </w:numPr>
              <w:rPr>
                <w:color w:val="000000" w:themeColor="text1"/>
              </w:rPr>
            </w:pPr>
            <w:r w:rsidRPr="00294760">
              <w:rPr>
                <w:color w:val="000000" w:themeColor="text1"/>
              </w:rPr>
              <w:t>Soft mediation skills</w:t>
            </w:r>
          </w:p>
        </w:tc>
        <w:tc>
          <w:tcPr>
            <w:tcW w:w="3637" w:type="dxa"/>
          </w:tcPr>
          <w:p w14:paraId="1830C4B4" w14:textId="25C213B8" w:rsidR="003C516C" w:rsidRDefault="003C516C">
            <w:pPr>
              <w:cnfStyle w:val="000000010000" w:firstRow="0" w:lastRow="0" w:firstColumn="0" w:lastColumn="0" w:oddVBand="0" w:evenVBand="0" w:oddHBand="0" w:evenHBand="1" w:firstRowFirstColumn="0" w:firstRowLastColumn="0" w:lastRowFirstColumn="0" w:lastRowLastColumn="0"/>
            </w:pPr>
            <w:r w:rsidRPr="003C516C">
              <w:t>To what extent do you agree or disagree that the course has enabled you to…?</w:t>
            </w:r>
          </w:p>
          <w:p w14:paraId="6C8D83A8" w14:textId="58E45477" w:rsidR="003C516C" w:rsidRDefault="003C516C" w:rsidP="003C516C">
            <w:pPr>
              <w:pStyle w:val="ListParagraph"/>
              <w:numPr>
                <w:ilvl w:val="0"/>
                <w:numId w:val="63"/>
              </w:numPr>
              <w:cnfStyle w:val="000000010000" w:firstRow="0" w:lastRow="0" w:firstColumn="0" w:lastColumn="0" w:oddVBand="0" w:evenVBand="0" w:oddHBand="0" w:evenHBand="1" w:firstRowFirstColumn="0" w:firstRowLastColumn="0" w:lastRowFirstColumn="0" w:lastRowLastColumn="0"/>
            </w:pPr>
            <w:r>
              <w:t>Understand the causes and effects of workplace conflict</w:t>
            </w:r>
          </w:p>
          <w:p w14:paraId="084F90F0" w14:textId="23B28D1D" w:rsidR="003C516C" w:rsidRDefault="003C516C" w:rsidP="003C516C">
            <w:pPr>
              <w:pStyle w:val="ListParagraph"/>
              <w:numPr>
                <w:ilvl w:val="0"/>
                <w:numId w:val="63"/>
              </w:numPr>
              <w:cnfStyle w:val="000000010000" w:firstRow="0" w:lastRow="0" w:firstColumn="0" w:lastColumn="0" w:oddVBand="0" w:evenVBand="0" w:oddHBand="0" w:evenHBand="1" w:firstRowFirstColumn="0" w:firstRowLastColumn="0" w:lastRowFirstColumn="0" w:lastRowLastColumn="0"/>
            </w:pPr>
            <w:r>
              <w:t>Gain confidence in your mediation skills</w:t>
            </w:r>
          </w:p>
          <w:p w14:paraId="2F7D2CEE" w14:textId="002A79B0" w:rsidR="003C516C" w:rsidRDefault="003C516C" w:rsidP="003C516C">
            <w:pPr>
              <w:pStyle w:val="ListParagraph"/>
              <w:numPr>
                <w:ilvl w:val="0"/>
                <w:numId w:val="63"/>
              </w:numPr>
              <w:cnfStyle w:val="000000010000" w:firstRow="0" w:lastRow="0" w:firstColumn="0" w:lastColumn="0" w:oddVBand="0" w:evenVBand="0" w:oddHBand="0" w:evenHBand="1" w:firstRowFirstColumn="0" w:firstRowLastColumn="0" w:lastRowFirstColumn="0" w:lastRowLastColumn="0"/>
            </w:pPr>
            <w:r>
              <w:t>Be able to manage the mediation process</w:t>
            </w:r>
          </w:p>
          <w:p w14:paraId="443081A2" w14:textId="5874E98E" w:rsidR="005B3188" w:rsidRDefault="005B3188">
            <w:pPr>
              <w:cnfStyle w:val="000000010000" w:firstRow="0" w:lastRow="0" w:firstColumn="0" w:lastColumn="0" w:oddVBand="0" w:evenVBand="0" w:oddHBand="0" w:evenHBand="1" w:firstRowFirstColumn="0" w:firstRowLastColumn="0" w:lastRowFirstColumn="0" w:lastRowLastColumn="0"/>
            </w:pPr>
            <w:r>
              <w:t xml:space="preserve">To what extent do you agree or disagree that the following skills developed by completing the course have helped you / will help you to </w:t>
            </w:r>
            <w:r>
              <w:lastRenderedPageBreak/>
              <w:t>achieve successful mediation outcomes…?</w:t>
            </w:r>
          </w:p>
          <w:p w14:paraId="13E9ECD6" w14:textId="77777777" w:rsidR="005B3188" w:rsidRDefault="005B3188" w:rsidP="005B3188">
            <w:pPr>
              <w:pStyle w:val="ListParagraph"/>
              <w:numPr>
                <w:ilvl w:val="0"/>
                <w:numId w:val="62"/>
              </w:numPr>
              <w:cnfStyle w:val="000000010000" w:firstRow="0" w:lastRow="0" w:firstColumn="0" w:lastColumn="0" w:oddVBand="0" w:evenVBand="0" w:oddHBand="0" w:evenHBand="1" w:firstRowFirstColumn="0" w:firstRowLastColumn="0" w:lastRowFirstColumn="0" w:lastRowLastColumn="0"/>
            </w:pPr>
            <w:r>
              <w:t>Improved listening skills</w:t>
            </w:r>
          </w:p>
          <w:p w14:paraId="102F9514" w14:textId="77777777" w:rsidR="005B3188" w:rsidRDefault="005B3188" w:rsidP="005B3188">
            <w:pPr>
              <w:pStyle w:val="ListParagraph"/>
              <w:numPr>
                <w:ilvl w:val="0"/>
                <w:numId w:val="62"/>
              </w:numPr>
              <w:cnfStyle w:val="000000010000" w:firstRow="0" w:lastRow="0" w:firstColumn="0" w:lastColumn="0" w:oddVBand="0" w:evenVBand="0" w:oddHBand="0" w:evenHBand="1" w:firstRowFirstColumn="0" w:firstRowLastColumn="0" w:lastRowFirstColumn="0" w:lastRowLastColumn="0"/>
            </w:pPr>
            <w:r>
              <w:t>Improved questionings skills</w:t>
            </w:r>
          </w:p>
          <w:p w14:paraId="0C76D0BF" w14:textId="77777777" w:rsidR="005B3188" w:rsidRDefault="005B3188" w:rsidP="005B3188">
            <w:pPr>
              <w:pStyle w:val="ListParagraph"/>
              <w:numPr>
                <w:ilvl w:val="0"/>
                <w:numId w:val="62"/>
              </w:numPr>
              <w:cnfStyle w:val="000000010000" w:firstRow="0" w:lastRow="0" w:firstColumn="0" w:lastColumn="0" w:oddVBand="0" w:evenVBand="0" w:oddHBand="0" w:evenHBand="1" w:firstRowFirstColumn="0" w:firstRowLastColumn="0" w:lastRowFirstColumn="0" w:lastRowLastColumn="0"/>
            </w:pPr>
            <w:r>
              <w:t>Greater objectivity/impartiality</w:t>
            </w:r>
          </w:p>
        </w:tc>
        <w:tc>
          <w:tcPr>
            <w:tcW w:w="3592" w:type="dxa"/>
          </w:tcPr>
          <w:p w14:paraId="4532F6DE" w14:textId="77777777" w:rsidR="005B3188" w:rsidRDefault="005B3188">
            <w:pPr>
              <w:cnfStyle w:val="000000010000" w:firstRow="0" w:lastRow="0" w:firstColumn="0" w:lastColumn="0" w:oddVBand="0" w:evenVBand="0" w:oddHBand="0" w:evenHBand="1" w:firstRowFirstColumn="0" w:firstRowLastColumn="0" w:lastRowFirstColumn="0" w:lastRowLastColumn="0"/>
            </w:pPr>
            <w:r>
              <w:lastRenderedPageBreak/>
              <w:t>In what ways, if any, has the training helped you to resolve them? Probe for: improved listening / questioning skills; greater objectivity / impartiality; greater confidence, etc.</w:t>
            </w:r>
          </w:p>
        </w:tc>
      </w:tr>
      <w:tr w:rsidR="005B3188" w14:paraId="2F279586"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97" w:type="dxa"/>
          </w:tcPr>
          <w:p w14:paraId="32483E98" w14:textId="77777777" w:rsidR="005B3188" w:rsidRPr="00294760" w:rsidRDefault="005B3188">
            <w:pPr>
              <w:rPr>
                <w:color w:val="000000" w:themeColor="text1"/>
              </w:rPr>
            </w:pPr>
            <w:r w:rsidRPr="00294760">
              <w:rPr>
                <w:color w:val="000000" w:themeColor="text1"/>
              </w:rPr>
              <w:t>Understand delegates experiences of gaining accreditation</w:t>
            </w:r>
          </w:p>
          <w:p w14:paraId="53994633" w14:textId="3AFCA3A4" w:rsidR="007C324E" w:rsidRPr="00294760" w:rsidRDefault="007C324E" w:rsidP="007C324E">
            <w:pPr>
              <w:pStyle w:val="ListParagraph"/>
              <w:numPr>
                <w:ilvl w:val="0"/>
                <w:numId w:val="62"/>
              </w:numPr>
              <w:rPr>
                <w:color w:val="000000" w:themeColor="text1"/>
              </w:rPr>
            </w:pPr>
            <w:r w:rsidRPr="00294760">
              <w:rPr>
                <w:color w:val="000000" w:themeColor="text1"/>
              </w:rPr>
              <w:t>Training accreditation awarded</w:t>
            </w:r>
          </w:p>
        </w:tc>
        <w:tc>
          <w:tcPr>
            <w:tcW w:w="3637" w:type="dxa"/>
          </w:tcPr>
          <w:p w14:paraId="3A26F80E" w14:textId="77777777" w:rsidR="005B3188" w:rsidRDefault="005B3188">
            <w:pPr>
              <w:cnfStyle w:val="000000100000" w:firstRow="0" w:lastRow="0" w:firstColumn="0" w:lastColumn="0" w:oddVBand="0" w:evenVBand="0" w:oddHBand="1" w:evenHBand="0" w:firstRowFirstColumn="0" w:firstRowLastColumn="0" w:lastRowFirstColumn="0" w:lastRowLastColumn="0"/>
            </w:pPr>
            <w:r>
              <w:t>How many of the post-course questions and answers have you been able to complete during normal working hours?</w:t>
            </w:r>
          </w:p>
          <w:p w14:paraId="04070FA6" w14:textId="77777777" w:rsidR="005B3188" w:rsidRDefault="005B3188">
            <w:pPr>
              <w:cnfStyle w:val="000000100000" w:firstRow="0" w:lastRow="0" w:firstColumn="0" w:lastColumn="0" w:oddVBand="0" w:evenVBand="0" w:oddHBand="1" w:evenHBand="0" w:firstRowFirstColumn="0" w:firstRowLastColumn="0" w:lastRowFirstColumn="0" w:lastRowLastColumn="0"/>
            </w:pPr>
          </w:p>
          <w:p w14:paraId="1DF00FA0" w14:textId="77777777" w:rsidR="005B3188" w:rsidRDefault="005B3188">
            <w:pPr>
              <w:cnfStyle w:val="000000100000" w:firstRow="0" w:lastRow="0" w:firstColumn="0" w:lastColumn="0" w:oddVBand="0" w:evenVBand="0" w:oddHBand="1" w:evenHBand="0" w:firstRowFirstColumn="0" w:firstRowLastColumn="0" w:lastRowFirstColumn="0" w:lastRowLastColumn="0"/>
            </w:pPr>
            <w:r>
              <w:t>How do you feel about the amount of work that you’ve had to do to put your post-course questions and answers together – was it about the same, more or less than you expected?</w:t>
            </w:r>
          </w:p>
        </w:tc>
        <w:tc>
          <w:tcPr>
            <w:tcW w:w="3592" w:type="dxa"/>
          </w:tcPr>
          <w:p w14:paraId="1D942912" w14:textId="77777777" w:rsidR="005B3188" w:rsidRDefault="005B3188">
            <w:pPr>
              <w:cnfStyle w:val="000000100000" w:firstRow="0" w:lastRow="0" w:firstColumn="0" w:lastColumn="0" w:oddVBand="0" w:evenVBand="0" w:oddHBand="1" w:evenHBand="0" w:firstRowFirstColumn="0" w:firstRowLastColumn="0" w:lastRowFirstColumn="0" w:lastRowLastColumn="0"/>
            </w:pPr>
            <w:r>
              <w:t>Not covered in case studies.</w:t>
            </w:r>
          </w:p>
          <w:p w14:paraId="57F85701" w14:textId="77777777" w:rsidR="005B3188" w:rsidRDefault="005B3188">
            <w:pPr>
              <w:cnfStyle w:val="000000100000" w:firstRow="0" w:lastRow="0" w:firstColumn="0" w:lastColumn="0" w:oddVBand="0" w:evenVBand="0" w:oddHBand="1" w:evenHBand="0" w:firstRowFirstColumn="0" w:firstRowLastColumn="0" w:lastRowFirstColumn="0" w:lastRowLastColumn="0"/>
            </w:pPr>
          </w:p>
          <w:p w14:paraId="6D2E956E" w14:textId="77777777" w:rsidR="005B3188" w:rsidRPr="00B84DEC" w:rsidRDefault="005B3188">
            <w:pPr>
              <w:tabs>
                <w:tab w:val="left" w:pos="910"/>
              </w:tabs>
              <w:cnfStyle w:val="000000100000" w:firstRow="0" w:lastRow="0" w:firstColumn="0" w:lastColumn="0" w:oddVBand="0" w:evenVBand="0" w:oddHBand="1" w:evenHBand="0" w:firstRowFirstColumn="0" w:firstRowLastColumn="0" w:lastRowFirstColumn="0" w:lastRowLastColumn="0"/>
            </w:pPr>
            <w:r>
              <w:tab/>
            </w:r>
          </w:p>
        </w:tc>
      </w:tr>
      <w:tr w:rsidR="005B3188" w14:paraId="53573480"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97" w:type="dxa"/>
          </w:tcPr>
          <w:p w14:paraId="0D46F186" w14:textId="77777777" w:rsidR="005B3188" w:rsidRPr="00294760" w:rsidRDefault="005B3188">
            <w:pPr>
              <w:rPr>
                <w:color w:val="000000" w:themeColor="text1"/>
              </w:rPr>
            </w:pPr>
            <w:r w:rsidRPr="00294760">
              <w:rPr>
                <w:color w:val="000000" w:themeColor="text1"/>
              </w:rPr>
              <w:t>Understand the impacts of the training on the trainee</w:t>
            </w:r>
          </w:p>
          <w:p w14:paraId="1C9FF333" w14:textId="616A7D61" w:rsidR="007C324E" w:rsidRPr="00294760" w:rsidRDefault="007C324E" w:rsidP="007C324E">
            <w:pPr>
              <w:pStyle w:val="ListParagraph"/>
              <w:numPr>
                <w:ilvl w:val="0"/>
                <w:numId w:val="62"/>
              </w:numPr>
              <w:rPr>
                <w:color w:val="000000" w:themeColor="text1"/>
              </w:rPr>
            </w:pPr>
            <w:r w:rsidRPr="00294760">
              <w:rPr>
                <w:color w:val="000000" w:themeColor="text1"/>
              </w:rPr>
              <w:t>Trainee impacts</w:t>
            </w:r>
          </w:p>
        </w:tc>
        <w:tc>
          <w:tcPr>
            <w:tcW w:w="3637" w:type="dxa"/>
          </w:tcPr>
          <w:p w14:paraId="40BF0E83" w14:textId="77777777" w:rsidR="005B3188" w:rsidRDefault="005B3188">
            <w:pPr>
              <w:cnfStyle w:val="000000010000" w:firstRow="0" w:lastRow="0" w:firstColumn="0" w:lastColumn="0" w:oddVBand="0" w:evenVBand="0" w:oddHBand="0" w:evenHBand="1" w:firstRowFirstColumn="0" w:firstRowLastColumn="0" w:lastRowFirstColumn="0" w:lastRowLastColumn="0"/>
            </w:pPr>
            <w:r>
              <w:t>Overall, what is the most significant impact that the course has had on you?</w:t>
            </w:r>
          </w:p>
          <w:p w14:paraId="4CCACF20" w14:textId="77777777" w:rsidR="003C516C" w:rsidRDefault="003C516C">
            <w:pPr>
              <w:cnfStyle w:val="000000010000" w:firstRow="0" w:lastRow="0" w:firstColumn="0" w:lastColumn="0" w:oddVBand="0" w:evenVBand="0" w:oddHBand="0" w:evenHBand="1" w:firstRowFirstColumn="0" w:firstRowLastColumn="0" w:lastRowFirstColumn="0" w:lastRowLastColumn="0"/>
            </w:pPr>
          </w:p>
          <w:p w14:paraId="6ADCDFD9" w14:textId="77777777" w:rsidR="003C516C" w:rsidRDefault="003C516C">
            <w:pPr>
              <w:cnfStyle w:val="000000010000" w:firstRow="0" w:lastRow="0" w:firstColumn="0" w:lastColumn="0" w:oddVBand="0" w:evenVBand="0" w:oddHBand="0" w:evenHBand="1" w:firstRowFirstColumn="0" w:firstRowLastColumn="0" w:lastRowFirstColumn="0" w:lastRowLastColumn="0"/>
            </w:pPr>
            <w:r w:rsidRPr="003C516C">
              <w:t>How useful have each of the following skills from the course been to you in your wider role in the organisation? Please rate each on a scale of 1 to 5, where 1 is not at all useful and 5 is very useful?</w:t>
            </w:r>
          </w:p>
          <w:p w14:paraId="2747A4F6" w14:textId="77777777" w:rsidR="003C516C" w:rsidRDefault="003C516C" w:rsidP="003C516C">
            <w:pPr>
              <w:pStyle w:val="ListParagraph"/>
              <w:numPr>
                <w:ilvl w:val="0"/>
                <w:numId w:val="62"/>
              </w:numPr>
              <w:cnfStyle w:val="000000010000" w:firstRow="0" w:lastRow="0" w:firstColumn="0" w:lastColumn="0" w:oddVBand="0" w:evenVBand="0" w:oddHBand="0" w:evenHBand="1" w:firstRowFirstColumn="0" w:firstRowLastColumn="0" w:lastRowFirstColumn="0" w:lastRowLastColumn="0"/>
            </w:pPr>
            <w:r>
              <w:t>Building rapport</w:t>
            </w:r>
          </w:p>
          <w:p w14:paraId="5D69EBCA" w14:textId="77777777" w:rsidR="003C516C" w:rsidRDefault="003C516C" w:rsidP="003C516C">
            <w:pPr>
              <w:pStyle w:val="ListParagraph"/>
              <w:numPr>
                <w:ilvl w:val="0"/>
                <w:numId w:val="62"/>
              </w:numPr>
              <w:cnfStyle w:val="000000010000" w:firstRow="0" w:lastRow="0" w:firstColumn="0" w:lastColumn="0" w:oddVBand="0" w:evenVBand="0" w:oddHBand="0" w:evenHBand="1" w:firstRowFirstColumn="0" w:firstRowLastColumn="0" w:lastRowFirstColumn="0" w:lastRowLastColumn="0"/>
            </w:pPr>
            <w:r>
              <w:t>Showing empathy</w:t>
            </w:r>
          </w:p>
          <w:p w14:paraId="3F41A3E0" w14:textId="13F84EEE" w:rsidR="003C516C" w:rsidRDefault="003C516C" w:rsidP="003C516C">
            <w:pPr>
              <w:pStyle w:val="ListParagraph"/>
              <w:numPr>
                <w:ilvl w:val="0"/>
                <w:numId w:val="62"/>
              </w:numPr>
              <w:cnfStyle w:val="000000010000" w:firstRow="0" w:lastRow="0" w:firstColumn="0" w:lastColumn="0" w:oddVBand="0" w:evenVBand="0" w:oddHBand="0" w:evenHBand="1" w:firstRowFirstColumn="0" w:firstRowLastColumn="0" w:lastRowFirstColumn="0" w:lastRowLastColumn="0"/>
            </w:pPr>
            <w:r>
              <w:t>Impartiality</w:t>
            </w:r>
          </w:p>
        </w:tc>
        <w:tc>
          <w:tcPr>
            <w:tcW w:w="3592" w:type="dxa"/>
          </w:tcPr>
          <w:p w14:paraId="543892A1" w14:textId="77777777" w:rsidR="005B3188" w:rsidRDefault="005B3188">
            <w:pPr>
              <w:cnfStyle w:val="000000010000" w:firstRow="0" w:lastRow="0" w:firstColumn="0" w:lastColumn="0" w:oddVBand="0" w:evenVBand="0" w:oddHBand="0" w:evenHBand="1" w:firstRowFirstColumn="0" w:firstRowLastColumn="0" w:lastRowFirstColumn="0" w:lastRowLastColumn="0"/>
            </w:pPr>
            <w:r>
              <w:t>What experience of mediation have you had since attending the course? Probe for: number of disputes, nature of disputes, how much time spent mediating?</w:t>
            </w:r>
          </w:p>
          <w:p w14:paraId="195E048E" w14:textId="77777777" w:rsidR="005B3188" w:rsidRDefault="005B3188">
            <w:pPr>
              <w:cnfStyle w:val="000000010000" w:firstRow="0" w:lastRow="0" w:firstColumn="0" w:lastColumn="0" w:oddVBand="0" w:evenVBand="0" w:oddHBand="0" w:evenHBand="1" w:firstRowFirstColumn="0" w:firstRowLastColumn="0" w:lastRowFirstColumn="0" w:lastRowLastColumn="0"/>
            </w:pPr>
          </w:p>
          <w:p w14:paraId="46E17BCD" w14:textId="77777777" w:rsidR="005B3188" w:rsidRDefault="005B3188">
            <w:pPr>
              <w:cnfStyle w:val="000000010000" w:firstRow="0" w:lastRow="0" w:firstColumn="0" w:lastColumn="0" w:oddVBand="0" w:evenVBand="0" w:oddHBand="0" w:evenHBand="1" w:firstRowFirstColumn="0" w:firstRowLastColumn="0" w:lastRowFirstColumn="0" w:lastRowLastColumn="0"/>
            </w:pPr>
            <w:r>
              <w:t>Has the CIWM course been helpful in other aspects of your role, other than for mediating?</w:t>
            </w:r>
          </w:p>
        </w:tc>
      </w:tr>
      <w:tr w:rsidR="005B3188" w14:paraId="3BF02EF8"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97" w:type="dxa"/>
          </w:tcPr>
          <w:p w14:paraId="3D43B658" w14:textId="77777777" w:rsidR="005B3188" w:rsidRPr="00294760" w:rsidRDefault="005B3188">
            <w:pPr>
              <w:rPr>
                <w:color w:val="000000" w:themeColor="text1"/>
              </w:rPr>
            </w:pPr>
            <w:r w:rsidRPr="00294760">
              <w:rPr>
                <w:color w:val="000000" w:themeColor="text1"/>
              </w:rPr>
              <w:t>Understand the impacts of the training on the organisation</w:t>
            </w:r>
          </w:p>
          <w:p w14:paraId="3ABF8719" w14:textId="77777777" w:rsidR="007C324E" w:rsidRPr="00294760" w:rsidRDefault="007C324E" w:rsidP="007C324E">
            <w:pPr>
              <w:pStyle w:val="ListParagraph"/>
              <w:numPr>
                <w:ilvl w:val="0"/>
                <w:numId w:val="62"/>
              </w:numPr>
              <w:rPr>
                <w:color w:val="000000" w:themeColor="text1"/>
              </w:rPr>
            </w:pPr>
            <w:r w:rsidRPr="00294760">
              <w:rPr>
                <w:color w:val="000000" w:themeColor="text1"/>
              </w:rPr>
              <w:t>Short-term organisation impacts</w:t>
            </w:r>
          </w:p>
          <w:p w14:paraId="5385E1D9" w14:textId="42A80B72" w:rsidR="007C324E" w:rsidRPr="00294760" w:rsidRDefault="007C324E" w:rsidP="007C324E">
            <w:pPr>
              <w:pStyle w:val="ListParagraph"/>
              <w:numPr>
                <w:ilvl w:val="0"/>
                <w:numId w:val="62"/>
              </w:numPr>
              <w:rPr>
                <w:color w:val="000000" w:themeColor="text1"/>
              </w:rPr>
            </w:pPr>
            <w:r w:rsidRPr="00294760">
              <w:rPr>
                <w:color w:val="000000" w:themeColor="text1"/>
              </w:rPr>
              <w:t>Long-term organisation impacts</w:t>
            </w:r>
          </w:p>
        </w:tc>
        <w:tc>
          <w:tcPr>
            <w:tcW w:w="3637" w:type="dxa"/>
          </w:tcPr>
          <w:p w14:paraId="52362962" w14:textId="77777777" w:rsidR="005B3188" w:rsidRDefault="005B3188">
            <w:pPr>
              <w:cnfStyle w:val="000000100000" w:firstRow="0" w:lastRow="0" w:firstColumn="0" w:lastColumn="0" w:oddVBand="0" w:evenVBand="0" w:oddHBand="1" w:evenHBand="0" w:firstRowFirstColumn="0" w:firstRowLastColumn="0" w:lastRowFirstColumn="0" w:lastRowLastColumn="0"/>
            </w:pPr>
            <w:r>
              <w:t>As a result of attending the CIWM course have you, or anyone working with you at the same organisation…?</w:t>
            </w:r>
          </w:p>
          <w:p w14:paraId="02DE6F7E" w14:textId="77777777" w:rsidR="005B3188" w:rsidRDefault="005B3188" w:rsidP="005B3188">
            <w:pPr>
              <w:pStyle w:val="ListParagraph"/>
              <w:numPr>
                <w:ilvl w:val="0"/>
                <w:numId w:val="62"/>
              </w:numPr>
              <w:cnfStyle w:val="000000100000" w:firstRow="0" w:lastRow="0" w:firstColumn="0" w:lastColumn="0" w:oddVBand="0" w:evenVBand="0" w:oddHBand="1" w:evenHBand="0" w:firstRowFirstColumn="0" w:firstRowLastColumn="0" w:lastRowFirstColumn="0" w:lastRowLastColumn="0"/>
            </w:pPr>
            <w:r>
              <w:t>Introduced one or more new policies or practices</w:t>
            </w:r>
          </w:p>
          <w:p w14:paraId="2A67F4EA" w14:textId="77777777" w:rsidR="005B3188" w:rsidRDefault="005B3188" w:rsidP="005B3188">
            <w:pPr>
              <w:pStyle w:val="ListParagraph"/>
              <w:numPr>
                <w:ilvl w:val="0"/>
                <w:numId w:val="62"/>
              </w:numPr>
              <w:cnfStyle w:val="000000100000" w:firstRow="0" w:lastRow="0" w:firstColumn="0" w:lastColumn="0" w:oddVBand="0" w:evenVBand="0" w:oddHBand="1" w:evenHBand="0" w:firstRowFirstColumn="0" w:firstRowLastColumn="0" w:lastRowFirstColumn="0" w:lastRowLastColumn="0"/>
            </w:pPr>
            <w:r>
              <w:t>Reviewed one or more policies or practices</w:t>
            </w:r>
          </w:p>
          <w:p w14:paraId="712B7B11" w14:textId="77777777" w:rsidR="005B3188" w:rsidRDefault="005B3188" w:rsidP="005B3188">
            <w:pPr>
              <w:pStyle w:val="ListParagraph"/>
              <w:numPr>
                <w:ilvl w:val="0"/>
                <w:numId w:val="62"/>
              </w:numPr>
              <w:cnfStyle w:val="000000100000" w:firstRow="0" w:lastRow="0" w:firstColumn="0" w:lastColumn="0" w:oddVBand="0" w:evenVBand="0" w:oddHBand="1" w:evenHBand="0" w:firstRowFirstColumn="0" w:firstRowLastColumn="0" w:lastRowFirstColumn="0" w:lastRowLastColumn="0"/>
            </w:pPr>
            <w:r>
              <w:t>Revised one or more policies or practices</w:t>
            </w:r>
          </w:p>
          <w:p w14:paraId="2C1D25A7" w14:textId="77777777" w:rsidR="005B3188" w:rsidRDefault="005B3188" w:rsidP="005B3188">
            <w:pPr>
              <w:pStyle w:val="ListParagraph"/>
              <w:numPr>
                <w:ilvl w:val="0"/>
                <w:numId w:val="62"/>
              </w:numPr>
              <w:cnfStyle w:val="000000100000" w:firstRow="0" w:lastRow="0" w:firstColumn="0" w:lastColumn="0" w:oddVBand="0" w:evenVBand="0" w:oddHBand="1" w:evenHBand="0" w:firstRowFirstColumn="0" w:firstRowLastColumn="0" w:lastRowFirstColumn="0" w:lastRowLastColumn="0"/>
            </w:pPr>
            <w:r>
              <w:t>Formalised plans to introduce one or more new policies or practices</w:t>
            </w:r>
          </w:p>
          <w:p w14:paraId="753A2F7D" w14:textId="77777777" w:rsidR="005B3188" w:rsidRDefault="005B3188" w:rsidP="005B3188">
            <w:pPr>
              <w:pStyle w:val="ListParagraph"/>
              <w:numPr>
                <w:ilvl w:val="0"/>
                <w:numId w:val="62"/>
              </w:numPr>
              <w:cnfStyle w:val="000000100000" w:firstRow="0" w:lastRow="0" w:firstColumn="0" w:lastColumn="0" w:oddVBand="0" w:evenVBand="0" w:oddHBand="1" w:evenHBand="0" w:firstRowFirstColumn="0" w:firstRowLastColumn="0" w:lastRowFirstColumn="0" w:lastRowLastColumn="0"/>
            </w:pPr>
            <w:r>
              <w:t>Made general/informal plans to introduce one or more new policies or practices</w:t>
            </w:r>
          </w:p>
          <w:p w14:paraId="543CB49D" w14:textId="77777777" w:rsidR="005B3188" w:rsidRDefault="005B3188">
            <w:pPr>
              <w:cnfStyle w:val="000000100000" w:firstRow="0" w:lastRow="0" w:firstColumn="0" w:lastColumn="0" w:oddVBand="0" w:evenVBand="0" w:oddHBand="1" w:evenHBand="0" w:firstRowFirstColumn="0" w:firstRowLastColumn="0" w:lastRowFirstColumn="0" w:lastRowLastColumn="0"/>
            </w:pPr>
          </w:p>
          <w:p w14:paraId="37E9BB95" w14:textId="77777777" w:rsidR="005B3188" w:rsidRDefault="005B3188">
            <w:pPr>
              <w:cnfStyle w:val="000000100000" w:firstRow="0" w:lastRow="0" w:firstColumn="0" w:lastColumn="0" w:oddVBand="0" w:evenVBand="0" w:oddHBand="1" w:evenHBand="0" w:firstRowFirstColumn="0" w:firstRowLastColumn="0" w:lastRowFirstColumn="0" w:lastRowLastColumn="0"/>
            </w:pPr>
            <w:r>
              <w:t>Since completing the course, to what extent is mediation encouraged in your organisation now?</w:t>
            </w:r>
          </w:p>
        </w:tc>
        <w:tc>
          <w:tcPr>
            <w:tcW w:w="3592" w:type="dxa"/>
          </w:tcPr>
          <w:p w14:paraId="1CCE2716" w14:textId="77777777" w:rsidR="005B3188" w:rsidRDefault="005B3188">
            <w:pPr>
              <w:cnfStyle w:val="000000100000" w:firstRow="0" w:lastRow="0" w:firstColumn="0" w:lastColumn="0" w:oddVBand="0" w:evenVBand="0" w:oddHBand="1" w:evenHBand="0" w:firstRowFirstColumn="0" w:firstRowLastColumn="0" w:lastRowFirstColumn="0" w:lastRowLastColumn="0"/>
            </w:pPr>
            <w:r>
              <w:t>You told us in the survey that going on the course had a positive/negative impact on your organisation. Why do you think that? In what ways has it had an impact?</w:t>
            </w:r>
          </w:p>
          <w:p w14:paraId="2BBE364F" w14:textId="77777777" w:rsidR="005B3188" w:rsidRDefault="005B3188">
            <w:pPr>
              <w:cnfStyle w:val="000000100000" w:firstRow="0" w:lastRow="0" w:firstColumn="0" w:lastColumn="0" w:oddVBand="0" w:evenVBand="0" w:oddHBand="1" w:evenHBand="0" w:firstRowFirstColumn="0" w:firstRowLastColumn="0" w:lastRowFirstColumn="0" w:lastRowLastColumn="0"/>
            </w:pPr>
          </w:p>
          <w:p w14:paraId="3B363AD5" w14:textId="77777777" w:rsidR="005B3188" w:rsidRDefault="005B3188">
            <w:pPr>
              <w:cnfStyle w:val="000000100000" w:firstRow="0" w:lastRow="0" w:firstColumn="0" w:lastColumn="0" w:oddVBand="0" w:evenVBand="0" w:oddHBand="1" w:evenHBand="0" w:firstRowFirstColumn="0" w:firstRowLastColumn="0" w:lastRowFirstColumn="0" w:lastRowLastColumn="0"/>
            </w:pPr>
            <w:r>
              <w:t>What is the perception of the use of mediation in the organisation since attending the course? Probe for: is it used appropriately, is the process understood, is it effective, for who or in what circumstances?</w:t>
            </w:r>
          </w:p>
          <w:p w14:paraId="2A7BD7D2" w14:textId="77777777" w:rsidR="005B3188" w:rsidRDefault="005B3188">
            <w:pPr>
              <w:cnfStyle w:val="000000100000" w:firstRow="0" w:lastRow="0" w:firstColumn="0" w:lastColumn="0" w:oddVBand="0" w:evenVBand="0" w:oddHBand="1" w:evenHBand="0" w:firstRowFirstColumn="0" w:firstRowLastColumn="0" w:lastRowFirstColumn="0" w:lastRowLastColumn="0"/>
            </w:pPr>
          </w:p>
          <w:p w14:paraId="6C134FFB" w14:textId="77777777" w:rsidR="005B3188" w:rsidRDefault="005B3188">
            <w:pPr>
              <w:cnfStyle w:val="000000100000" w:firstRow="0" w:lastRow="0" w:firstColumn="0" w:lastColumn="0" w:oddVBand="0" w:evenVBand="0" w:oddHBand="1" w:evenHBand="0" w:firstRowFirstColumn="0" w:firstRowLastColumn="0" w:lastRowFirstColumn="0" w:lastRowLastColumn="0"/>
            </w:pPr>
          </w:p>
        </w:tc>
      </w:tr>
    </w:tbl>
    <w:p w14:paraId="60325CA6" w14:textId="77777777" w:rsidR="005136DA" w:rsidRPr="005B6912" w:rsidRDefault="005136DA" w:rsidP="00611D72">
      <w:pPr>
        <w:pStyle w:val="Heading4"/>
        <w:rPr>
          <w:color w:val="004436" w:themeColor="text2"/>
        </w:rPr>
      </w:pPr>
      <w:r w:rsidRPr="005B6912">
        <w:rPr>
          <w:color w:val="004436" w:themeColor="text2"/>
        </w:rPr>
        <w:t>Organisation case studies</w:t>
      </w:r>
    </w:p>
    <w:p w14:paraId="5351B377" w14:textId="3BE9DCD3" w:rsidR="00595302" w:rsidRDefault="00595302" w:rsidP="00595302">
      <w:pPr>
        <w:pStyle w:val="BodyText"/>
      </w:pPr>
      <w:r>
        <w:t xml:space="preserve">To gain more insight into </w:t>
      </w:r>
      <w:r w:rsidR="004D5435">
        <w:t>the impact of the</w:t>
      </w:r>
      <w:r>
        <w:t xml:space="preserve"> CIWM training </w:t>
      </w:r>
      <w:r w:rsidR="004D5435">
        <w:t>on delegates and organisations</w:t>
      </w:r>
      <w:r w:rsidR="003313E0">
        <w:t>, as well as</w:t>
      </w:r>
      <w:r>
        <w:t xml:space="preserve"> contribute to the narrative throughout the report, case studies were conducted. </w:t>
      </w:r>
      <w:r w:rsidR="004D5435">
        <w:t xml:space="preserve">The aim was for </w:t>
      </w:r>
      <w:r>
        <w:t xml:space="preserve">each case study </w:t>
      </w:r>
      <w:r w:rsidR="004D5435">
        <w:t xml:space="preserve">to </w:t>
      </w:r>
      <w:r>
        <w:t>include an interview with a delegate who had been on the course as well as a senior manager in their organisation who might be able to provide a more strategic overview of the value of having trained mediators in the workplace.</w:t>
      </w:r>
    </w:p>
    <w:p w14:paraId="005EB52D" w14:textId="5BBAA143" w:rsidR="00595302" w:rsidRDefault="004D5435" w:rsidP="00595302">
      <w:pPr>
        <w:pStyle w:val="BodyText"/>
      </w:pPr>
      <w:r>
        <w:lastRenderedPageBreak/>
        <w:t xml:space="preserve">Case studies were recruited through the survey by asking </w:t>
      </w:r>
      <w:r w:rsidR="00595302">
        <w:t xml:space="preserve">delegates </w:t>
      </w:r>
      <w:r>
        <w:t>to opt-in</w:t>
      </w:r>
      <w:r w:rsidR="00595302">
        <w:t xml:space="preserve"> if they were interested in being considered as a case study. The selection of the case studies was</w:t>
      </w:r>
      <w:r>
        <w:t xml:space="preserve"> undertaken with input from Acas and</w:t>
      </w:r>
      <w:r w:rsidR="00595302">
        <w:t xml:space="preserve"> based on answers that had been given during the survey to ensure a varied selection of case </w:t>
      </w:r>
      <w:r>
        <w:t>study organisations</w:t>
      </w:r>
      <w:r w:rsidR="00595302">
        <w:t xml:space="preserve">. </w:t>
      </w:r>
      <w:r>
        <w:t>Selections were made based on</w:t>
      </w:r>
      <w:r w:rsidR="00595302">
        <w:t xml:space="preserve"> whether the delegate had previous experience of mediation, the mode of </w:t>
      </w:r>
      <w:r>
        <w:t xml:space="preserve">training </w:t>
      </w:r>
      <w:r w:rsidR="00595302">
        <w:t xml:space="preserve">delivery, whether </w:t>
      </w:r>
      <w:r>
        <w:t xml:space="preserve">the delegate </w:t>
      </w:r>
      <w:r w:rsidR="00595302">
        <w:t>had achieved accreditation, the type and size of the organisation, the delegate’s satisfaction levels, whether they would recommend the course</w:t>
      </w:r>
      <w:r>
        <w:t>,</w:t>
      </w:r>
      <w:r w:rsidR="00595302">
        <w:t xml:space="preserve"> and whether it had a positive or negative impact on their organisation. </w:t>
      </w:r>
    </w:p>
    <w:p w14:paraId="4C5923C3" w14:textId="5D9F4298" w:rsidR="00595302" w:rsidRPr="005136DA" w:rsidRDefault="004D5435" w:rsidP="00595302">
      <w:pPr>
        <w:pStyle w:val="BodyText"/>
      </w:pPr>
      <w:r>
        <w:t xml:space="preserve">Interviews were semi-structured and encouraged </w:t>
      </w:r>
      <w:r w:rsidR="00595302">
        <w:t xml:space="preserve">the delegate and the senior manager to </w:t>
      </w:r>
      <w:r>
        <w:t>discuss</w:t>
      </w:r>
      <w:r w:rsidR="00595302">
        <w:t xml:space="preserve"> their views and experiences of mediation prior to and following the training, </w:t>
      </w:r>
      <w:r w:rsidR="00DE3A27">
        <w:t>motivations,</w:t>
      </w:r>
      <w:r w:rsidR="00595302">
        <w:t xml:space="preserve"> and perceptions of the training as well as the impact of the training on the wider organisation</w:t>
      </w:r>
      <w:r>
        <w:t xml:space="preserve"> (see </w:t>
      </w:r>
      <w:r w:rsidR="0029029A">
        <w:t xml:space="preserve">example questions in </w:t>
      </w:r>
      <w:r w:rsidR="0029029A">
        <w:fldChar w:fldCharType="begin"/>
      </w:r>
      <w:r w:rsidR="0029029A">
        <w:instrText xml:space="preserve"> REF _Ref141717555 \r \h </w:instrText>
      </w:r>
      <w:r w:rsidR="0029029A">
        <w:fldChar w:fldCharType="separate"/>
      </w:r>
      <w:r w:rsidR="008635D0">
        <w:t>Table 6.1</w:t>
      </w:r>
      <w:r w:rsidR="0029029A">
        <w:fldChar w:fldCharType="end"/>
      </w:r>
      <w:r w:rsidR="0029029A">
        <w:t>).</w:t>
      </w:r>
      <w:r w:rsidR="00217D9B">
        <w:t xml:space="preserve"> Interviewees were each offered a £40 incentive as a thank you for taking part.</w:t>
      </w:r>
    </w:p>
    <w:p w14:paraId="071946BE" w14:textId="77777777" w:rsidR="005136DA" w:rsidRDefault="005136DA" w:rsidP="00611D72">
      <w:pPr>
        <w:pStyle w:val="Heading3"/>
      </w:pPr>
      <w:r>
        <w:t>Participants</w:t>
      </w:r>
    </w:p>
    <w:p w14:paraId="687D158C" w14:textId="10367D1C" w:rsidR="002E19F6" w:rsidRPr="005B6912" w:rsidRDefault="002E19F6" w:rsidP="00485082">
      <w:pPr>
        <w:pStyle w:val="Heading4"/>
        <w:rPr>
          <w:color w:val="004436" w:themeColor="text2"/>
        </w:rPr>
      </w:pPr>
      <w:r w:rsidRPr="005B6912">
        <w:rPr>
          <w:color w:val="004436" w:themeColor="text2"/>
        </w:rPr>
        <w:t>Survey respondents</w:t>
      </w:r>
    </w:p>
    <w:p w14:paraId="3ED3ABDF" w14:textId="16E1A6A6" w:rsidR="00E37FE8" w:rsidRDefault="0029029A" w:rsidP="00595302">
      <w:pPr>
        <w:pStyle w:val="BodyText"/>
      </w:pPr>
      <w:bookmarkStart w:id="90" w:name="_Ref139985464"/>
      <w:r>
        <w:t>S</w:t>
      </w:r>
      <w:r w:rsidR="00595302">
        <w:t xml:space="preserve">urvey respondents (N=125) were majority female </w:t>
      </w:r>
      <w:r w:rsidR="00E37FE8">
        <w:t xml:space="preserve">(77%) </w:t>
      </w:r>
      <w:r w:rsidR="00595302">
        <w:t>and of white ethnicity</w:t>
      </w:r>
      <w:r w:rsidR="00E37FE8">
        <w:t xml:space="preserve"> (94%</w:t>
      </w:r>
      <w:r w:rsidR="00DE3A27">
        <w:t>). Most</w:t>
      </w:r>
      <w:r w:rsidR="00E37FE8">
        <w:t xml:space="preserve"> respondents were aged</w:t>
      </w:r>
      <w:r w:rsidR="000064A9">
        <w:t xml:space="preserve"> 40</w:t>
      </w:r>
      <w:r w:rsidR="0029014E">
        <w:t>+</w:t>
      </w:r>
      <w:r w:rsidR="000064A9">
        <w:t xml:space="preserve"> (</w:t>
      </w:r>
      <w:r w:rsidR="0029014E">
        <w:t>6</w:t>
      </w:r>
      <w:r w:rsidR="000064A9">
        <w:t xml:space="preserve">8%) </w:t>
      </w:r>
      <w:r w:rsidR="00DE3A27">
        <w:t>and</w:t>
      </w:r>
      <w:r w:rsidR="000064A9">
        <w:t xml:space="preserve"> did not live with a health condition that impacted their day-to-day life </w:t>
      </w:r>
      <w:r w:rsidR="00E37FE8">
        <w:t>(</w:t>
      </w:r>
      <w:r w:rsidR="000064A9">
        <w:t>82%</w:t>
      </w:r>
      <w:r>
        <w:t xml:space="preserve">; see </w:t>
      </w:r>
      <w:r>
        <w:fldChar w:fldCharType="begin"/>
      </w:r>
      <w:r>
        <w:instrText xml:space="preserve"> REF _Ref141080454 \r \h </w:instrText>
      </w:r>
      <w:r>
        <w:fldChar w:fldCharType="separate"/>
      </w:r>
      <w:r w:rsidR="008635D0">
        <w:t>Table 6.2</w:t>
      </w:r>
      <w:r>
        <w:fldChar w:fldCharType="end"/>
      </w:r>
      <w:r>
        <w:t>)</w:t>
      </w:r>
      <w:r w:rsidR="009C0F60">
        <w:t xml:space="preserve"> </w:t>
      </w:r>
    </w:p>
    <w:p w14:paraId="1AD3607F" w14:textId="4C303170" w:rsidR="000064A9" w:rsidRPr="000064A9" w:rsidRDefault="000064A9" w:rsidP="00E927C8">
      <w:pPr>
        <w:pStyle w:val="Chartlabel"/>
      </w:pPr>
      <w:bookmarkStart w:id="91" w:name="_Ref141080454"/>
      <w:bookmarkEnd w:id="90"/>
      <w:r>
        <w:t>Demographic characteristics of survey respondents</w:t>
      </w:r>
      <w:bookmarkEnd w:id="91"/>
    </w:p>
    <w:tbl>
      <w:tblPr>
        <w:tblStyle w:val="IFFtable"/>
        <w:tblW w:w="7726" w:type="dxa"/>
        <w:tblLook w:val="04A0" w:firstRow="1" w:lastRow="0" w:firstColumn="1" w:lastColumn="0" w:noHBand="0" w:noVBand="1"/>
      </w:tblPr>
      <w:tblGrid>
        <w:gridCol w:w="3872"/>
        <w:gridCol w:w="1870"/>
        <w:gridCol w:w="1984"/>
      </w:tblGrid>
      <w:tr w:rsidR="00695B03" w14:paraId="7F909CDB" w14:textId="77777777" w:rsidTr="6DD7A64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vAlign w:val="center"/>
          </w:tcPr>
          <w:p w14:paraId="7DD3C3DA" w14:textId="0DC9C21B" w:rsidR="00695B03" w:rsidRPr="00294760" w:rsidRDefault="041E49F9" w:rsidP="000064A9">
            <w:pPr>
              <w:rPr>
                <w:b/>
                <w:bCs/>
                <w:color w:val="000000" w:themeColor="text1"/>
              </w:rPr>
            </w:pPr>
            <w:r w:rsidRPr="00294760">
              <w:rPr>
                <w:b/>
                <w:bCs/>
                <w:color w:val="000000" w:themeColor="text1"/>
              </w:rPr>
              <w:t>Characteristic</w:t>
            </w:r>
          </w:p>
        </w:tc>
        <w:tc>
          <w:tcPr>
            <w:tcW w:w="0" w:type="dxa"/>
            <w:vAlign w:val="center"/>
          </w:tcPr>
          <w:p w14:paraId="400D7A28" w14:textId="102841D4" w:rsidR="00695B03" w:rsidRPr="00294760" w:rsidRDefault="00695B03" w:rsidP="0029029A">
            <w:pPr>
              <w:jc w:val="center"/>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N</w:t>
            </w:r>
          </w:p>
        </w:tc>
        <w:tc>
          <w:tcPr>
            <w:tcW w:w="0" w:type="dxa"/>
            <w:vAlign w:val="center"/>
          </w:tcPr>
          <w:p w14:paraId="60142307" w14:textId="73722872" w:rsidR="00695B03" w:rsidRPr="00294760" w:rsidRDefault="00695B03" w:rsidP="0029029A">
            <w:pPr>
              <w:jc w:val="center"/>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w:t>
            </w:r>
          </w:p>
        </w:tc>
      </w:tr>
      <w:tr w:rsidR="00695B03" w14:paraId="75659667"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23C3F80F" w14:textId="77777777" w:rsidR="00695B03" w:rsidRPr="00294760" w:rsidRDefault="00695B03" w:rsidP="00695B03">
            <w:pPr>
              <w:rPr>
                <w:b/>
                <w:bCs/>
                <w:color w:val="000000" w:themeColor="text1"/>
              </w:rPr>
            </w:pPr>
            <w:r w:rsidRPr="00294760">
              <w:rPr>
                <w:b/>
                <w:bCs/>
                <w:color w:val="000000" w:themeColor="text1"/>
              </w:rPr>
              <w:t>Age</w:t>
            </w:r>
          </w:p>
        </w:tc>
        <w:tc>
          <w:tcPr>
            <w:tcW w:w="1870" w:type="dxa"/>
          </w:tcPr>
          <w:p w14:paraId="6EE376F7" w14:textId="404426AE" w:rsidR="00695B03" w:rsidRPr="00294760" w:rsidRDefault="00695B03" w:rsidP="00695B03">
            <w:pPr>
              <w:cnfStyle w:val="000000100000" w:firstRow="0" w:lastRow="0" w:firstColumn="0" w:lastColumn="0" w:oddVBand="0" w:evenVBand="0" w:oddHBand="1" w:evenHBand="0" w:firstRowFirstColumn="0" w:firstRowLastColumn="0" w:lastRowFirstColumn="0" w:lastRowLastColumn="0"/>
              <w:rPr>
                <w:color w:val="000000" w:themeColor="text1"/>
              </w:rPr>
            </w:pPr>
          </w:p>
        </w:tc>
        <w:tc>
          <w:tcPr>
            <w:tcW w:w="1984" w:type="dxa"/>
          </w:tcPr>
          <w:p w14:paraId="30101E42" w14:textId="0304EC22" w:rsidR="00695B03" w:rsidRPr="00294760" w:rsidRDefault="00695B03" w:rsidP="00695B03">
            <w:pPr>
              <w:cnfStyle w:val="000000100000" w:firstRow="0" w:lastRow="0" w:firstColumn="0" w:lastColumn="0" w:oddVBand="0" w:evenVBand="0" w:oddHBand="1" w:evenHBand="0" w:firstRowFirstColumn="0" w:firstRowLastColumn="0" w:lastRowFirstColumn="0" w:lastRowLastColumn="0"/>
              <w:rPr>
                <w:color w:val="000000" w:themeColor="text1"/>
              </w:rPr>
            </w:pPr>
          </w:p>
        </w:tc>
      </w:tr>
      <w:tr w:rsidR="00695B03" w:rsidRPr="00FC066B" w14:paraId="0C0E8243"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5547D1BF" w14:textId="55627299" w:rsidR="00695B03" w:rsidRPr="00294760" w:rsidRDefault="00695B03" w:rsidP="00695B03">
            <w:pPr>
              <w:jc w:val="right"/>
              <w:rPr>
                <w:color w:val="000000" w:themeColor="text1"/>
                <w:lang w:val="it-IT"/>
              </w:rPr>
            </w:pPr>
            <w:r w:rsidRPr="00294760">
              <w:rPr>
                <w:color w:val="000000" w:themeColor="text1"/>
                <w:lang w:val="it-IT"/>
              </w:rPr>
              <w:t>18-</w:t>
            </w:r>
            <w:r w:rsidR="00E37FE8" w:rsidRPr="00294760">
              <w:rPr>
                <w:color w:val="000000" w:themeColor="text1"/>
                <w:lang w:val="it-IT"/>
              </w:rPr>
              <w:t>3</w:t>
            </w:r>
            <w:r w:rsidRPr="00294760">
              <w:rPr>
                <w:color w:val="000000" w:themeColor="text1"/>
                <w:lang w:val="it-IT"/>
              </w:rPr>
              <w:t>9</w:t>
            </w:r>
          </w:p>
        </w:tc>
        <w:tc>
          <w:tcPr>
            <w:tcW w:w="1870" w:type="dxa"/>
          </w:tcPr>
          <w:p w14:paraId="710ABBEE" w14:textId="0742CBD0" w:rsidR="00695B03" w:rsidRPr="00294760" w:rsidRDefault="2673374A" w:rsidP="00695B03">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r w:rsidRPr="00294760">
              <w:rPr>
                <w:color w:val="000000" w:themeColor="text1"/>
                <w:lang w:val="it-IT"/>
              </w:rPr>
              <w:t>29</w:t>
            </w:r>
          </w:p>
        </w:tc>
        <w:tc>
          <w:tcPr>
            <w:tcW w:w="1984" w:type="dxa"/>
          </w:tcPr>
          <w:p w14:paraId="3F466E9E" w14:textId="3CD335FE" w:rsidR="00695B03" w:rsidRPr="00294760" w:rsidRDefault="00E37FE8" w:rsidP="00695B03">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r w:rsidRPr="00294760">
              <w:rPr>
                <w:color w:val="000000" w:themeColor="text1"/>
                <w:lang w:val="it-IT"/>
              </w:rPr>
              <w:t>23</w:t>
            </w:r>
            <w:r w:rsidR="00695B03" w:rsidRPr="00294760">
              <w:rPr>
                <w:color w:val="000000" w:themeColor="text1"/>
                <w:lang w:val="it-IT"/>
              </w:rPr>
              <w:t>%</w:t>
            </w:r>
          </w:p>
        </w:tc>
      </w:tr>
      <w:tr w:rsidR="00695B03" w14:paraId="70648770"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06C4764D" w14:textId="77777777" w:rsidR="00695B03" w:rsidRPr="00294760" w:rsidRDefault="00695B03" w:rsidP="00695B03">
            <w:pPr>
              <w:jc w:val="right"/>
              <w:rPr>
                <w:color w:val="000000" w:themeColor="text1"/>
              </w:rPr>
            </w:pPr>
            <w:r w:rsidRPr="00294760">
              <w:rPr>
                <w:color w:val="000000" w:themeColor="text1"/>
              </w:rPr>
              <w:t>40-49</w:t>
            </w:r>
          </w:p>
        </w:tc>
        <w:tc>
          <w:tcPr>
            <w:tcW w:w="1870" w:type="dxa"/>
          </w:tcPr>
          <w:p w14:paraId="01BDC343" w14:textId="48D2447D" w:rsidR="00695B03" w:rsidRPr="00294760" w:rsidRDefault="10E8C0FD" w:rsidP="00695B03">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35</w:t>
            </w:r>
          </w:p>
        </w:tc>
        <w:tc>
          <w:tcPr>
            <w:tcW w:w="1984" w:type="dxa"/>
          </w:tcPr>
          <w:p w14:paraId="39FB1515" w14:textId="16818451" w:rsidR="00695B03" w:rsidRPr="00294760" w:rsidRDefault="00695B03" w:rsidP="00695B03">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28%</w:t>
            </w:r>
          </w:p>
        </w:tc>
      </w:tr>
      <w:tr w:rsidR="00695B03" w14:paraId="3AD97A38"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5BACD876" w14:textId="77777777" w:rsidR="00695B03" w:rsidRPr="00294760" w:rsidRDefault="00695B03" w:rsidP="00695B03">
            <w:pPr>
              <w:jc w:val="right"/>
              <w:rPr>
                <w:color w:val="000000" w:themeColor="text1"/>
              </w:rPr>
            </w:pPr>
            <w:r w:rsidRPr="00294760">
              <w:rPr>
                <w:color w:val="000000" w:themeColor="text1"/>
              </w:rPr>
              <w:t>50-59</w:t>
            </w:r>
          </w:p>
        </w:tc>
        <w:tc>
          <w:tcPr>
            <w:tcW w:w="1870" w:type="dxa"/>
          </w:tcPr>
          <w:p w14:paraId="47F03666" w14:textId="462BBB96" w:rsidR="00695B03" w:rsidRPr="00294760" w:rsidRDefault="02FA0ACE" w:rsidP="00695B03">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42</w:t>
            </w:r>
          </w:p>
        </w:tc>
        <w:tc>
          <w:tcPr>
            <w:tcW w:w="1984" w:type="dxa"/>
          </w:tcPr>
          <w:p w14:paraId="10F8FB9D" w14:textId="67F89EC7" w:rsidR="00695B03" w:rsidRPr="00294760" w:rsidRDefault="00695B03" w:rsidP="00695B03">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34%</w:t>
            </w:r>
          </w:p>
        </w:tc>
      </w:tr>
      <w:tr w:rsidR="00695B03" w14:paraId="514D8060"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44329B6C" w14:textId="77777777" w:rsidR="00695B03" w:rsidRPr="00294760" w:rsidRDefault="00695B03" w:rsidP="00695B03">
            <w:pPr>
              <w:jc w:val="right"/>
              <w:rPr>
                <w:color w:val="000000" w:themeColor="text1"/>
              </w:rPr>
            </w:pPr>
            <w:r w:rsidRPr="00294760">
              <w:rPr>
                <w:color w:val="000000" w:themeColor="text1"/>
              </w:rPr>
              <w:t xml:space="preserve">60+ </w:t>
            </w:r>
          </w:p>
        </w:tc>
        <w:tc>
          <w:tcPr>
            <w:tcW w:w="1870" w:type="dxa"/>
          </w:tcPr>
          <w:p w14:paraId="40A68EF3" w14:textId="59A21B35" w:rsidR="00695B03" w:rsidRPr="00294760" w:rsidRDefault="299FEB06" w:rsidP="00695B03">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7</w:t>
            </w:r>
          </w:p>
        </w:tc>
        <w:tc>
          <w:tcPr>
            <w:tcW w:w="1984" w:type="dxa"/>
          </w:tcPr>
          <w:p w14:paraId="64815958" w14:textId="6563CC6E" w:rsidR="00695B03" w:rsidRPr="00294760" w:rsidRDefault="00695B03" w:rsidP="00695B03">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6%</w:t>
            </w:r>
          </w:p>
        </w:tc>
      </w:tr>
      <w:tr w:rsidR="00695B03" w14:paraId="7CEB287B"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2542C2EF" w14:textId="77777777" w:rsidR="00695B03" w:rsidRPr="00294760" w:rsidRDefault="00695B03" w:rsidP="00695B03">
            <w:pPr>
              <w:rPr>
                <w:b/>
                <w:bCs/>
                <w:color w:val="000000" w:themeColor="text1"/>
              </w:rPr>
            </w:pPr>
            <w:r w:rsidRPr="00294760">
              <w:rPr>
                <w:b/>
                <w:bCs/>
                <w:color w:val="000000" w:themeColor="text1"/>
              </w:rPr>
              <w:t>Sex</w:t>
            </w:r>
          </w:p>
        </w:tc>
        <w:tc>
          <w:tcPr>
            <w:tcW w:w="1870" w:type="dxa"/>
          </w:tcPr>
          <w:p w14:paraId="747A274C" w14:textId="59E9B784" w:rsidR="00695B03" w:rsidRPr="00294760" w:rsidRDefault="00695B03" w:rsidP="00695B03">
            <w:pPr>
              <w:jc w:val="center"/>
              <w:cnfStyle w:val="000000010000" w:firstRow="0" w:lastRow="0" w:firstColumn="0" w:lastColumn="0" w:oddVBand="0" w:evenVBand="0" w:oddHBand="0" w:evenHBand="1" w:firstRowFirstColumn="0" w:firstRowLastColumn="0" w:lastRowFirstColumn="0" w:lastRowLastColumn="0"/>
              <w:rPr>
                <w:color w:val="000000" w:themeColor="text1"/>
              </w:rPr>
            </w:pPr>
          </w:p>
        </w:tc>
        <w:tc>
          <w:tcPr>
            <w:tcW w:w="1984" w:type="dxa"/>
          </w:tcPr>
          <w:p w14:paraId="0D3D1F6C" w14:textId="50C6C4D6" w:rsidR="00695B03" w:rsidRPr="00294760" w:rsidRDefault="00695B03" w:rsidP="00695B03">
            <w:pPr>
              <w:jc w:val="center"/>
              <w:cnfStyle w:val="000000010000" w:firstRow="0" w:lastRow="0" w:firstColumn="0" w:lastColumn="0" w:oddVBand="0" w:evenVBand="0" w:oddHBand="0" w:evenHBand="1" w:firstRowFirstColumn="0" w:firstRowLastColumn="0" w:lastRowFirstColumn="0" w:lastRowLastColumn="0"/>
              <w:rPr>
                <w:color w:val="000000" w:themeColor="text1"/>
              </w:rPr>
            </w:pPr>
          </w:p>
        </w:tc>
      </w:tr>
      <w:tr w:rsidR="00695B03" w14:paraId="13479F88"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647CE401" w14:textId="77777777" w:rsidR="00695B03" w:rsidRPr="00294760" w:rsidRDefault="00695B03" w:rsidP="00695B03">
            <w:pPr>
              <w:jc w:val="right"/>
              <w:rPr>
                <w:color w:val="000000" w:themeColor="text1"/>
              </w:rPr>
            </w:pPr>
            <w:r w:rsidRPr="00294760">
              <w:rPr>
                <w:color w:val="000000" w:themeColor="text1"/>
              </w:rPr>
              <w:t xml:space="preserve">Female </w:t>
            </w:r>
          </w:p>
        </w:tc>
        <w:tc>
          <w:tcPr>
            <w:tcW w:w="1870" w:type="dxa"/>
          </w:tcPr>
          <w:p w14:paraId="4A87F4AD" w14:textId="48C3D561" w:rsidR="00695B03" w:rsidRPr="00294760" w:rsidRDefault="78B77A0A" w:rsidP="0029029A">
            <w:pPr>
              <w:spacing w:line="259" w:lineRule="auto"/>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97</w:t>
            </w:r>
          </w:p>
        </w:tc>
        <w:tc>
          <w:tcPr>
            <w:tcW w:w="1984" w:type="dxa"/>
          </w:tcPr>
          <w:p w14:paraId="2643D4CE" w14:textId="0D427B7C" w:rsidR="00695B03" w:rsidRPr="00294760" w:rsidRDefault="00695B03" w:rsidP="00695B03">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77%</w:t>
            </w:r>
          </w:p>
        </w:tc>
      </w:tr>
      <w:tr w:rsidR="00695B03" w14:paraId="5D9C341A"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3DBFDCD4" w14:textId="77777777" w:rsidR="00695B03" w:rsidRPr="00294760" w:rsidRDefault="00695B03" w:rsidP="00695B03">
            <w:pPr>
              <w:jc w:val="right"/>
              <w:rPr>
                <w:color w:val="000000" w:themeColor="text1"/>
              </w:rPr>
            </w:pPr>
            <w:r w:rsidRPr="00294760">
              <w:rPr>
                <w:color w:val="000000" w:themeColor="text1"/>
              </w:rPr>
              <w:t>Male</w:t>
            </w:r>
          </w:p>
        </w:tc>
        <w:tc>
          <w:tcPr>
            <w:tcW w:w="1870" w:type="dxa"/>
          </w:tcPr>
          <w:p w14:paraId="28DA1B3E" w14:textId="18B69B84" w:rsidR="00695B03" w:rsidRPr="00294760" w:rsidRDefault="62358349" w:rsidP="00695B03">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2</w:t>
            </w:r>
            <w:r w:rsidR="533BCB48" w:rsidRPr="00294760">
              <w:rPr>
                <w:color w:val="000000" w:themeColor="text1"/>
              </w:rPr>
              <w:t>4</w:t>
            </w:r>
          </w:p>
        </w:tc>
        <w:tc>
          <w:tcPr>
            <w:tcW w:w="1984" w:type="dxa"/>
          </w:tcPr>
          <w:p w14:paraId="0487823E" w14:textId="0A42541B" w:rsidR="00695B03" w:rsidRPr="00294760" w:rsidRDefault="00E12969" w:rsidP="00695B03">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19</w:t>
            </w:r>
            <w:r w:rsidR="00695B03" w:rsidRPr="00294760">
              <w:rPr>
                <w:color w:val="000000" w:themeColor="text1"/>
              </w:rPr>
              <w:t>%</w:t>
            </w:r>
          </w:p>
        </w:tc>
      </w:tr>
      <w:tr w:rsidR="00695B03" w14:paraId="4383EEA0"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54730E63" w14:textId="77777777" w:rsidR="00695B03" w:rsidRPr="00294760" w:rsidRDefault="00695B03" w:rsidP="00695B03">
            <w:pPr>
              <w:rPr>
                <w:b/>
                <w:bCs/>
                <w:color w:val="000000" w:themeColor="text1"/>
              </w:rPr>
            </w:pPr>
            <w:r w:rsidRPr="00294760">
              <w:rPr>
                <w:b/>
                <w:bCs/>
                <w:color w:val="000000" w:themeColor="text1"/>
              </w:rPr>
              <w:t>Ethnicity</w:t>
            </w:r>
          </w:p>
        </w:tc>
        <w:tc>
          <w:tcPr>
            <w:tcW w:w="1870" w:type="dxa"/>
          </w:tcPr>
          <w:p w14:paraId="6E4CD810" w14:textId="3F6152CE" w:rsidR="00695B03" w:rsidRPr="00294760" w:rsidRDefault="00695B03" w:rsidP="00695B03">
            <w:pPr>
              <w:jc w:val="center"/>
              <w:cnfStyle w:val="000000100000" w:firstRow="0" w:lastRow="0" w:firstColumn="0" w:lastColumn="0" w:oddVBand="0" w:evenVBand="0" w:oddHBand="1" w:evenHBand="0" w:firstRowFirstColumn="0" w:firstRowLastColumn="0" w:lastRowFirstColumn="0" w:lastRowLastColumn="0"/>
              <w:rPr>
                <w:color w:val="000000" w:themeColor="text1"/>
              </w:rPr>
            </w:pPr>
          </w:p>
        </w:tc>
        <w:tc>
          <w:tcPr>
            <w:tcW w:w="1984" w:type="dxa"/>
          </w:tcPr>
          <w:p w14:paraId="5CFBD0BE" w14:textId="181B670B" w:rsidR="00695B03" w:rsidRPr="00294760" w:rsidRDefault="00695B03" w:rsidP="00695B03">
            <w:pPr>
              <w:jc w:val="center"/>
              <w:cnfStyle w:val="000000100000" w:firstRow="0" w:lastRow="0" w:firstColumn="0" w:lastColumn="0" w:oddVBand="0" w:evenVBand="0" w:oddHBand="1" w:evenHBand="0" w:firstRowFirstColumn="0" w:firstRowLastColumn="0" w:lastRowFirstColumn="0" w:lastRowLastColumn="0"/>
              <w:rPr>
                <w:color w:val="000000" w:themeColor="text1"/>
              </w:rPr>
            </w:pPr>
          </w:p>
        </w:tc>
      </w:tr>
      <w:tr w:rsidR="00695B03" w14:paraId="0EF181C1"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376655A7" w14:textId="77777777" w:rsidR="00695B03" w:rsidRPr="00294760" w:rsidRDefault="00695B03" w:rsidP="00695B03">
            <w:pPr>
              <w:jc w:val="right"/>
              <w:rPr>
                <w:color w:val="000000" w:themeColor="text1"/>
              </w:rPr>
            </w:pPr>
            <w:r w:rsidRPr="00294760">
              <w:rPr>
                <w:color w:val="000000" w:themeColor="text1"/>
              </w:rPr>
              <w:t>White</w:t>
            </w:r>
          </w:p>
        </w:tc>
        <w:tc>
          <w:tcPr>
            <w:tcW w:w="1870" w:type="dxa"/>
          </w:tcPr>
          <w:p w14:paraId="355C4F53" w14:textId="131CB609" w:rsidR="00695B03" w:rsidRPr="00294760" w:rsidRDefault="582DE974" w:rsidP="00695B03">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118</w:t>
            </w:r>
          </w:p>
        </w:tc>
        <w:tc>
          <w:tcPr>
            <w:tcW w:w="1984" w:type="dxa"/>
          </w:tcPr>
          <w:p w14:paraId="6BF0C63A" w14:textId="1509D5D0" w:rsidR="00695B03" w:rsidRPr="00294760" w:rsidRDefault="00695B03" w:rsidP="00695B03">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94%</w:t>
            </w:r>
          </w:p>
        </w:tc>
      </w:tr>
      <w:tr w:rsidR="00695B03" w14:paraId="4ED901F8"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620B8521" w14:textId="77777777" w:rsidR="00695B03" w:rsidRPr="00294760" w:rsidRDefault="00695B03" w:rsidP="00695B03">
            <w:pPr>
              <w:jc w:val="right"/>
              <w:rPr>
                <w:color w:val="000000" w:themeColor="text1"/>
              </w:rPr>
            </w:pPr>
            <w:r w:rsidRPr="00294760">
              <w:rPr>
                <w:color w:val="000000" w:themeColor="text1"/>
              </w:rPr>
              <w:t>Asian / Asian British</w:t>
            </w:r>
          </w:p>
        </w:tc>
        <w:tc>
          <w:tcPr>
            <w:tcW w:w="1870" w:type="dxa"/>
          </w:tcPr>
          <w:p w14:paraId="301C986C" w14:textId="6CA9C947" w:rsidR="00695B03" w:rsidRPr="00294760" w:rsidRDefault="1D7D31CF" w:rsidP="00695B03">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2</w:t>
            </w:r>
          </w:p>
        </w:tc>
        <w:tc>
          <w:tcPr>
            <w:tcW w:w="1984" w:type="dxa"/>
          </w:tcPr>
          <w:p w14:paraId="6EFF2FC8" w14:textId="315BF6EC" w:rsidR="00695B03" w:rsidRPr="00294760" w:rsidRDefault="00695B03" w:rsidP="00695B03">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2%</w:t>
            </w:r>
          </w:p>
        </w:tc>
      </w:tr>
      <w:tr w:rsidR="00695B03" w14:paraId="42EF662C"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762D59BD" w14:textId="77777777" w:rsidR="00695B03" w:rsidRPr="00294760" w:rsidRDefault="00695B03" w:rsidP="00695B03">
            <w:pPr>
              <w:jc w:val="right"/>
              <w:rPr>
                <w:color w:val="000000" w:themeColor="text1"/>
              </w:rPr>
            </w:pPr>
            <w:r w:rsidRPr="00294760">
              <w:rPr>
                <w:color w:val="000000" w:themeColor="text1"/>
              </w:rPr>
              <w:t>Mixed / multiple ethnic groups</w:t>
            </w:r>
          </w:p>
        </w:tc>
        <w:tc>
          <w:tcPr>
            <w:tcW w:w="1870" w:type="dxa"/>
          </w:tcPr>
          <w:p w14:paraId="0CD43C24" w14:textId="4FC9CB81" w:rsidR="00695B03" w:rsidRPr="00294760" w:rsidRDefault="09D14E32" w:rsidP="00695B03">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1</w:t>
            </w:r>
          </w:p>
        </w:tc>
        <w:tc>
          <w:tcPr>
            <w:tcW w:w="1984" w:type="dxa"/>
          </w:tcPr>
          <w:p w14:paraId="44D88EE9" w14:textId="54103529" w:rsidR="00695B03" w:rsidRPr="00294760" w:rsidRDefault="00695B03" w:rsidP="00695B03">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1%</w:t>
            </w:r>
          </w:p>
        </w:tc>
      </w:tr>
      <w:tr w:rsidR="00695B03" w14:paraId="6EF0554F"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0FAD0595" w14:textId="77777777" w:rsidR="00695B03" w:rsidRPr="00294760" w:rsidRDefault="00695B03" w:rsidP="00695B03">
            <w:pPr>
              <w:rPr>
                <w:b/>
                <w:bCs/>
                <w:color w:val="000000" w:themeColor="text1"/>
              </w:rPr>
            </w:pPr>
            <w:r w:rsidRPr="00294760">
              <w:rPr>
                <w:b/>
                <w:bCs/>
                <w:color w:val="000000" w:themeColor="text1"/>
              </w:rPr>
              <w:t>Health condition impact on daily life?</w:t>
            </w:r>
          </w:p>
        </w:tc>
        <w:tc>
          <w:tcPr>
            <w:tcW w:w="1870" w:type="dxa"/>
          </w:tcPr>
          <w:p w14:paraId="703E635C" w14:textId="14DABE0D" w:rsidR="00695B03" w:rsidRPr="00294760" w:rsidRDefault="00695B03" w:rsidP="00695B03">
            <w:pPr>
              <w:jc w:val="center"/>
              <w:cnfStyle w:val="000000100000" w:firstRow="0" w:lastRow="0" w:firstColumn="0" w:lastColumn="0" w:oddVBand="0" w:evenVBand="0" w:oddHBand="1" w:evenHBand="0" w:firstRowFirstColumn="0" w:firstRowLastColumn="0" w:lastRowFirstColumn="0" w:lastRowLastColumn="0"/>
              <w:rPr>
                <w:color w:val="000000" w:themeColor="text1"/>
              </w:rPr>
            </w:pPr>
          </w:p>
        </w:tc>
        <w:tc>
          <w:tcPr>
            <w:tcW w:w="1984" w:type="dxa"/>
          </w:tcPr>
          <w:p w14:paraId="7BBBCE90" w14:textId="4E13FF85" w:rsidR="00695B03" w:rsidRPr="00294760" w:rsidRDefault="00695B03" w:rsidP="00695B03">
            <w:pPr>
              <w:jc w:val="center"/>
              <w:cnfStyle w:val="000000100000" w:firstRow="0" w:lastRow="0" w:firstColumn="0" w:lastColumn="0" w:oddVBand="0" w:evenVBand="0" w:oddHBand="1" w:evenHBand="0" w:firstRowFirstColumn="0" w:firstRowLastColumn="0" w:lastRowFirstColumn="0" w:lastRowLastColumn="0"/>
              <w:rPr>
                <w:color w:val="000000" w:themeColor="text1"/>
              </w:rPr>
            </w:pPr>
          </w:p>
        </w:tc>
      </w:tr>
      <w:tr w:rsidR="00695B03" w14:paraId="2988A6AB"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1505A03A" w14:textId="77777777" w:rsidR="00695B03" w:rsidRPr="00294760" w:rsidRDefault="00695B03" w:rsidP="00695B03">
            <w:pPr>
              <w:jc w:val="right"/>
              <w:rPr>
                <w:color w:val="000000" w:themeColor="text1"/>
              </w:rPr>
            </w:pPr>
            <w:r w:rsidRPr="00294760">
              <w:rPr>
                <w:color w:val="000000" w:themeColor="text1"/>
              </w:rPr>
              <w:t>Yes</w:t>
            </w:r>
          </w:p>
        </w:tc>
        <w:tc>
          <w:tcPr>
            <w:tcW w:w="1870" w:type="dxa"/>
          </w:tcPr>
          <w:p w14:paraId="7A3032CC" w14:textId="13280FE9" w:rsidR="00695B03" w:rsidRPr="00294760" w:rsidRDefault="52123AB2" w:rsidP="00695B03">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15</w:t>
            </w:r>
          </w:p>
        </w:tc>
        <w:tc>
          <w:tcPr>
            <w:tcW w:w="1984" w:type="dxa"/>
          </w:tcPr>
          <w:p w14:paraId="13E09389" w14:textId="2476BCA8" w:rsidR="00695B03" w:rsidRPr="00294760" w:rsidRDefault="00695B03" w:rsidP="00695B03">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11%</w:t>
            </w:r>
          </w:p>
        </w:tc>
      </w:tr>
      <w:tr w:rsidR="00695B03" w14:paraId="551D1ACB"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7A6EB4ED" w14:textId="77777777" w:rsidR="00695B03" w:rsidRPr="00294760" w:rsidRDefault="00695B03" w:rsidP="00695B03">
            <w:pPr>
              <w:jc w:val="right"/>
              <w:rPr>
                <w:color w:val="000000" w:themeColor="text1"/>
              </w:rPr>
            </w:pPr>
            <w:r w:rsidRPr="00294760">
              <w:rPr>
                <w:color w:val="000000" w:themeColor="text1"/>
              </w:rPr>
              <w:t>No</w:t>
            </w:r>
          </w:p>
        </w:tc>
        <w:tc>
          <w:tcPr>
            <w:tcW w:w="1870" w:type="dxa"/>
          </w:tcPr>
          <w:p w14:paraId="449C37E9" w14:textId="01E44B07" w:rsidR="00695B03" w:rsidRPr="00294760" w:rsidRDefault="51DABF2B" w:rsidP="00695B03">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103</w:t>
            </w:r>
          </w:p>
        </w:tc>
        <w:tc>
          <w:tcPr>
            <w:tcW w:w="1984" w:type="dxa"/>
          </w:tcPr>
          <w:p w14:paraId="041FDAE4" w14:textId="2619BE09" w:rsidR="00695B03" w:rsidRPr="00294760" w:rsidRDefault="00695B03" w:rsidP="00695B03">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82%</w:t>
            </w:r>
          </w:p>
        </w:tc>
      </w:tr>
    </w:tbl>
    <w:p w14:paraId="72E71780" w14:textId="77777777" w:rsidR="000064A9" w:rsidRDefault="000064A9"/>
    <w:p w14:paraId="29956FDE" w14:textId="37AE1D7A" w:rsidR="000064A9" w:rsidRDefault="009C0F60" w:rsidP="000064A9">
      <w:pPr>
        <w:pStyle w:val="BodyText"/>
      </w:pPr>
      <w:r>
        <w:t xml:space="preserve">As </w:t>
      </w:r>
      <w:r w:rsidRPr="00E927C8">
        <w:t>shown by</w:t>
      </w:r>
      <w:r w:rsidR="0029029A" w:rsidRPr="00E927C8">
        <w:t xml:space="preserve"> </w:t>
      </w:r>
      <w:r w:rsidR="0029029A" w:rsidRPr="00E927C8">
        <w:fldChar w:fldCharType="begin"/>
      </w:r>
      <w:r w:rsidR="0029029A" w:rsidRPr="00E927C8">
        <w:instrText xml:space="preserve"> REF _Ref140746305 \r \h </w:instrText>
      </w:r>
      <w:r w:rsidR="00E927C8">
        <w:instrText xml:space="preserve"> \* MERGEFORMAT </w:instrText>
      </w:r>
      <w:r w:rsidR="0029029A" w:rsidRPr="00E927C8">
        <w:fldChar w:fldCharType="separate"/>
      </w:r>
      <w:r w:rsidR="008635D0">
        <w:t>Table 6.3</w:t>
      </w:r>
      <w:r w:rsidR="0029029A" w:rsidRPr="00E927C8">
        <w:fldChar w:fldCharType="end"/>
      </w:r>
      <w:r w:rsidRPr="00E927C8">
        <w:t>, m</w:t>
      </w:r>
      <w:r w:rsidR="000064A9" w:rsidRPr="00E927C8">
        <w:t>os</w:t>
      </w:r>
      <w:r w:rsidR="000064A9">
        <w:t>t of the respondents worked in large organisations (83%), in the public (47%) or private sector (41%</w:t>
      </w:r>
      <w:r w:rsidR="00DE3A27">
        <w:t>) and</w:t>
      </w:r>
      <w:r w:rsidR="000064A9">
        <w:t xml:space="preserve"> had a HR department within their organisation (98%</w:t>
      </w:r>
      <w:r>
        <w:t>).</w:t>
      </w:r>
      <w:r w:rsidR="00177E22">
        <w:t xml:space="preserve"> </w:t>
      </w:r>
      <w:r w:rsidR="000064A9">
        <w:t>The most common job role of respondents was a HR or a personnel specialist (67%) and over half of respondents had been in their role for more than 5 years (67%).</w:t>
      </w:r>
    </w:p>
    <w:p w14:paraId="14B5F04E" w14:textId="77777777" w:rsidR="00E27076" w:rsidRDefault="00E27076" w:rsidP="000064A9">
      <w:pPr>
        <w:pStyle w:val="BodyText"/>
      </w:pPr>
    </w:p>
    <w:p w14:paraId="60BA1872" w14:textId="42C7D5C1" w:rsidR="000064A9" w:rsidRDefault="000064A9" w:rsidP="0029029A">
      <w:pPr>
        <w:pStyle w:val="Chartlabel"/>
      </w:pPr>
      <w:bookmarkStart w:id="92" w:name="_Ref140746305"/>
      <w:r>
        <w:lastRenderedPageBreak/>
        <w:t>Employment characteristics of survey respondents</w:t>
      </w:r>
      <w:bookmarkEnd w:id="92"/>
    </w:p>
    <w:tbl>
      <w:tblPr>
        <w:tblStyle w:val="IFFtable"/>
        <w:tblW w:w="7726" w:type="dxa"/>
        <w:tblLook w:val="04A0" w:firstRow="1" w:lastRow="0" w:firstColumn="1" w:lastColumn="0" w:noHBand="0" w:noVBand="1"/>
      </w:tblPr>
      <w:tblGrid>
        <w:gridCol w:w="3872"/>
        <w:gridCol w:w="1870"/>
        <w:gridCol w:w="1984"/>
      </w:tblGrid>
      <w:tr w:rsidR="000064A9" w14:paraId="4A2E87C8" w14:textId="77777777" w:rsidTr="6DD7A64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797431EE" w14:textId="2C8F66FD" w:rsidR="000064A9" w:rsidRPr="00294760" w:rsidRDefault="72C9DDCB" w:rsidP="00695B03">
            <w:pPr>
              <w:rPr>
                <w:b/>
                <w:bCs/>
                <w:color w:val="000000" w:themeColor="text1"/>
              </w:rPr>
            </w:pPr>
            <w:r w:rsidRPr="00294760">
              <w:rPr>
                <w:b/>
                <w:bCs/>
                <w:color w:val="000000" w:themeColor="text1"/>
              </w:rPr>
              <w:t>Characteristic</w:t>
            </w:r>
          </w:p>
        </w:tc>
        <w:tc>
          <w:tcPr>
            <w:tcW w:w="1870" w:type="dxa"/>
            <w:vAlign w:val="center"/>
          </w:tcPr>
          <w:p w14:paraId="79AC8393" w14:textId="2668AF10" w:rsidR="000064A9" w:rsidRPr="00294760" w:rsidRDefault="000064A9" w:rsidP="00695B03">
            <w:pPr>
              <w:jc w:val="center"/>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N</w:t>
            </w:r>
          </w:p>
        </w:tc>
        <w:tc>
          <w:tcPr>
            <w:tcW w:w="1984" w:type="dxa"/>
            <w:vAlign w:val="center"/>
          </w:tcPr>
          <w:p w14:paraId="6A409204" w14:textId="52C7460A" w:rsidR="000064A9" w:rsidRPr="00294760" w:rsidRDefault="000064A9" w:rsidP="00695B03">
            <w:pPr>
              <w:jc w:val="center"/>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w:t>
            </w:r>
          </w:p>
        </w:tc>
      </w:tr>
      <w:tr w:rsidR="000064A9" w14:paraId="3B2F556B"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23D82825" w14:textId="2B09DB54" w:rsidR="000064A9" w:rsidRPr="00294760" w:rsidRDefault="000064A9" w:rsidP="000064A9">
            <w:pPr>
              <w:rPr>
                <w:b/>
                <w:bCs/>
                <w:color w:val="000000" w:themeColor="text1"/>
              </w:rPr>
            </w:pPr>
            <w:r w:rsidRPr="00294760">
              <w:rPr>
                <w:b/>
                <w:bCs/>
                <w:color w:val="000000" w:themeColor="text1"/>
              </w:rPr>
              <w:t>Sector</w:t>
            </w:r>
          </w:p>
        </w:tc>
        <w:tc>
          <w:tcPr>
            <w:tcW w:w="1870" w:type="dxa"/>
          </w:tcPr>
          <w:p w14:paraId="15337A23" w14:textId="0291356D"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p>
        </w:tc>
        <w:tc>
          <w:tcPr>
            <w:tcW w:w="1984" w:type="dxa"/>
          </w:tcPr>
          <w:p w14:paraId="3688DA66" w14:textId="57EAB67A"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p>
        </w:tc>
      </w:tr>
      <w:tr w:rsidR="000064A9" w:rsidRPr="00FC066B" w14:paraId="2C22A9DF"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4259C4E2" w14:textId="1EAE31D5" w:rsidR="000064A9" w:rsidRPr="00294760" w:rsidRDefault="000064A9" w:rsidP="000064A9">
            <w:pPr>
              <w:jc w:val="right"/>
              <w:rPr>
                <w:color w:val="000000" w:themeColor="text1"/>
                <w:lang w:val="it-IT"/>
              </w:rPr>
            </w:pPr>
            <w:r w:rsidRPr="00294760">
              <w:rPr>
                <w:color w:val="000000" w:themeColor="text1"/>
              </w:rPr>
              <w:t>Public sector</w:t>
            </w:r>
          </w:p>
        </w:tc>
        <w:tc>
          <w:tcPr>
            <w:tcW w:w="1870" w:type="dxa"/>
          </w:tcPr>
          <w:p w14:paraId="08E2D8EA" w14:textId="2DD7E65E" w:rsidR="000064A9" w:rsidRPr="00294760" w:rsidRDefault="417F350A"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r w:rsidRPr="00294760">
              <w:rPr>
                <w:color w:val="000000" w:themeColor="text1"/>
                <w:lang w:val="it-IT"/>
              </w:rPr>
              <w:t>59</w:t>
            </w:r>
          </w:p>
        </w:tc>
        <w:tc>
          <w:tcPr>
            <w:tcW w:w="1984" w:type="dxa"/>
          </w:tcPr>
          <w:p w14:paraId="01A82F13" w14:textId="1BBA73A6"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r w:rsidRPr="00294760">
              <w:rPr>
                <w:color w:val="000000" w:themeColor="text1"/>
              </w:rPr>
              <w:t>47%</w:t>
            </w:r>
          </w:p>
        </w:tc>
      </w:tr>
      <w:tr w:rsidR="000064A9" w:rsidRPr="00FC066B" w14:paraId="455A4878"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6B61835A" w14:textId="1C1BCBAB" w:rsidR="000064A9" w:rsidRPr="00294760" w:rsidRDefault="000064A9" w:rsidP="000064A9">
            <w:pPr>
              <w:jc w:val="right"/>
              <w:rPr>
                <w:color w:val="000000" w:themeColor="text1"/>
                <w:lang w:val="it-IT"/>
              </w:rPr>
            </w:pPr>
            <w:r w:rsidRPr="00294760">
              <w:rPr>
                <w:color w:val="000000" w:themeColor="text1"/>
              </w:rPr>
              <w:t xml:space="preserve">Private sector </w:t>
            </w:r>
          </w:p>
        </w:tc>
        <w:tc>
          <w:tcPr>
            <w:tcW w:w="1870" w:type="dxa"/>
          </w:tcPr>
          <w:p w14:paraId="16F90630" w14:textId="263129EA" w:rsidR="000064A9" w:rsidRPr="00294760" w:rsidRDefault="2902A936"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r w:rsidRPr="00294760">
              <w:rPr>
                <w:color w:val="000000" w:themeColor="text1"/>
                <w:lang w:val="it-IT"/>
              </w:rPr>
              <w:t>51</w:t>
            </w:r>
          </w:p>
        </w:tc>
        <w:tc>
          <w:tcPr>
            <w:tcW w:w="1984" w:type="dxa"/>
          </w:tcPr>
          <w:p w14:paraId="6A6F27E4" w14:textId="71613177"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r w:rsidRPr="00294760">
              <w:rPr>
                <w:color w:val="000000" w:themeColor="text1"/>
              </w:rPr>
              <w:t>41%</w:t>
            </w:r>
          </w:p>
        </w:tc>
      </w:tr>
      <w:tr w:rsidR="000064A9" w:rsidRPr="00FC066B" w14:paraId="600EA625"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17FFB621" w14:textId="1DBE951F" w:rsidR="000064A9" w:rsidRPr="00294760" w:rsidRDefault="000064A9" w:rsidP="000064A9">
            <w:pPr>
              <w:jc w:val="right"/>
              <w:rPr>
                <w:color w:val="000000" w:themeColor="text1"/>
                <w:lang w:val="it-IT"/>
              </w:rPr>
            </w:pPr>
            <w:r w:rsidRPr="00294760">
              <w:rPr>
                <w:color w:val="000000" w:themeColor="text1"/>
              </w:rPr>
              <w:t xml:space="preserve">Charity or voluntary sector </w:t>
            </w:r>
          </w:p>
        </w:tc>
        <w:tc>
          <w:tcPr>
            <w:tcW w:w="1870" w:type="dxa"/>
          </w:tcPr>
          <w:p w14:paraId="47FABCB8" w14:textId="6061BC92" w:rsidR="000064A9" w:rsidRPr="00294760" w:rsidRDefault="2D3589D8"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r w:rsidRPr="00294760">
              <w:rPr>
                <w:color w:val="000000" w:themeColor="text1"/>
                <w:lang w:val="it-IT"/>
              </w:rPr>
              <w:t>12</w:t>
            </w:r>
          </w:p>
        </w:tc>
        <w:tc>
          <w:tcPr>
            <w:tcW w:w="1984" w:type="dxa"/>
          </w:tcPr>
          <w:p w14:paraId="7926C98A" w14:textId="336B8DD2"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r w:rsidRPr="00294760">
              <w:rPr>
                <w:color w:val="000000" w:themeColor="text1"/>
              </w:rPr>
              <w:t>10%</w:t>
            </w:r>
          </w:p>
        </w:tc>
      </w:tr>
      <w:tr w:rsidR="000064A9" w:rsidRPr="00FC066B" w14:paraId="29AAAB26"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2F0D1B7A" w14:textId="0D4254B3" w:rsidR="000064A9" w:rsidRPr="00294760" w:rsidRDefault="000064A9" w:rsidP="000064A9">
            <w:pPr>
              <w:jc w:val="right"/>
              <w:rPr>
                <w:color w:val="000000" w:themeColor="text1"/>
                <w:lang w:val="it-IT"/>
              </w:rPr>
            </w:pPr>
            <w:r w:rsidRPr="00294760">
              <w:rPr>
                <w:color w:val="000000" w:themeColor="text1"/>
              </w:rPr>
              <w:t>Social enterprise</w:t>
            </w:r>
          </w:p>
        </w:tc>
        <w:tc>
          <w:tcPr>
            <w:tcW w:w="1870" w:type="dxa"/>
          </w:tcPr>
          <w:p w14:paraId="24E3D86F" w14:textId="060AECC3" w:rsidR="000064A9" w:rsidRPr="00294760" w:rsidRDefault="06CD3DE0"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r w:rsidRPr="00294760">
              <w:rPr>
                <w:color w:val="000000" w:themeColor="text1"/>
                <w:lang w:val="it-IT"/>
              </w:rPr>
              <w:t>2</w:t>
            </w:r>
          </w:p>
        </w:tc>
        <w:tc>
          <w:tcPr>
            <w:tcW w:w="1984" w:type="dxa"/>
          </w:tcPr>
          <w:p w14:paraId="53F2EE3E" w14:textId="44B814C5"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r w:rsidRPr="00294760">
              <w:rPr>
                <w:color w:val="000000" w:themeColor="text1"/>
              </w:rPr>
              <w:t>2%</w:t>
            </w:r>
          </w:p>
        </w:tc>
      </w:tr>
      <w:tr w:rsidR="000064A9" w:rsidRPr="00FC066B" w14:paraId="3BBCE28D"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3D5E6599" w14:textId="3CB63406" w:rsidR="000064A9" w:rsidRPr="00294760" w:rsidRDefault="000064A9" w:rsidP="00485082">
            <w:pPr>
              <w:rPr>
                <w:color w:val="000000" w:themeColor="text1"/>
                <w:lang w:val="it-IT"/>
              </w:rPr>
            </w:pPr>
            <w:r w:rsidRPr="00294760">
              <w:rPr>
                <w:b/>
                <w:bCs/>
                <w:color w:val="000000" w:themeColor="text1"/>
              </w:rPr>
              <w:t>Organisation size</w:t>
            </w:r>
          </w:p>
        </w:tc>
        <w:tc>
          <w:tcPr>
            <w:tcW w:w="1870" w:type="dxa"/>
          </w:tcPr>
          <w:p w14:paraId="696C6084" w14:textId="77777777"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p>
        </w:tc>
        <w:tc>
          <w:tcPr>
            <w:tcW w:w="1984" w:type="dxa"/>
          </w:tcPr>
          <w:p w14:paraId="7DBFA228" w14:textId="77777777"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p>
        </w:tc>
      </w:tr>
      <w:tr w:rsidR="000064A9" w:rsidRPr="00FC066B" w14:paraId="05BC21AD"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434578E6" w14:textId="34F6A48B" w:rsidR="000064A9" w:rsidRPr="00294760" w:rsidRDefault="000064A9" w:rsidP="000064A9">
            <w:pPr>
              <w:jc w:val="right"/>
              <w:rPr>
                <w:color w:val="000000" w:themeColor="text1"/>
                <w:lang w:val="it-IT"/>
              </w:rPr>
            </w:pPr>
            <w:r w:rsidRPr="00294760">
              <w:rPr>
                <w:color w:val="000000" w:themeColor="text1"/>
              </w:rPr>
              <w:t>Large business</w:t>
            </w:r>
          </w:p>
        </w:tc>
        <w:tc>
          <w:tcPr>
            <w:tcW w:w="1870" w:type="dxa"/>
          </w:tcPr>
          <w:p w14:paraId="5B3BE6FF" w14:textId="22110D7C" w:rsidR="000064A9" w:rsidRPr="00294760" w:rsidRDefault="240C0F62"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r w:rsidRPr="00294760">
              <w:rPr>
                <w:color w:val="000000" w:themeColor="text1"/>
                <w:lang w:val="it-IT"/>
              </w:rPr>
              <w:t>105</w:t>
            </w:r>
          </w:p>
        </w:tc>
        <w:tc>
          <w:tcPr>
            <w:tcW w:w="1984" w:type="dxa"/>
          </w:tcPr>
          <w:p w14:paraId="24199D81" w14:textId="75134494"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r w:rsidRPr="00294760">
              <w:rPr>
                <w:color w:val="000000" w:themeColor="text1"/>
              </w:rPr>
              <w:t>83%</w:t>
            </w:r>
          </w:p>
        </w:tc>
      </w:tr>
      <w:tr w:rsidR="000064A9" w:rsidRPr="00FC066B" w14:paraId="74451384"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5C3BDCC9" w14:textId="7F3AEB08" w:rsidR="000064A9" w:rsidRPr="00294760" w:rsidRDefault="000064A9" w:rsidP="000064A9">
            <w:pPr>
              <w:jc w:val="right"/>
              <w:rPr>
                <w:color w:val="000000" w:themeColor="text1"/>
                <w:lang w:val="it-IT"/>
              </w:rPr>
            </w:pPr>
            <w:r w:rsidRPr="00294760">
              <w:rPr>
                <w:color w:val="000000" w:themeColor="text1"/>
              </w:rPr>
              <w:t>SME</w:t>
            </w:r>
          </w:p>
        </w:tc>
        <w:tc>
          <w:tcPr>
            <w:tcW w:w="1870" w:type="dxa"/>
          </w:tcPr>
          <w:p w14:paraId="7F91F56A" w14:textId="6C95DB3F" w:rsidR="000064A9" w:rsidRPr="00294760" w:rsidRDefault="5D62FDD4"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r w:rsidRPr="00294760">
              <w:rPr>
                <w:color w:val="000000" w:themeColor="text1"/>
                <w:lang w:val="it-IT"/>
              </w:rPr>
              <w:t>17</w:t>
            </w:r>
          </w:p>
        </w:tc>
        <w:tc>
          <w:tcPr>
            <w:tcW w:w="1984" w:type="dxa"/>
          </w:tcPr>
          <w:p w14:paraId="1D80E104" w14:textId="1257891F"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r w:rsidRPr="00294760">
              <w:rPr>
                <w:color w:val="000000" w:themeColor="text1"/>
              </w:rPr>
              <w:t>14%</w:t>
            </w:r>
          </w:p>
        </w:tc>
      </w:tr>
      <w:tr w:rsidR="000064A9" w:rsidRPr="00FC066B" w14:paraId="75ABDF0C"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1EBA22B6" w14:textId="22B6E132" w:rsidR="000064A9" w:rsidRPr="00294760" w:rsidRDefault="000064A9" w:rsidP="00485082">
            <w:pPr>
              <w:rPr>
                <w:b/>
                <w:bCs/>
                <w:color w:val="000000" w:themeColor="text1"/>
              </w:rPr>
            </w:pPr>
            <w:r w:rsidRPr="00294760">
              <w:rPr>
                <w:b/>
                <w:bCs/>
                <w:color w:val="000000" w:themeColor="text1"/>
              </w:rPr>
              <w:t>Organisation</w:t>
            </w:r>
          </w:p>
        </w:tc>
        <w:tc>
          <w:tcPr>
            <w:tcW w:w="1870" w:type="dxa"/>
          </w:tcPr>
          <w:p w14:paraId="65D25A8F" w14:textId="77777777"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p>
        </w:tc>
        <w:tc>
          <w:tcPr>
            <w:tcW w:w="1984" w:type="dxa"/>
          </w:tcPr>
          <w:p w14:paraId="51E913DD" w14:textId="77777777"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p>
        </w:tc>
      </w:tr>
      <w:tr w:rsidR="000064A9" w:rsidRPr="00FC066B" w14:paraId="78FBB838"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0FF52CF1" w14:textId="5CE9F5AE" w:rsidR="000064A9" w:rsidRPr="00294760" w:rsidRDefault="000064A9" w:rsidP="000064A9">
            <w:pPr>
              <w:jc w:val="right"/>
              <w:rPr>
                <w:b/>
                <w:bCs/>
                <w:color w:val="000000" w:themeColor="text1"/>
              </w:rPr>
            </w:pPr>
            <w:r w:rsidRPr="00294760">
              <w:rPr>
                <w:color w:val="000000" w:themeColor="text1"/>
              </w:rPr>
              <w:t xml:space="preserve">Human health activities </w:t>
            </w:r>
          </w:p>
        </w:tc>
        <w:tc>
          <w:tcPr>
            <w:tcW w:w="1870" w:type="dxa"/>
          </w:tcPr>
          <w:p w14:paraId="4BC9C229" w14:textId="22072625" w:rsidR="000064A9" w:rsidRPr="00294760" w:rsidRDefault="5B5FFBB7"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r w:rsidRPr="00294760">
              <w:rPr>
                <w:color w:val="000000" w:themeColor="text1"/>
                <w:lang w:val="it-IT"/>
              </w:rPr>
              <w:t>29</w:t>
            </w:r>
          </w:p>
        </w:tc>
        <w:tc>
          <w:tcPr>
            <w:tcW w:w="1984" w:type="dxa"/>
          </w:tcPr>
          <w:p w14:paraId="162A89F8" w14:textId="16830F19"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r w:rsidRPr="00294760">
              <w:rPr>
                <w:color w:val="000000" w:themeColor="text1"/>
              </w:rPr>
              <w:t>23%</w:t>
            </w:r>
          </w:p>
        </w:tc>
      </w:tr>
      <w:tr w:rsidR="000064A9" w:rsidRPr="00FC066B" w14:paraId="7403AAD8"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7E997AB8" w14:textId="3CE6E15D" w:rsidR="000064A9" w:rsidRPr="00294760" w:rsidRDefault="000064A9" w:rsidP="000064A9">
            <w:pPr>
              <w:jc w:val="right"/>
              <w:rPr>
                <w:b/>
                <w:bCs/>
                <w:color w:val="000000" w:themeColor="text1"/>
              </w:rPr>
            </w:pPr>
            <w:r w:rsidRPr="00294760">
              <w:rPr>
                <w:color w:val="000000" w:themeColor="text1"/>
              </w:rPr>
              <w:t>Public administration and defence</w:t>
            </w:r>
          </w:p>
        </w:tc>
        <w:tc>
          <w:tcPr>
            <w:tcW w:w="1870" w:type="dxa"/>
          </w:tcPr>
          <w:p w14:paraId="6105D78F" w14:textId="289E90EA" w:rsidR="000064A9" w:rsidRPr="00294760" w:rsidRDefault="443C9B05"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r w:rsidRPr="00294760">
              <w:rPr>
                <w:color w:val="000000" w:themeColor="text1"/>
                <w:lang w:val="it-IT"/>
              </w:rPr>
              <w:t>20</w:t>
            </w:r>
          </w:p>
        </w:tc>
        <w:tc>
          <w:tcPr>
            <w:tcW w:w="1984" w:type="dxa"/>
          </w:tcPr>
          <w:p w14:paraId="382B6663" w14:textId="006077DE"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r w:rsidRPr="00294760">
              <w:rPr>
                <w:color w:val="000000" w:themeColor="text1"/>
              </w:rPr>
              <w:t>16%</w:t>
            </w:r>
          </w:p>
        </w:tc>
      </w:tr>
      <w:tr w:rsidR="000064A9" w:rsidRPr="00FC066B" w14:paraId="67EAFBC8"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4C27B7FB" w14:textId="0FE33347" w:rsidR="000064A9" w:rsidRPr="00294760" w:rsidRDefault="000064A9" w:rsidP="000064A9">
            <w:pPr>
              <w:jc w:val="right"/>
              <w:rPr>
                <w:b/>
                <w:bCs/>
                <w:color w:val="000000" w:themeColor="text1"/>
              </w:rPr>
            </w:pPr>
            <w:r w:rsidRPr="00294760">
              <w:rPr>
                <w:color w:val="000000" w:themeColor="text1"/>
              </w:rPr>
              <w:t xml:space="preserve">Financial services </w:t>
            </w:r>
          </w:p>
        </w:tc>
        <w:tc>
          <w:tcPr>
            <w:tcW w:w="1870" w:type="dxa"/>
          </w:tcPr>
          <w:p w14:paraId="2AC9EC68" w14:textId="172391A9" w:rsidR="000064A9" w:rsidRPr="00294760" w:rsidRDefault="0CA3D5A2"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r w:rsidRPr="00294760">
              <w:rPr>
                <w:color w:val="000000" w:themeColor="text1"/>
                <w:lang w:val="it-IT"/>
              </w:rPr>
              <w:t>1</w:t>
            </w:r>
          </w:p>
        </w:tc>
        <w:tc>
          <w:tcPr>
            <w:tcW w:w="1984" w:type="dxa"/>
          </w:tcPr>
          <w:p w14:paraId="1F7F0B8E" w14:textId="1A32E40B"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r w:rsidRPr="00294760">
              <w:rPr>
                <w:color w:val="000000" w:themeColor="text1"/>
              </w:rPr>
              <w:t>9%</w:t>
            </w:r>
          </w:p>
        </w:tc>
      </w:tr>
      <w:tr w:rsidR="000064A9" w:rsidRPr="00FC066B" w14:paraId="0548B790"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7624B02F" w14:textId="2D633326" w:rsidR="000064A9" w:rsidRPr="00294760" w:rsidRDefault="000064A9" w:rsidP="000064A9">
            <w:pPr>
              <w:jc w:val="right"/>
              <w:rPr>
                <w:b/>
                <w:bCs/>
                <w:color w:val="000000" w:themeColor="text1"/>
              </w:rPr>
            </w:pPr>
            <w:r w:rsidRPr="00294760">
              <w:rPr>
                <w:color w:val="000000" w:themeColor="text1"/>
              </w:rPr>
              <w:t>Education</w:t>
            </w:r>
          </w:p>
        </w:tc>
        <w:tc>
          <w:tcPr>
            <w:tcW w:w="1870" w:type="dxa"/>
          </w:tcPr>
          <w:p w14:paraId="7887ECE3" w14:textId="129D9AA4" w:rsidR="000064A9" w:rsidRPr="00294760" w:rsidRDefault="3DC410E2"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r w:rsidRPr="00294760">
              <w:rPr>
                <w:color w:val="000000" w:themeColor="text1"/>
                <w:lang w:val="it-IT"/>
              </w:rPr>
              <w:t>10</w:t>
            </w:r>
          </w:p>
        </w:tc>
        <w:tc>
          <w:tcPr>
            <w:tcW w:w="1984" w:type="dxa"/>
          </w:tcPr>
          <w:p w14:paraId="1197BD60" w14:textId="51AE0AD5"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r w:rsidRPr="00294760">
              <w:rPr>
                <w:color w:val="000000" w:themeColor="text1"/>
              </w:rPr>
              <w:t>8%</w:t>
            </w:r>
          </w:p>
        </w:tc>
      </w:tr>
      <w:tr w:rsidR="000064A9" w:rsidRPr="00FC066B" w14:paraId="71BE1771"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4061F9DE" w14:textId="1CE26B1E" w:rsidR="000064A9" w:rsidRPr="00294760" w:rsidRDefault="000064A9" w:rsidP="000064A9">
            <w:pPr>
              <w:jc w:val="right"/>
              <w:rPr>
                <w:b/>
                <w:bCs/>
                <w:color w:val="000000" w:themeColor="text1"/>
              </w:rPr>
            </w:pPr>
            <w:r w:rsidRPr="00294760">
              <w:rPr>
                <w:color w:val="000000" w:themeColor="text1"/>
              </w:rPr>
              <w:t>Retail trade</w:t>
            </w:r>
          </w:p>
        </w:tc>
        <w:tc>
          <w:tcPr>
            <w:tcW w:w="1870" w:type="dxa"/>
          </w:tcPr>
          <w:p w14:paraId="09BB8002" w14:textId="7C92942C" w:rsidR="000064A9" w:rsidRPr="00294760" w:rsidRDefault="6645C7D4"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r w:rsidRPr="00294760">
              <w:rPr>
                <w:color w:val="000000" w:themeColor="text1"/>
                <w:lang w:val="it-IT"/>
              </w:rPr>
              <w:t>5</w:t>
            </w:r>
          </w:p>
        </w:tc>
        <w:tc>
          <w:tcPr>
            <w:tcW w:w="1984" w:type="dxa"/>
          </w:tcPr>
          <w:p w14:paraId="792A95B4" w14:textId="35341A4B"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r w:rsidRPr="00294760">
              <w:rPr>
                <w:color w:val="000000" w:themeColor="text1"/>
              </w:rPr>
              <w:t>4%</w:t>
            </w:r>
          </w:p>
        </w:tc>
      </w:tr>
      <w:tr w:rsidR="000064A9" w:rsidRPr="00FC066B" w14:paraId="38B096C5"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62C88DAA" w14:textId="2AE17229" w:rsidR="000064A9" w:rsidRPr="00294760" w:rsidRDefault="000064A9" w:rsidP="000064A9">
            <w:pPr>
              <w:jc w:val="right"/>
              <w:rPr>
                <w:b/>
                <w:bCs/>
                <w:color w:val="000000" w:themeColor="text1"/>
              </w:rPr>
            </w:pPr>
            <w:r w:rsidRPr="00294760">
              <w:rPr>
                <w:color w:val="000000" w:themeColor="text1"/>
              </w:rPr>
              <w:t xml:space="preserve">Land transport </w:t>
            </w:r>
          </w:p>
        </w:tc>
        <w:tc>
          <w:tcPr>
            <w:tcW w:w="1870" w:type="dxa"/>
          </w:tcPr>
          <w:p w14:paraId="42EFACF7" w14:textId="5AD8ACDB" w:rsidR="000064A9" w:rsidRPr="00294760" w:rsidRDefault="3C2102EA"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r w:rsidRPr="00294760">
              <w:rPr>
                <w:color w:val="000000" w:themeColor="text1"/>
                <w:lang w:val="it-IT"/>
              </w:rPr>
              <w:t>4</w:t>
            </w:r>
          </w:p>
        </w:tc>
        <w:tc>
          <w:tcPr>
            <w:tcW w:w="1984" w:type="dxa"/>
          </w:tcPr>
          <w:p w14:paraId="7FCB6362" w14:textId="25E54A3D"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r w:rsidRPr="00294760">
              <w:rPr>
                <w:color w:val="000000" w:themeColor="text1"/>
              </w:rPr>
              <w:t>3%</w:t>
            </w:r>
          </w:p>
        </w:tc>
      </w:tr>
      <w:tr w:rsidR="000064A9" w:rsidRPr="00FC066B" w14:paraId="4F6B4D19"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34ED92B2" w14:textId="7E1F0C64" w:rsidR="000064A9" w:rsidRPr="00294760" w:rsidRDefault="000064A9" w:rsidP="00485082">
            <w:pPr>
              <w:rPr>
                <w:color w:val="000000" w:themeColor="text1"/>
                <w:lang w:val="it-IT"/>
              </w:rPr>
            </w:pPr>
            <w:r w:rsidRPr="00294760">
              <w:rPr>
                <w:b/>
                <w:bCs/>
                <w:color w:val="000000" w:themeColor="text1"/>
              </w:rPr>
              <w:t>Role</w:t>
            </w:r>
          </w:p>
        </w:tc>
        <w:tc>
          <w:tcPr>
            <w:tcW w:w="1870" w:type="dxa"/>
            <w:vAlign w:val="center"/>
          </w:tcPr>
          <w:p w14:paraId="19219766" w14:textId="77777777"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p>
        </w:tc>
        <w:tc>
          <w:tcPr>
            <w:tcW w:w="1984" w:type="dxa"/>
            <w:vAlign w:val="center"/>
          </w:tcPr>
          <w:p w14:paraId="38B9EAA3" w14:textId="77777777"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p>
        </w:tc>
      </w:tr>
      <w:tr w:rsidR="000064A9" w:rsidRPr="00FC066B" w14:paraId="4441FD7E"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21ECC5F6" w14:textId="77777777" w:rsidR="000064A9" w:rsidRPr="00294760" w:rsidRDefault="000064A9" w:rsidP="000064A9">
            <w:pPr>
              <w:jc w:val="right"/>
              <w:rPr>
                <w:color w:val="000000" w:themeColor="text1"/>
                <w:lang w:val="it-IT"/>
              </w:rPr>
            </w:pPr>
            <w:r w:rsidRPr="00294760">
              <w:rPr>
                <w:color w:val="000000" w:themeColor="text1"/>
                <w:lang w:val="it-IT"/>
              </w:rPr>
              <w:t>HR or personnel specialist</w:t>
            </w:r>
          </w:p>
        </w:tc>
        <w:tc>
          <w:tcPr>
            <w:tcW w:w="1870" w:type="dxa"/>
          </w:tcPr>
          <w:p w14:paraId="493B03DE" w14:textId="0AFEFA66" w:rsidR="000064A9" w:rsidRPr="00294760" w:rsidRDefault="4C4ECFC3"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r w:rsidRPr="00294760">
              <w:rPr>
                <w:color w:val="000000" w:themeColor="text1"/>
                <w:lang w:val="it-IT"/>
              </w:rPr>
              <w:t>80</w:t>
            </w:r>
          </w:p>
        </w:tc>
        <w:tc>
          <w:tcPr>
            <w:tcW w:w="1984" w:type="dxa"/>
          </w:tcPr>
          <w:p w14:paraId="13732AEA" w14:textId="72E15306"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lang w:val="it-IT"/>
              </w:rPr>
            </w:pPr>
            <w:r w:rsidRPr="00294760">
              <w:rPr>
                <w:color w:val="000000" w:themeColor="text1"/>
                <w:lang w:val="it-IT"/>
              </w:rPr>
              <w:t>67%</w:t>
            </w:r>
          </w:p>
        </w:tc>
      </w:tr>
      <w:tr w:rsidR="000064A9" w14:paraId="5CF6A3B0"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32A6A43D" w14:textId="77777777" w:rsidR="000064A9" w:rsidRPr="00294760" w:rsidRDefault="000064A9" w:rsidP="000064A9">
            <w:pPr>
              <w:jc w:val="right"/>
              <w:rPr>
                <w:color w:val="000000" w:themeColor="text1"/>
              </w:rPr>
            </w:pPr>
            <w:r w:rsidRPr="00294760">
              <w:rPr>
                <w:color w:val="000000" w:themeColor="text1"/>
              </w:rPr>
              <w:t>Manager</w:t>
            </w:r>
          </w:p>
        </w:tc>
        <w:tc>
          <w:tcPr>
            <w:tcW w:w="1870" w:type="dxa"/>
          </w:tcPr>
          <w:p w14:paraId="1F42E0B5" w14:textId="24456D05" w:rsidR="000064A9" w:rsidRPr="00294760" w:rsidRDefault="5C7056CA"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28</w:t>
            </w:r>
          </w:p>
        </w:tc>
        <w:tc>
          <w:tcPr>
            <w:tcW w:w="1984" w:type="dxa"/>
          </w:tcPr>
          <w:p w14:paraId="3DF78D5B" w14:textId="78102AB2"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20%</w:t>
            </w:r>
          </w:p>
        </w:tc>
      </w:tr>
      <w:tr w:rsidR="000064A9" w14:paraId="783C57F8"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7CF289A6" w14:textId="77777777" w:rsidR="000064A9" w:rsidRPr="00294760" w:rsidRDefault="000064A9" w:rsidP="000064A9">
            <w:pPr>
              <w:jc w:val="right"/>
              <w:rPr>
                <w:color w:val="000000" w:themeColor="text1"/>
              </w:rPr>
            </w:pPr>
            <w:r w:rsidRPr="00294760">
              <w:rPr>
                <w:color w:val="000000" w:themeColor="text1"/>
              </w:rPr>
              <w:t>Employee</w:t>
            </w:r>
          </w:p>
        </w:tc>
        <w:tc>
          <w:tcPr>
            <w:tcW w:w="1870" w:type="dxa"/>
          </w:tcPr>
          <w:p w14:paraId="6F679195" w14:textId="793C4057" w:rsidR="000064A9" w:rsidRPr="00294760" w:rsidRDefault="24897E7F"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8</w:t>
            </w:r>
          </w:p>
        </w:tc>
        <w:tc>
          <w:tcPr>
            <w:tcW w:w="1984" w:type="dxa"/>
          </w:tcPr>
          <w:p w14:paraId="7F97A906" w14:textId="63B344E9"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6%</w:t>
            </w:r>
          </w:p>
        </w:tc>
      </w:tr>
      <w:tr w:rsidR="000064A9" w14:paraId="1C633058"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3E07AA9F" w14:textId="77777777" w:rsidR="000064A9" w:rsidRPr="00294760" w:rsidRDefault="000064A9" w:rsidP="000064A9">
            <w:pPr>
              <w:jc w:val="right"/>
              <w:rPr>
                <w:color w:val="000000" w:themeColor="text1"/>
              </w:rPr>
            </w:pPr>
            <w:r w:rsidRPr="00294760">
              <w:rPr>
                <w:color w:val="000000" w:themeColor="text1"/>
              </w:rPr>
              <w:t>Trade union officer</w:t>
            </w:r>
          </w:p>
        </w:tc>
        <w:tc>
          <w:tcPr>
            <w:tcW w:w="1870" w:type="dxa"/>
          </w:tcPr>
          <w:p w14:paraId="50AE43AE" w14:textId="56DBC514" w:rsidR="000064A9" w:rsidRPr="00294760" w:rsidRDefault="6150F597"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2</w:t>
            </w:r>
          </w:p>
        </w:tc>
        <w:tc>
          <w:tcPr>
            <w:tcW w:w="1984" w:type="dxa"/>
          </w:tcPr>
          <w:p w14:paraId="47297465" w14:textId="7348F364"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2%</w:t>
            </w:r>
          </w:p>
        </w:tc>
      </w:tr>
      <w:tr w:rsidR="000064A9" w14:paraId="3D85390A"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244257CB" w14:textId="77777777" w:rsidR="000064A9" w:rsidRPr="00294760" w:rsidRDefault="000064A9" w:rsidP="000064A9">
            <w:pPr>
              <w:jc w:val="right"/>
              <w:rPr>
                <w:color w:val="000000" w:themeColor="text1"/>
              </w:rPr>
            </w:pPr>
            <w:r w:rsidRPr="00294760">
              <w:rPr>
                <w:color w:val="000000" w:themeColor="text1"/>
              </w:rPr>
              <w:t xml:space="preserve">Other </w:t>
            </w:r>
          </w:p>
        </w:tc>
        <w:tc>
          <w:tcPr>
            <w:tcW w:w="1870" w:type="dxa"/>
          </w:tcPr>
          <w:p w14:paraId="3D8AAE4F" w14:textId="0C031392" w:rsidR="000064A9" w:rsidRPr="00294760" w:rsidRDefault="4C351A0F"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7</w:t>
            </w:r>
          </w:p>
        </w:tc>
        <w:tc>
          <w:tcPr>
            <w:tcW w:w="1984" w:type="dxa"/>
          </w:tcPr>
          <w:p w14:paraId="202EC696" w14:textId="486749E5"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4%</w:t>
            </w:r>
          </w:p>
        </w:tc>
      </w:tr>
      <w:tr w:rsidR="000064A9" w14:paraId="3F4D9032"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525D7B6D" w14:textId="77777777" w:rsidR="000064A9" w:rsidRPr="00294760" w:rsidRDefault="000064A9" w:rsidP="000064A9">
            <w:pPr>
              <w:rPr>
                <w:b/>
                <w:bCs/>
                <w:color w:val="000000" w:themeColor="text1"/>
              </w:rPr>
            </w:pPr>
            <w:r w:rsidRPr="00294760">
              <w:rPr>
                <w:b/>
                <w:bCs/>
                <w:color w:val="000000" w:themeColor="text1"/>
              </w:rPr>
              <w:t>HR department at workplace</w:t>
            </w:r>
          </w:p>
        </w:tc>
        <w:tc>
          <w:tcPr>
            <w:tcW w:w="1870" w:type="dxa"/>
          </w:tcPr>
          <w:p w14:paraId="3F77F82C" w14:textId="10475B1C"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rPr>
            </w:pPr>
          </w:p>
        </w:tc>
        <w:tc>
          <w:tcPr>
            <w:tcW w:w="1984" w:type="dxa"/>
          </w:tcPr>
          <w:p w14:paraId="6754E7CD" w14:textId="1F1D3B48"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rPr>
            </w:pPr>
          </w:p>
        </w:tc>
      </w:tr>
      <w:tr w:rsidR="000064A9" w14:paraId="64A62142"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1DA19726" w14:textId="77777777" w:rsidR="000064A9" w:rsidRPr="00294760" w:rsidRDefault="000064A9" w:rsidP="000064A9">
            <w:pPr>
              <w:jc w:val="right"/>
              <w:rPr>
                <w:color w:val="000000" w:themeColor="text1"/>
              </w:rPr>
            </w:pPr>
            <w:r w:rsidRPr="00294760">
              <w:rPr>
                <w:color w:val="000000" w:themeColor="text1"/>
              </w:rPr>
              <w:t>Yes</w:t>
            </w:r>
          </w:p>
        </w:tc>
        <w:tc>
          <w:tcPr>
            <w:tcW w:w="1870" w:type="dxa"/>
          </w:tcPr>
          <w:p w14:paraId="41EAA53B" w14:textId="70607F5D" w:rsidR="000064A9" w:rsidRPr="00294760" w:rsidRDefault="7A51E606"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123</w:t>
            </w:r>
          </w:p>
        </w:tc>
        <w:tc>
          <w:tcPr>
            <w:tcW w:w="1984" w:type="dxa"/>
          </w:tcPr>
          <w:p w14:paraId="5B303D22" w14:textId="7878809B"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98%</w:t>
            </w:r>
          </w:p>
        </w:tc>
      </w:tr>
      <w:tr w:rsidR="000064A9" w14:paraId="53326BFB"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5456CDFF" w14:textId="77777777" w:rsidR="000064A9" w:rsidRPr="00294760" w:rsidRDefault="000064A9" w:rsidP="000064A9">
            <w:pPr>
              <w:jc w:val="right"/>
              <w:rPr>
                <w:color w:val="000000" w:themeColor="text1"/>
              </w:rPr>
            </w:pPr>
            <w:r w:rsidRPr="00294760">
              <w:rPr>
                <w:color w:val="000000" w:themeColor="text1"/>
              </w:rPr>
              <w:t>No</w:t>
            </w:r>
          </w:p>
        </w:tc>
        <w:tc>
          <w:tcPr>
            <w:tcW w:w="1870" w:type="dxa"/>
          </w:tcPr>
          <w:p w14:paraId="43761BA7" w14:textId="08A7E232" w:rsidR="000064A9" w:rsidRPr="00294760" w:rsidRDefault="7A51E606"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1</w:t>
            </w:r>
          </w:p>
        </w:tc>
        <w:tc>
          <w:tcPr>
            <w:tcW w:w="1984" w:type="dxa"/>
          </w:tcPr>
          <w:p w14:paraId="2129947E" w14:textId="61D1AA10"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1%</w:t>
            </w:r>
          </w:p>
        </w:tc>
      </w:tr>
      <w:tr w:rsidR="000064A9" w14:paraId="14294C8B"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50655D97" w14:textId="77777777" w:rsidR="000064A9" w:rsidRPr="00294760" w:rsidRDefault="000064A9" w:rsidP="000064A9">
            <w:pPr>
              <w:rPr>
                <w:b/>
                <w:bCs/>
                <w:color w:val="000000" w:themeColor="text1"/>
              </w:rPr>
            </w:pPr>
            <w:r w:rsidRPr="00294760">
              <w:rPr>
                <w:b/>
                <w:bCs/>
                <w:color w:val="000000" w:themeColor="text1"/>
              </w:rPr>
              <w:t>Tenure</w:t>
            </w:r>
          </w:p>
        </w:tc>
        <w:tc>
          <w:tcPr>
            <w:tcW w:w="1870" w:type="dxa"/>
          </w:tcPr>
          <w:p w14:paraId="64BEAC0E" w14:textId="32427D98"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p>
        </w:tc>
        <w:tc>
          <w:tcPr>
            <w:tcW w:w="1984" w:type="dxa"/>
          </w:tcPr>
          <w:p w14:paraId="5BC448CA" w14:textId="250FA877"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p>
        </w:tc>
      </w:tr>
      <w:tr w:rsidR="000064A9" w14:paraId="44C5661C"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0F6A3E33" w14:textId="77777777" w:rsidR="000064A9" w:rsidRPr="00294760" w:rsidRDefault="000064A9" w:rsidP="000064A9">
            <w:pPr>
              <w:jc w:val="right"/>
              <w:rPr>
                <w:color w:val="000000" w:themeColor="text1"/>
              </w:rPr>
            </w:pPr>
            <w:r w:rsidRPr="00294760">
              <w:rPr>
                <w:color w:val="000000" w:themeColor="text1"/>
              </w:rPr>
              <w:t>Less than 6 months</w:t>
            </w:r>
          </w:p>
        </w:tc>
        <w:tc>
          <w:tcPr>
            <w:tcW w:w="1870" w:type="dxa"/>
          </w:tcPr>
          <w:p w14:paraId="5AB9C614" w14:textId="35911EF1" w:rsidR="000064A9" w:rsidRPr="00294760" w:rsidRDefault="29F5A402"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1</w:t>
            </w:r>
          </w:p>
        </w:tc>
        <w:tc>
          <w:tcPr>
            <w:tcW w:w="1984" w:type="dxa"/>
          </w:tcPr>
          <w:p w14:paraId="79E0EBDD" w14:textId="01DB723A"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1%</w:t>
            </w:r>
          </w:p>
        </w:tc>
      </w:tr>
      <w:tr w:rsidR="000064A9" w14:paraId="2B5E01AC"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63EB1E81" w14:textId="77777777" w:rsidR="000064A9" w:rsidRPr="00294760" w:rsidRDefault="000064A9" w:rsidP="000064A9">
            <w:pPr>
              <w:jc w:val="right"/>
              <w:rPr>
                <w:color w:val="000000" w:themeColor="text1"/>
              </w:rPr>
            </w:pPr>
            <w:r w:rsidRPr="00294760">
              <w:rPr>
                <w:color w:val="000000" w:themeColor="text1"/>
              </w:rPr>
              <w:t>Between 6 months and a year</w:t>
            </w:r>
          </w:p>
        </w:tc>
        <w:tc>
          <w:tcPr>
            <w:tcW w:w="1870" w:type="dxa"/>
          </w:tcPr>
          <w:p w14:paraId="68946E27" w14:textId="177869F2" w:rsidR="000064A9" w:rsidRPr="00294760" w:rsidRDefault="7A22938F"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1</w:t>
            </w:r>
          </w:p>
        </w:tc>
        <w:tc>
          <w:tcPr>
            <w:tcW w:w="1984" w:type="dxa"/>
          </w:tcPr>
          <w:p w14:paraId="4DFE2F00" w14:textId="23F0D126"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1%</w:t>
            </w:r>
          </w:p>
        </w:tc>
      </w:tr>
      <w:tr w:rsidR="000064A9" w14:paraId="6E1EEC2A"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5072E1D3" w14:textId="77777777" w:rsidR="000064A9" w:rsidRPr="00294760" w:rsidRDefault="000064A9" w:rsidP="000064A9">
            <w:pPr>
              <w:jc w:val="right"/>
              <w:rPr>
                <w:color w:val="000000" w:themeColor="text1"/>
              </w:rPr>
            </w:pPr>
            <w:r w:rsidRPr="00294760">
              <w:rPr>
                <w:color w:val="000000" w:themeColor="text1"/>
              </w:rPr>
              <w:t>More than a year but less than 5 years</w:t>
            </w:r>
          </w:p>
        </w:tc>
        <w:tc>
          <w:tcPr>
            <w:tcW w:w="1870" w:type="dxa"/>
          </w:tcPr>
          <w:p w14:paraId="7D122EBA" w14:textId="14391A84" w:rsidR="000064A9" w:rsidRPr="00294760" w:rsidRDefault="403E73E2" w:rsidP="0029029A">
            <w:pPr>
              <w:spacing w:line="259" w:lineRule="auto"/>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6</w:t>
            </w:r>
          </w:p>
        </w:tc>
        <w:tc>
          <w:tcPr>
            <w:tcW w:w="1984" w:type="dxa"/>
          </w:tcPr>
          <w:p w14:paraId="624E3A49" w14:textId="2152B5B9"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5%</w:t>
            </w:r>
          </w:p>
        </w:tc>
      </w:tr>
      <w:tr w:rsidR="000064A9" w14:paraId="40AC640D"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33570BCF" w14:textId="77777777" w:rsidR="000064A9" w:rsidRPr="00294760" w:rsidRDefault="000064A9" w:rsidP="000064A9">
            <w:pPr>
              <w:jc w:val="right"/>
              <w:rPr>
                <w:color w:val="000000" w:themeColor="text1"/>
              </w:rPr>
            </w:pPr>
            <w:r w:rsidRPr="00294760">
              <w:rPr>
                <w:color w:val="000000" w:themeColor="text1"/>
              </w:rPr>
              <w:t>More than 2 years but less than 5</w:t>
            </w:r>
          </w:p>
        </w:tc>
        <w:tc>
          <w:tcPr>
            <w:tcW w:w="1870" w:type="dxa"/>
          </w:tcPr>
          <w:p w14:paraId="7D3F68BE" w14:textId="3401813C" w:rsidR="000064A9" w:rsidRPr="00294760" w:rsidRDefault="379AE034"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33</w:t>
            </w:r>
          </w:p>
        </w:tc>
        <w:tc>
          <w:tcPr>
            <w:tcW w:w="1984" w:type="dxa"/>
          </w:tcPr>
          <w:p w14:paraId="2D6CC41D" w14:textId="3D97A270"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26%</w:t>
            </w:r>
          </w:p>
        </w:tc>
      </w:tr>
      <w:tr w:rsidR="000064A9" w14:paraId="44688530"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3087268F" w14:textId="77777777" w:rsidR="000064A9" w:rsidRPr="00294760" w:rsidRDefault="000064A9" w:rsidP="000064A9">
            <w:pPr>
              <w:jc w:val="right"/>
              <w:rPr>
                <w:color w:val="000000" w:themeColor="text1"/>
              </w:rPr>
            </w:pPr>
            <w:r w:rsidRPr="00294760">
              <w:rPr>
                <w:color w:val="000000" w:themeColor="text1"/>
              </w:rPr>
              <w:t>More than 5 years</w:t>
            </w:r>
          </w:p>
        </w:tc>
        <w:tc>
          <w:tcPr>
            <w:tcW w:w="1870" w:type="dxa"/>
          </w:tcPr>
          <w:p w14:paraId="5EB8CAE2" w14:textId="7ED8438E" w:rsidR="000064A9" w:rsidRPr="00294760" w:rsidRDefault="0552C342"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84</w:t>
            </w:r>
          </w:p>
        </w:tc>
        <w:tc>
          <w:tcPr>
            <w:tcW w:w="1984" w:type="dxa"/>
          </w:tcPr>
          <w:p w14:paraId="4BDEFBA3" w14:textId="04A23ADC"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67%</w:t>
            </w:r>
          </w:p>
        </w:tc>
      </w:tr>
      <w:tr w:rsidR="000064A9" w14:paraId="5833C2E8"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78CA6EA1" w14:textId="342FEB80" w:rsidR="000064A9" w:rsidRPr="00294760" w:rsidRDefault="000064A9" w:rsidP="000064A9">
            <w:pPr>
              <w:rPr>
                <w:b/>
                <w:bCs/>
                <w:color w:val="000000" w:themeColor="text1"/>
              </w:rPr>
            </w:pPr>
            <w:r w:rsidRPr="00294760">
              <w:rPr>
                <w:b/>
                <w:bCs/>
                <w:color w:val="000000" w:themeColor="text1"/>
              </w:rPr>
              <w:t xml:space="preserve">Training event type </w:t>
            </w:r>
          </w:p>
        </w:tc>
        <w:tc>
          <w:tcPr>
            <w:tcW w:w="1870" w:type="dxa"/>
          </w:tcPr>
          <w:p w14:paraId="6F520447" w14:textId="42C0D058"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p>
        </w:tc>
        <w:tc>
          <w:tcPr>
            <w:tcW w:w="1984" w:type="dxa"/>
          </w:tcPr>
          <w:p w14:paraId="090321C9" w14:textId="724C2C72"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p>
        </w:tc>
      </w:tr>
      <w:tr w:rsidR="000064A9" w14:paraId="58E3DF04"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54C92289" w14:textId="77777777" w:rsidR="000064A9" w:rsidRPr="00294760" w:rsidRDefault="000064A9" w:rsidP="000064A9">
            <w:pPr>
              <w:jc w:val="right"/>
              <w:rPr>
                <w:color w:val="000000" w:themeColor="text1"/>
              </w:rPr>
            </w:pPr>
            <w:r w:rsidRPr="00294760">
              <w:rPr>
                <w:color w:val="000000" w:themeColor="text1"/>
              </w:rPr>
              <w:t>Open access</w:t>
            </w:r>
          </w:p>
        </w:tc>
        <w:tc>
          <w:tcPr>
            <w:tcW w:w="1870" w:type="dxa"/>
          </w:tcPr>
          <w:p w14:paraId="62354756" w14:textId="37E88F64" w:rsidR="000064A9" w:rsidRPr="00294760" w:rsidRDefault="181865D3"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88</w:t>
            </w:r>
          </w:p>
        </w:tc>
        <w:tc>
          <w:tcPr>
            <w:tcW w:w="1984" w:type="dxa"/>
          </w:tcPr>
          <w:p w14:paraId="433EBCF5" w14:textId="387B032A" w:rsidR="000064A9" w:rsidRPr="00294760" w:rsidRDefault="000064A9" w:rsidP="000064A9">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75%</w:t>
            </w:r>
          </w:p>
        </w:tc>
      </w:tr>
      <w:tr w:rsidR="000064A9" w14:paraId="1CD661B4"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2" w:type="dxa"/>
          </w:tcPr>
          <w:p w14:paraId="38EF7864" w14:textId="77777777" w:rsidR="000064A9" w:rsidRPr="00294760" w:rsidRDefault="000064A9" w:rsidP="000064A9">
            <w:pPr>
              <w:jc w:val="right"/>
              <w:rPr>
                <w:color w:val="000000" w:themeColor="text1"/>
              </w:rPr>
            </w:pPr>
            <w:r w:rsidRPr="00294760">
              <w:rPr>
                <w:color w:val="000000" w:themeColor="text1"/>
              </w:rPr>
              <w:t>Workplace</w:t>
            </w:r>
          </w:p>
        </w:tc>
        <w:tc>
          <w:tcPr>
            <w:tcW w:w="1870" w:type="dxa"/>
          </w:tcPr>
          <w:p w14:paraId="2FE83D1A" w14:textId="44716E97" w:rsidR="000064A9" w:rsidRPr="00294760" w:rsidRDefault="37CEEBF2"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37</w:t>
            </w:r>
          </w:p>
        </w:tc>
        <w:tc>
          <w:tcPr>
            <w:tcW w:w="1984" w:type="dxa"/>
          </w:tcPr>
          <w:p w14:paraId="55EA694C" w14:textId="30FE895B" w:rsidR="000064A9" w:rsidRPr="00294760" w:rsidRDefault="000064A9" w:rsidP="000064A9">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25%</w:t>
            </w:r>
          </w:p>
        </w:tc>
      </w:tr>
    </w:tbl>
    <w:p w14:paraId="20375F77" w14:textId="77777777" w:rsidR="00A179B8" w:rsidRDefault="00A179B8" w:rsidP="003C7E24">
      <w:pPr>
        <w:pStyle w:val="BodyText"/>
      </w:pPr>
      <w:bookmarkStart w:id="93" w:name="_Ref139985498"/>
    </w:p>
    <w:p w14:paraId="1CCF4564" w14:textId="7B91B771" w:rsidR="003C7E24" w:rsidRDefault="003C7E24" w:rsidP="003C7E24">
      <w:pPr>
        <w:pStyle w:val="BodyText"/>
      </w:pPr>
      <w:r>
        <w:t xml:space="preserve">Assessment of the achieved sample characteristics compared to the characteristics of the overall population of delegates shows the survey sample was broadly representative. Male respondents represented 19% of the survey sample and 17% of the population. In terms of age, 40% of the achieved sampled was 50 years or older as was true of the overall population. Approximately 5% </w:t>
      </w:r>
      <w:r>
        <w:lastRenderedPageBreak/>
        <w:t>more survey respondent</w:t>
      </w:r>
      <w:r w:rsidR="00AC241F">
        <w:t>s</w:t>
      </w:r>
      <w:r>
        <w:t xml:space="preserve"> were aged 18-39 (23%) and 5% fewer were aged 40-49 (28%), compared to the population (27% and 33%, respectively). </w:t>
      </w:r>
    </w:p>
    <w:p w14:paraId="56A5CAB1" w14:textId="239090F8" w:rsidR="003C7E24" w:rsidRDefault="003C7E24" w:rsidP="003C7E24">
      <w:pPr>
        <w:pStyle w:val="BodyText"/>
      </w:pPr>
      <w:r>
        <w:t xml:space="preserve">The </w:t>
      </w:r>
      <w:r w:rsidR="004D4D66">
        <w:t>survey data was weighted based on the course type</w:t>
      </w:r>
      <w:r w:rsidR="000154FA">
        <w:t xml:space="preserve">, so the </w:t>
      </w:r>
      <w:r>
        <w:t>proportion of survey respondents taking part in workplace and open access courses matched the proportions in the population (25% and 75%, respectively).</w:t>
      </w:r>
      <w:r w:rsidR="00406A3A">
        <w:t xml:space="preserve"> Sixty percent of survey respondents completed the training online or through a hybrid route</w:t>
      </w:r>
      <w:r w:rsidR="004D4D66">
        <w:t xml:space="preserve">, which is higher than </w:t>
      </w:r>
      <w:r w:rsidR="000154FA">
        <w:t xml:space="preserve">the proportion of the overall population </w:t>
      </w:r>
      <w:r w:rsidR="00BD288F">
        <w:t>(although delivery mode data was unavailable for 7% of the population).</w:t>
      </w:r>
    </w:p>
    <w:p w14:paraId="315DDF70" w14:textId="670B4734" w:rsidR="003C7E24" w:rsidRDefault="003C7E24" w:rsidP="003C7E24">
      <w:pPr>
        <w:pStyle w:val="Chartlabel"/>
      </w:pPr>
      <w:r w:rsidRPr="005F25E7">
        <w:t xml:space="preserve">Demographic characteristics of </w:t>
      </w:r>
      <w:r>
        <w:t xml:space="preserve">delegate population </w:t>
      </w:r>
      <w:r w:rsidR="007521A7">
        <w:t>(</w:t>
      </w:r>
      <w:r>
        <w:t>N=339</w:t>
      </w:r>
      <w:r w:rsidR="007521A7">
        <w:t>)</w:t>
      </w:r>
    </w:p>
    <w:tbl>
      <w:tblPr>
        <w:tblStyle w:val="IFFtable"/>
        <w:tblW w:w="5000" w:type="pct"/>
        <w:tblInd w:w="0" w:type="dxa"/>
        <w:tblLook w:val="04A0" w:firstRow="1" w:lastRow="0" w:firstColumn="1" w:lastColumn="0" w:noHBand="0" w:noVBand="1"/>
      </w:tblPr>
      <w:tblGrid>
        <w:gridCol w:w="5949"/>
        <w:gridCol w:w="3048"/>
      </w:tblGrid>
      <w:tr w:rsidR="007521A7" w14:paraId="7D253B5D" w14:textId="77777777" w:rsidTr="6DD7A64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vAlign w:val="center"/>
          </w:tcPr>
          <w:p w14:paraId="79519E2E" w14:textId="77777777" w:rsidR="007521A7" w:rsidRPr="00294760" w:rsidRDefault="071BE275">
            <w:pPr>
              <w:rPr>
                <w:b/>
                <w:bCs/>
                <w:color w:val="000000" w:themeColor="text1"/>
              </w:rPr>
            </w:pPr>
            <w:r w:rsidRPr="00294760">
              <w:rPr>
                <w:b/>
                <w:bCs/>
                <w:color w:val="000000" w:themeColor="text1"/>
              </w:rPr>
              <w:t>Characteristic</w:t>
            </w:r>
          </w:p>
        </w:tc>
        <w:tc>
          <w:tcPr>
            <w:tcW w:w="1694" w:type="pct"/>
            <w:vAlign w:val="center"/>
          </w:tcPr>
          <w:p w14:paraId="49E8A596" w14:textId="77777777" w:rsidR="007521A7" w:rsidRPr="00294760" w:rsidRDefault="007521A7">
            <w:pPr>
              <w:jc w:val="center"/>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w:t>
            </w:r>
          </w:p>
        </w:tc>
      </w:tr>
      <w:tr w:rsidR="007521A7" w14:paraId="147DA1E9"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tcPr>
          <w:p w14:paraId="186350C1" w14:textId="77777777" w:rsidR="007521A7" w:rsidRPr="00294760" w:rsidRDefault="007521A7">
            <w:pPr>
              <w:rPr>
                <w:b/>
                <w:bCs/>
                <w:color w:val="000000" w:themeColor="text1"/>
              </w:rPr>
            </w:pPr>
            <w:r w:rsidRPr="00294760">
              <w:rPr>
                <w:b/>
                <w:bCs/>
                <w:color w:val="000000" w:themeColor="text1"/>
              </w:rPr>
              <w:t>Age</w:t>
            </w:r>
          </w:p>
        </w:tc>
        <w:tc>
          <w:tcPr>
            <w:tcW w:w="1694" w:type="pct"/>
          </w:tcPr>
          <w:p w14:paraId="507E332A" w14:textId="77777777" w:rsidR="007521A7" w:rsidRPr="00294760" w:rsidRDefault="007521A7">
            <w:pPr>
              <w:cnfStyle w:val="000000100000" w:firstRow="0" w:lastRow="0" w:firstColumn="0" w:lastColumn="0" w:oddVBand="0" w:evenVBand="0" w:oddHBand="1" w:evenHBand="0" w:firstRowFirstColumn="0" w:firstRowLastColumn="0" w:lastRowFirstColumn="0" w:lastRowLastColumn="0"/>
              <w:rPr>
                <w:color w:val="000000" w:themeColor="text1"/>
              </w:rPr>
            </w:pPr>
          </w:p>
        </w:tc>
      </w:tr>
      <w:tr w:rsidR="007521A7" w:rsidRPr="00FC066B" w14:paraId="4D5973ED"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tcPr>
          <w:p w14:paraId="32B91E58" w14:textId="77777777" w:rsidR="007521A7" w:rsidRPr="00294760" w:rsidRDefault="007521A7">
            <w:pPr>
              <w:jc w:val="right"/>
              <w:rPr>
                <w:color w:val="000000" w:themeColor="text1"/>
                <w:lang w:val="it-IT"/>
              </w:rPr>
            </w:pPr>
            <w:r w:rsidRPr="00294760">
              <w:rPr>
                <w:color w:val="000000" w:themeColor="text1"/>
                <w:lang w:val="it-IT"/>
              </w:rPr>
              <w:t>18-39</w:t>
            </w:r>
          </w:p>
        </w:tc>
        <w:tc>
          <w:tcPr>
            <w:tcW w:w="1694" w:type="pct"/>
          </w:tcPr>
          <w:p w14:paraId="2F258483" w14:textId="77777777" w:rsidR="007521A7" w:rsidRPr="00294760" w:rsidRDefault="007521A7">
            <w:pPr>
              <w:jc w:val="center"/>
              <w:cnfStyle w:val="000000010000" w:firstRow="0" w:lastRow="0" w:firstColumn="0" w:lastColumn="0" w:oddVBand="0" w:evenVBand="0" w:oddHBand="0" w:evenHBand="1" w:firstRowFirstColumn="0" w:firstRowLastColumn="0" w:lastRowFirstColumn="0" w:lastRowLastColumn="0"/>
              <w:rPr>
                <w:color w:val="000000" w:themeColor="text1"/>
                <w:lang w:val="it-IT"/>
              </w:rPr>
            </w:pPr>
            <w:r w:rsidRPr="00294760">
              <w:rPr>
                <w:color w:val="000000" w:themeColor="text1"/>
                <w:lang w:val="it-IT"/>
              </w:rPr>
              <w:t>27%</w:t>
            </w:r>
          </w:p>
        </w:tc>
      </w:tr>
      <w:tr w:rsidR="007521A7" w14:paraId="392431E4"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tcPr>
          <w:p w14:paraId="7BC12FDF" w14:textId="77777777" w:rsidR="007521A7" w:rsidRPr="00294760" w:rsidRDefault="007521A7">
            <w:pPr>
              <w:jc w:val="right"/>
              <w:rPr>
                <w:color w:val="000000" w:themeColor="text1"/>
              </w:rPr>
            </w:pPr>
            <w:r w:rsidRPr="00294760">
              <w:rPr>
                <w:color w:val="000000" w:themeColor="text1"/>
              </w:rPr>
              <w:t>40-49</w:t>
            </w:r>
          </w:p>
        </w:tc>
        <w:tc>
          <w:tcPr>
            <w:tcW w:w="1694" w:type="pct"/>
          </w:tcPr>
          <w:p w14:paraId="3BF82159" w14:textId="77777777" w:rsidR="007521A7" w:rsidRPr="00294760" w:rsidRDefault="007521A7">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33%</w:t>
            </w:r>
          </w:p>
        </w:tc>
      </w:tr>
      <w:tr w:rsidR="007521A7" w14:paraId="521EE3DE"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tcPr>
          <w:p w14:paraId="3C9ADA82" w14:textId="77777777" w:rsidR="007521A7" w:rsidRPr="00294760" w:rsidRDefault="007521A7">
            <w:pPr>
              <w:jc w:val="right"/>
              <w:rPr>
                <w:color w:val="000000" w:themeColor="text1"/>
              </w:rPr>
            </w:pPr>
            <w:r w:rsidRPr="00294760">
              <w:rPr>
                <w:color w:val="000000" w:themeColor="text1"/>
              </w:rPr>
              <w:t>50+</w:t>
            </w:r>
          </w:p>
        </w:tc>
        <w:tc>
          <w:tcPr>
            <w:tcW w:w="1694" w:type="pct"/>
          </w:tcPr>
          <w:p w14:paraId="52383A3C" w14:textId="77777777" w:rsidR="007521A7" w:rsidRPr="00294760" w:rsidRDefault="007521A7">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40%</w:t>
            </w:r>
          </w:p>
        </w:tc>
      </w:tr>
      <w:tr w:rsidR="007521A7" w14:paraId="6B10DA6F"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tcPr>
          <w:p w14:paraId="06188DD9" w14:textId="77777777" w:rsidR="007521A7" w:rsidRPr="00294760" w:rsidRDefault="007521A7">
            <w:pPr>
              <w:rPr>
                <w:b/>
                <w:bCs/>
                <w:color w:val="000000" w:themeColor="text1"/>
              </w:rPr>
            </w:pPr>
            <w:r w:rsidRPr="00294760">
              <w:rPr>
                <w:b/>
                <w:bCs/>
                <w:color w:val="000000" w:themeColor="text1"/>
              </w:rPr>
              <w:t>Gender</w:t>
            </w:r>
          </w:p>
        </w:tc>
        <w:tc>
          <w:tcPr>
            <w:tcW w:w="1694" w:type="pct"/>
          </w:tcPr>
          <w:p w14:paraId="4EB4042C" w14:textId="77777777" w:rsidR="007521A7" w:rsidRPr="00294760" w:rsidRDefault="007521A7">
            <w:pPr>
              <w:jc w:val="center"/>
              <w:cnfStyle w:val="000000100000" w:firstRow="0" w:lastRow="0" w:firstColumn="0" w:lastColumn="0" w:oddVBand="0" w:evenVBand="0" w:oddHBand="1" w:evenHBand="0" w:firstRowFirstColumn="0" w:firstRowLastColumn="0" w:lastRowFirstColumn="0" w:lastRowLastColumn="0"/>
              <w:rPr>
                <w:color w:val="000000" w:themeColor="text1"/>
              </w:rPr>
            </w:pPr>
          </w:p>
        </w:tc>
      </w:tr>
      <w:tr w:rsidR="007521A7" w14:paraId="2E84D432"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tcPr>
          <w:p w14:paraId="0098B4FC" w14:textId="77777777" w:rsidR="007521A7" w:rsidRPr="00294760" w:rsidRDefault="007521A7">
            <w:pPr>
              <w:jc w:val="right"/>
              <w:rPr>
                <w:color w:val="000000" w:themeColor="text1"/>
              </w:rPr>
            </w:pPr>
            <w:r w:rsidRPr="00294760">
              <w:rPr>
                <w:color w:val="000000" w:themeColor="text1"/>
              </w:rPr>
              <w:t xml:space="preserve">Female </w:t>
            </w:r>
          </w:p>
        </w:tc>
        <w:tc>
          <w:tcPr>
            <w:tcW w:w="1694" w:type="pct"/>
          </w:tcPr>
          <w:p w14:paraId="7CADB1A4" w14:textId="77777777" w:rsidR="007521A7" w:rsidRPr="00294760" w:rsidRDefault="007521A7">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80%</w:t>
            </w:r>
          </w:p>
        </w:tc>
      </w:tr>
      <w:tr w:rsidR="007521A7" w14:paraId="77FF4430"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tcPr>
          <w:p w14:paraId="38CD4021" w14:textId="77777777" w:rsidR="007521A7" w:rsidRPr="00294760" w:rsidRDefault="007521A7">
            <w:pPr>
              <w:jc w:val="right"/>
              <w:rPr>
                <w:color w:val="000000" w:themeColor="text1"/>
              </w:rPr>
            </w:pPr>
            <w:r w:rsidRPr="00294760">
              <w:rPr>
                <w:color w:val="000000" w:themeColor="text1"/>
              </w:rPr>
              <w:t>Male</w:t>
            </w:r>
          </w:p>
        </w:tc>
        <w:tc>
          <w:tcPr>
            <w:tcW w:w="1694" w:type="pct"/>
          </w:tcPr>
          <w:p w14:paraId="776BA754" w14:textId="77777777" w:rsidR="007521A7" w:rsidRPr="00294760" w:rsidRDefault="007521A7">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17%</w:t>
            </w:r>
          </w:p>
        </w:tc>
      </w:tr>
      <w:tr w:rsidR="007521A7" w14:paraId="672C2AFB"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tcPr>
          <w:p w14:paraId="16E7DD40" w14:textId="77777777" w:rsidR="007521A7" w:rsidRPr="00294760" w:rsidRDefault="007521A7">
            <w:pPr>
              <w:jc w:val="right"/>
              <w:rPr>
                <w:color w:val="000000" w:themeColor="text1"/>
              </w:rPr>
            </w:pPr>
            <w:r w:rsidRPr="00294760">
              <w:rPr>
                <w:color w:val="000000" w:themeColor="text1"/>
              </w:rPr>
              <w:t>Prefer not to say</w:t>
            </w:r>
          </w:p>
        </w:tc>
        <w:tc>
          <w:tcPr>
            <w:tcW w:w="1694" w:type="pct"/>
          </w:tcPr>
          <w:p w14:paraId="51027AC1" w14:textId="77777777" w:rsidR="007521A7" w:rsidRPr="00294760" w:rsidRDefault="007521A7">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3%</w:t>
            </w:r>
          </w:p>
        </w:tc>
      </w:tr>
      <w:tr w:rsidR="007521A7" w14:paraId="050CB8C8"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tcPr>
          <w:p w14:paraId="2479DC77" w14:textId="77777777" w:rsidR="007521A7" w:rsidRPr="00294760" w:rsidRDefault="007521A7">
            <w:pPr>
              <w:rPr>
                <w:b/>
                <w:bCs/>
                <w:color w:val="000000" w:themeColor="text1"/>
              </w:rPr>
            </w:pPr>
            <w:r w:rsidRPr="00294760">
              <w:rPr>
                <w:b/>
                <w:bCs/>
                <w:color w:val="000000" w:themeColor="text1"/>
              </w:rPr>
              <w:t>Course Type</w:t>
            </w:r>
          </w:p>
        </w:tc>
        <w:tc>
          <w:tcPr>
            <w:tcW w:w="1694" w:type="pct"/>
          </w:tcPr>
          <w:p w14:paraId="4093E6DE" w14:textId="77777777" w:rsidR="007521A7" w:rsidRPr="00294760" w:rsidRDefault="007521A7">
            <w:pPr>
              <w:jc w:val="center"/>
              <w:cnfStyle w:val="000000100000" w:firstRow="0" w:lastRow="0" w:firstColumn="0" w:lastColumn="0" w:oddVBand="0" w:evenVBand="0" w:oddHBand="1" w:evenHBand="0" w:firstRowFirstColumn="0" w:firstRowLastColumn="0" w:lastRowFirstColumn="0" w:lastRowLastColumn="0"/>
              <w:rPr>
                <w:color w:val="000000" w:themeColor="text1"/>
              </w:rPr>
            </w:pPr>
          </w:p>
        </w:tc>
      </w:tr>
      <w:tr w:rsidR="007521A7" w14:paraId="1E3D6444"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tcPr>
          <w:p w14:paraId="541973DF" w14:textId="77777777" w:rsidR="007521A7" w:rsidRPr="00294760" w:rsidRDefault="007521A7">
            <w:pPr>
              <w:jc w:val="right"/>
              <w:rPr>
                <w:color w:val="000000" w:themeColor="text1"/>
              </w:rPr>
            </w:pPr>
            <w:r w:rsidRPr="00294760">
              <w:rPr>
                <w:color w:val="000000" w:themeColor="text1"/>
              </w:rPr>
              <w:t>Workplace</w:t>
            </w:r>
          </w:p>
        </w:tc>
        <w:tc>
          <w:tcPr>
            <w:tcW w:w="1694" w:type="pct"/>
          </w:tcPr>
          <w:p w14:paraId="7A18A34B" w14:textId="77777777" w:rsidR="007521A7" w:rsidRPr="00294760" w:rsidRDefault="007521A7">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25%</w:t>
            </w:r>
          </w:p>
        </w:tc>
      </w:tr>
      <w:tr w:rsidR="007521A7" w14:paraId="05D13E17"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tcPr>
          <w:p w14:paraId="343C4D76" w14:textId="77777777" w:rsidR="007521A7" w:rsidRPr="00294760" w:rsidRDefault="007521A7">
            <w:pPr>
              <w:jc w:val="right"/>
              <w:rPr>
                <w:color w:val="000000" w:themeColor="text1"/>
              </w:rPr>
            </w:pPr>
            <w:r w:rsidRPr="00294760">
              <w:rPr>
                <w:color w:val="000000" w:themeColor="text1"/>
              </w:rPr>
              <w:t>Open Access</w:t>
            </w:r>
          </w:p>
        </w:tc>
        <w:tc>
          <w:tcPr>
            <w:tcW w:w="1694" w:type="pct"/>
          </w:tcPr>
          <w:p w14:paraId="750617F0" w14:textId="77777777" w:rsidR="007521A7" w:rsidRPr="00294760" w:rsidRDefault="007521A7">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75%</w:t>
            </w:r>
          </w:p>
        </w:tc>
      </w:tr>
      <w:tr w:rsidR="007521A7" w14:paraId="729AD156"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tcPr>
          <w:p w14:paraId="47479B0C" w14:textId="77777777" w:rsidR="007521A7" w:rsidRPr="00294760" w:rsidRDefault="007521A7">
            <w:pPr>
              <w:rPr>
                <w:b/>
                <w:bCs/>
                <w:color w:val="000000" w:themeColor="text1"/>
              </w:rPr>
            </w:pPr>
            <w:r w:rsidRPr="00294760">
              <w:rPr>
                <w:b/>
                <w:bCs/>
                <w:color w:val="000000" w:themeColor="text1"/>
              </w:rPr>
              <w:t>Delivery Mode</w:t>
            </w:r>
          </w:p>
        </w:tc>
        <w:tc>
          <w:tcPr>
            <w:tcW w:w="1694" w:type="pct"/>
          </w:tcPr>
          <w:p w14:paraId="1645109B" w14:textId="77777777" w:rsidR="007521A7" w:rsidRPr="00294760" w:rsidRDefault="007521A7">
            <w:pPr>
              <w:jc w:val="center"/>
              <w:cnfStyle w:val="000000010000" w:firstRow="0" w:lastRow="0" w:firstColumn="0" w:lastColumn="0" w:oddVBand="0" w:evenVBand="0" w:oddHBand="0" w:evenHBand="1" w:firstRowFirstColumn="0" w:firstRowLastColumn="0" w:lastRowFirstColumn="0" w:lastRowLastColumn="0"/>
              <w:rPr>
                <w:color w:val="000000" w:themeColor="text1"/>
              </w:rPr>
            </w:pPr>
          </w:p>
        </w:tc>
      </w:tr>
      <w:tr w:rsidR="007521A7" w14:paraId="18E71C00"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tcPr>
          <w:p w14:paraId="385DD7F0" w14:textId="77777777" w:rsidR="007521A7" w:rsidRPr="00294760" w:rsidRDefault="007521A7">
            <w:pPr>
              <w:jc w:val="right"/>
              <w:rPr>
                <w:color w:val="000000" w:themeColor="text1"/>
              </w:rPr>
            </w:pPr>
            <w:r w:rsidRPr="00294760">
              <w:rPr>
                <w:color w:val="000000" w:themeColor="text1"/>
              </w:rPr>
              <w:t>Online/Hybrid</w:t>
            </w:r>
          </w:p>
        </w:tc>
        <w:tc>
          <w:tcPr>
            <w:tcW w:w="1694" w:type="pct"/>
          </w:tcPr>
          <w:p w14:paraId="2CF39D52" w14:textId="77777777" w:rsidR="007521A7" w:rsidRPr="00294760" w:rsidRDefault="007521A7">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54%</w:t>
            </w:r>
          </w:p>
        </w:tc>
      </w:tr>
      <w:tr w:rsidR="007521A7" w14:paraId="29B3AF37"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tcPr>
          <w:p w14:paraId="7529E1DF" w14:textId="77777777" w:rsidR="007521A7" w:rsidRPr="00294760" w:rsidRDefault="007521A7">
            <w:pPr>
              <w:jc w:val="right"/>
              <w:rPr>
                <w:color w:val="000000" w:themeColor="text1"/>
              </w:rPr>
            </w:pPr>
            <w:r w:rsidRPr="00294760">
              <w:rPr>
                <w:color w:val="000000" w:themeColor="text1"/>
              </w:rPr>
              <w:t>Face-to-Face</w:t>
            </w:r>
          </w:p>
        </w:tc>
        <w:tc>
          <w:tcPr>
            <w:tcW w:w="1694" w:type="pct"/>
          </w:tcPr>
          <w:p w14:paraId="24855251" w14:textId="77777777" w:rsidR="007521A7" w:rsidRPr="00294760" w:rsidRDefault="007521A7">
            <w:pPr>
              <w:jc w:val="center"/>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39%</w:t>
            </w:r>
          </w:p>
        </w:tc>
      </w:tr>
      <w:tr w:rsidR="007521A7" w14:paraId="1C184BC5"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6" w:type="pct"/>
          </w:tcPr>
          <w:p w14:paraId="6D5596E3" w14:textId="25964B2E" w:rsidR="007521A7" w:rsidRPr="00294760" w:rsidRDefault="007521A7">
            <w:pPr>
              <w:jc w:val="right"/>
              <w:rPr>
                <w:color w:val="000000" w:themeColor="text1"/>
              </w:rPr>
            </w:pPr>
            <w:r w:rsidRPr="00294760">
              <w:rPr>
                <w:color w:val="000000" w:themeColor="text1"/>
              </w:rPr>
              <w:t>Unavailable</w:t>
            </w:r>
          </w:p>
        </w:tc>
        <w:tc>
          <w:tcPr>
            <w:tcW w:w="1694" w:type="pct"/>
          </w:tcPr>
          <w:p w14:paraId="64B8AED7" w14:textId="77777777" w:rsidR="007521A7" w:rsidRPr="00294760" w:rsidRDefault="007521A7">
            <w:pPr>
              <w:jc w:val="center"/>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7%</w:t>
            </w:r>
          </w:p>
        </w:tc>
      </w:tr>
    </w:tbl>
    <w:p w14:paraId="378B76F9" w14:textId="77777777" w:rsidR="003C7E24" w:rsidRDefault="003C7E24" w:rsidP="00595302">
      <w:pPr>
        <w:pStyle w:val="BodyText"/>
      </w:pPr>
    </w:p>
    <w:p w14:paraId="340BE5E7" w14:textId="304AD571" w:rsidR="002E19F6" w:rsidRDefault="002E19F6" w:rsidP="00595302">
      <w:pPr>
        <w:pStyle w:val="BodyText"/>
      </w:pPr>
      <w:r>
        <w:t>The sample of delegates in the 2014 evaluation was reported as:</w:t>
      </w:r>
    </w:p>
    <w:p w14:paraId="3634343B" w14:textId="29E94087" w:rsidR="002E19F6" w:rsidRDefault="002E19F6" w:rsidP="002E19F6">
      <w:pPr>
        <w:pStyle w:val="ListBullet"/>
      </w:pPr>
      <w:r>
        <w:t>74% female and 26% male;</w:t>
      </w:r>
    </w:p>
    <w:p w14:paraId="7ECC64AE" w14:textId="6A6AADFC" w:rsidR="002E19F6" w:rsidRDefault="002E19F6" w:rsidP="002E19F6">
      <w:pPr>
        <w:pStyle w:val="ListBullet"/>
      </w:pPr>
      <w:r>
        <w:t>13% 18-34 years, 51% 35-49, 36% 50-64;</w:t>
      </w:r>
    </w:p>
    <w:p w14:paraId="5ED04431" w14:textId="5C767606" w:rsidR="002E19F6" w:rsidRDefault="002E19F6" w:rsidP="002E19F6">
      <w:pPr>
        <w:pStyle w:val="ListBullet"/>
      </w:pPr>
      <w:r>
        <w:t>74% worked in organisations of 250+ employees, 21% in organisation with up to 249 employees;</w:t>
      </w:r>
    </w:p>
    <w:p w14:paraId="232DD9DF" w14:textId="29DB7E20" w:rsidR="002E19F6" w:rsidRDefault="002E19F6" w:rsidP="00485082">
      <w:pPr>
        <w:pStyle w:val="ListBullet"/>
      </w:pPr>
      <w:r>
        <w:t>52% worked in HR Manager/Business Partner/Director/Other HR role, 21% Other Manager role, 3% Other Director role, 2% Learning and Development facilitator or Advisor, and 23% in Other roles.</w:t>
      </w:r>
    </w:p>
    <w:p w14:paraId="68DCB1B9" w14:textId="3110BA5F" w:rsidR="002E19F6" w:rsidRPr="005B6912" w:rsidRDefault="002E19F6" w:rsidP="00485082">
      <w:pPr>
        <w:pStyle w:val="Heading4"/>
        <w:rPr>
          <w:color w:val="004436" w:themeColor="text2"/>
        </w:rPr>
      </w:pPr>
      <w:r w:rsidRPr="005B6912">
        <w:rPr>
          <w:color w:val="004436" w:themeColor="text2"/>
        </w:rPr>
        <w:t>Case study organisations</w:t>
      </w:r>
    </w:p>
    <w:p w14:paraId="5BC690BD" w14:textId="76EB9F56" w:rsidR="00595302" w:rsidRDefault="7009D079" w:rsidP="00595302">
      <w:pPr>
        <w:pStyle w:val="BodyText"/>
      </w:pPr>
      <w:r>
        <w:t xml:space="preserve">Four organisational case study interviews were carried out (see </w:t>
      </w:r>
      <w:r w:rsidR="00F221F1">
        <w:fldChar w:fldCharType="begin"/>
      </w:r>
      <w:r w:rsidR="00F221F1">
        <w:instrText xml:space="preserve"> REF _Ref140746321 \r \h </w:instrText>
      </w:r>
      <w:r w:rsidR="00F221F1">
        <w:fldChar w:fldCharType="separate"/>
      </w:r>
      <w:r w:rsidR="008635D0">
        <w:t>Table 6.5</w:t>
      </w:r>
      <w:r w:rsidR="00F221F1">
        <w:fldChar w:fldCharType="end"/>
      </w:r>
      <w:r>
        <w:t xml:space="preserve">). </w:t>
      </w:r>
      <w:r w:rsidR="00E27076">
        <w:t xml:space="preserve">Two </w:t>
      </w:r>
      <w:r>
        <w:t xml:space="preserve">case studies included interviews with a delegate who had attended the training and a senior leader in their organisation, </w:t>
      </w:r>
      <w:r w:rsidR="00E27076">
        <w:t xml:space="preserve">one case study included an interview with the delegate and a less senior colleague (who </w:t>
      </w:r>
      <w:r w:rsidR="00E27076">
        <w:lastRenderedPageBreak/>
        <w:t xml:space="preserve">had also attended the training), </w:t>
      </w:r>
      <w:r>
        <w:t xml:space="preserve">and one case study included just a delegate interview. </w:t>
      </w:r>
      <w:r w:rsidR="4F5C4312">
        <w:t xml:space="preserve">In </w:t>
      </w:r>
      <w:r w:rsidR="00F221F1">
        <w:t>c</w:t>
      </w:r>
      <w:r w:rsidR="4F5C4312">
        <w:t>ase study 1, the senior leader had attended the training years previously</w:t>
      </w:r>
      <w:r w:rsidR="00E27076">
        <w:t xml:space="preserve">. </w:t>
      </w:r>
      <w:r>
        <w:t xml:space="preserve">There was a mix of organisation type between social enterprise, private and public sector. There were also </w:t>
      </w:r>
      <w:r w:rsidR="46407FCC">
        <w:t>two</w:t>
      </w:r>
      <w:r>
        <w:t xml:space="preserve"> SMEs and </w:t>
      </w:r>
      <w:r w:rsidR="46407FCC">
        <w:t>two</w:t>
      </w:r>
      <w:r>
        <w:t xml:space="preserve"> large organisations. Most of the delegates completed the course online and received accreditation. </w:t>
      </w:r>
    </w:p>
    <w:p w14:paraId="22DA8142" w14:textId="60DEAD9E" w:rsidR="00CB3E0F" w:rsidRDefault="4EBA96DE" w:rsidP="00E927C8">
      <w:pPr>
        <w:pStyle w:val="Chartlabel"/>
      </w:pPr>
      <w:bookmarkStart w:id="94" w:name="_Ref140746321"/>
      <w:bookmarkEnd w:id="93"/>
      <w:r>
        <w:t>Case study participant characteristics</w:t>
      </w:r>
      <w:bookmarkEnd w:id="94"/>
    </w:p>
    <w:tbl>
      <w:tblPr>
        <w:tblStyle w:val="IFFtable"/>
        <w:tblW w:w="0" w:type="auto"/>
        <w:tblLook w:val="04A0" w:firstRow="1" w:lastRow="0" w:firstColumn="1" w:lastColumn="0" w:noHBand="0" w:noVBand="1"/>
      </w:tblPr>
      <w:tblGrid>
        <w:gridCol w:w="1777"/>
        <w:gridCol w:w="1784"/>
        <w:gridCol w:w="1760"/>
        <w:gridCol w:w="1783"/>
        <w:gridCol w:w="1785"/>
      </w:tblGrid>
      <w:tr w:rsidR="00595302" w14:paraId="5BB4F2A0" w14:textId="77777777" w:rsidTr="6DD7A64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99" w:type="dxa"/>
          </w:tcPr>
          <w:p w14:paraId="0AC9BA5E" w14:textId="77777777" w:rsidR="00595302" w:rsidRPr="00294760" w:rsidRDefault="00595302">
            <w:pPr>
              <w:pStyle w:val="BodyText"/>
              <w:rPr>
                <w:color w:val="000000" w:themeColor="text1"/>
              </w:rPr>
            </w:pPr>
          </w:p>
        </w:tc>
        <w:tc>
          <w:tcPr>
            <w:tcW w:w="1799" w:type="dxa"/>
          </w:tcPr>
          <w:p w14:paraId="77FF5B52" w14:textId="11D5F78B" w:rsidR="00595302" w:rsidRPr="00294760" w:rsidRDefault="4B175BD3">
            <w:pPr>
              <w:pStyle w:val="BodyText"/>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Case study 1</w:t>
            </w:r>
            <w:r w:rsidR="1E2D3E82" w:rsidRPr="00294760">
              <w:rPr>
                <w:color w:val="000000" w:themeColor="text1"/>
              </w:rPr>
              <w:t>: Peaks and Plains Housing Trust</w:t>
            </w:r>
          </w:p>
        </w:tc>
        <w:tc>
          <w:tcPr>
            <w:tcW w:w="1799" w:type="dxa"/>
          </w:tcPr>
          <w:p w14:paraId="1A5F5B51" w14:textId="77777777" w:rsidR="00595302" w:rsidRPr="00294760" w:rsidRDefault="00595302">
            <w:pPr>
              <w:pStyle w:val="BodyText"/>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Case study 2</w:t>
            </w:r>
          </w:p>
        </w:tc>
        <w:tc>
          <w:tcPr>
            <w:tcW w:w="1800" w:type="dxa"/>
          </w:tcPr>
          <w:p w14:paraId="573EF616" w14:textId="79A1B128" w:rsidR="00595302" w:rsidRPr="00294760" w:rsidRDefault="00595302">
            <w:pPr>
              <w:pStyle w:val="BodyText"/>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Case study 3</w:t>
            </w:r>
            <w:r w:rsidR="00572014" w:rsidRPr="00294760">
              <w:rPr>
                <w:color w:val="000000" w:themeColor="text1"/>
              </w:rPr>
              <w:t>: Medway Community Healthcare CIC</w:t>
            </w:r>
          </w:p>
        </w:tc>
        <w:tc>
          <w:tcPr>
            <w:tcW w:w="1800" w:type="dxa"/>
          </w:tcPr>
          <w:p w14:paraId="257384A8" w14:textId="77777777" w:rsidR="00595302" w:rsidRPr="00294760" w:rsidRDefault="00595302">
            <w:pPr>
              <w:pStyle w:val="BodyText"/>
              <w:cnfStyle w:val="100000000000" w:firstRow="1" w:lastRow="0" w:firstColumn="0" w:lastColumn="0" w:oddVBand="0" w:evenVBand="0" w:oddHBand="0" w:evenHBand="0" w:firstRowFirstColumn="0" w:firstRowLastColumn="0" w:lastRowFirstColumn="0" w:lastRowLastColumn="0"/>
              <w:rPr>
                <w:color w:val="000000" w:themeColor="text1"/>
              </w:rPr>
            </w:pPr>
            <w:r w:rsidRPr="00294760">
              <w:rPr>
                <w:color w:val="000000" w:themeColor="text1"/>
              </w:rPr>
              <w:t>Case study 4</w:t>
            </w:r>
          </w:p>
        </w:tc>
      </w:tr>
      <w:tr w:rsidR="00595302" w14:paraId="53452708"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99" w:type="dxa"/>
          </w:tcPr>
          <w:p w14:paraId="47CCDCE9" w14:textId="77777777" w:rsidR="00595302" w:rsidRPr="00294760" w:rsidRDefault="00595302">
            <w:pPr>
              <w:pStyle w:val="BodyText"/>
              <w:rPr>
                <w:color w:val="000000" w:themeColor="text1"/>
              </w:rPr>
            </w:pPr>
            <w:r w:rsidRPr="00294760">
              <w:rPr>
                <w:color w:val="000000" w:themeColor="text1"/>
              </w:rPr>
              <w:t>Organisation type</w:t>
            </w:r>
          </w:p>
        </w:tc>
        <w:tc>
          <w:tcPr>
            <w:tcW w:w="1799" w:type="dxa"/>
          </w:tcPr>
          <w:p w14:paraId="1943A8FE" w14:textId="77777777" w:rsidR="00595302" w:rsidRPr="00294760" w:rsidRDefault="00595302">
            <w:pPr>
              <w:pStyle w:val="BodyText"/>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Social enterprise</w:t>
            </w:r>
          </w:p>
        </w:tc>
        <w:tc>
          <w:tcPr>
            <w:tcW w:w="1799" w:type="dxa"/>
          </w:tcPr>
          <w:p w14:paraId="53B6E3A7" w14:textId="77777777" w:rsidR="00595302" w:rsidRPr="00294760" w:rsidRDefault="00595302">
            <w:pPr>
              <w:pStyle w:val="BodyText"/>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Private</w:t>
            </w:r>
          </w:p>
        </w:tc>
        <w:tc>
          <w:tcPr>
            <w:tcW w:w="1800" w:type="dxa"/>
          </w:tcPr>
          <w:p w14:paraId="2A484D2B" w14:textId="77777777" w:rsidR="00595302" w:rsidRPr="00294760" w:rsidRDefault="00595302">
            <w:pPr>
              <w:pStyle w:val="BodyText"/>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Social enterprise</w:t>
            </w:r>
          </w:p>
        </w:tc>
        <w:tc>
          <w:tcPr>
            <w:tcW w:w="1800" w:type="dxa"/>
          </w:tcPr>
          <w:p w14:paraId="32C539BF" w14:textId="77777777" w:rsidR="00595302" w:rsidRPr="00294760" w:rsidRDefault="00595302">
            <w:pPr>
              <w:pStyle w:val="BodyText"/>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Public sector</w:t>
            </w:r>
          </w:p>
        </w:tc>
      </w:tr>
      <w:tr w:rsidR="00595302" w14:paraId="177D9D16"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99" w:type="dxa"/>
          </w:tcPr>
          <w:p w14:paraId="1EF74529" w14:textId="77777777" w:rsidR="00595302" w:rsidRPr="00294760" w:rsidRDefault="00595302">
            <w:pPr>
              <w:pStyle w:val="BodyText"/>
              <w:rPr>
                <w:color w:val="000000" w:themeColor="text1"/>
              </w:rPr>
            </w:pPr>
            <w:r w:rsidRPr="00294760">
              <w:rPr>
                <w:color w:val="000000" w:themeColor="text1"/>
              </w:rPr>
              <w:t>Organisation size</w:t>
            </w:r>
          </w:p>
        </w:tc>
        <w:tc>
          <w:tcPr>
            <w:tcW w:w="1799" w:type="dxa"/>
          </w:tcPr>
          <w:p w14:paraId="0F24F4EA" w14:textId="77777777" w:rsidR="00595302" w:rsidRPr="00294760" w:rsidRDefault="00595302">
            <w:pPr>
              <w:pStyle w:val="BodyText"/>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50-249</w:t>
            </w:r>
          </w:p>
        </w:tc>
        <w:tc>
          <w:tcPr>
            <w:tcW w:w="1799" w:type="dxa"/>
          </w:tcPr>
          <w:p w14:paraId="17D45F45" w14:textId="77777777" w:rsidR="00595302" w:rsidRPr="00294760" w:rsidRDefault="00595302">
            <w:pPr>
              <w:pStyle w:val="BodyText"/>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50-249</w:t>
            </w:r>
          </w:p>
        </w:tc>
        <w:tc>
          <w:tcPr>
            <w:tcW w:w="1800" w:type="dxa"/>
          </w:tcPr>
          <w:p w14:paraId="49579EA0" w14:textId="77777777" w:rsidR="00595302" w:rsidRPr="00294760" w:rsidRDefault="00595302">
            <w:pPr>
              <w:pStyle w:val="BodyText"/>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250+</w:t>
            </w:r>
          </w:p>
        </w:tc>
        <w:tc>
          <w:tcPr>
            <w:tcW w:w="1800" w:type="dxa"/>
          </w:tcPr>
          <w:p w14:paraId="416D41AF" w14:textId="77777777" w:rsidR="00595302" w:rsidRPr="00294760" w:rsidRDefault="00595302">
            <w:pPr>
              <w:pStyle w:val="BodyText"/>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250+</w:t>
            </w:r>
          </w:p>
        </w:tc>
      </w:tr>
      <w:tr w:rsidR="00595302" w14:paraId="2A97BAC0"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99" w:type="dxa"/>
          </w:tcPr>
          <w:p w14:paraId="4900058C" w14:textId="77777777" w:rsidR="00595302" w:rsidRPr="00294760" w:rsidRDefault="00595302">
            <w:pPr>
              <w:pStyle w:val="BodyText"/>
              <w:rPr>
                <w:color w:val="000000" w:themeColor="text1"/>
              </w:rPr>
            </w:pPr>
            <w:r w:rsidRPr="00294760">
              <w:rPr>
                <w:color w:val="000000" w:themeColor="text1"/>
              </w:rPr>
              <w:t>Trainee role</w:t>
            </w:r>
          </w:p>
        </w:tc>
        <w:tc>
          <w:tcPr>
            <w:tcW w:w="1799" w:type="dxa"/>
          </w:tcPr>
          <w:p w14:paraId="20E19A50" w14:textId="77777777" w:rsidR="00595302" w:rsidRPr="00294760" w:rsidRDefault="00595302">
            <w:pPr>
              <w:pStyle w:val="BodyText"/>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HR Business Partner</w:t>
            </w:r>
          </w:p>
        </w:tc>
        <w:tc>
          <w:tcPr>
            <w:tcW w:w="1799" w:type="dxa"/>
          </w:tcPr>
          <w:p w14:paraId="09E9A95C" w14:textId="6D08F37B" w:rsidR="00595302" w:rsidRPr="00294760" w:rsidRDefault="7009D079">
            <w:pPr>
              <w:pStyle w:val="BodyText"/>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H</w:t>
            </w:r>
            <w:r w:rsidR="0796C36F" w:rsidRPr="00294760">
              <w:rPr>
                <w:color w:val="000000" w:themeColor="text1"/>
              </w:rPr>
              <w:t xml:space="preserve"> </w:t>
            </w:r>
            <w:r w:rsidRPr="00294760">
              <w:rPr>
                <w:color w:val="000000" w:themeColor="text1"/>
              </w:rPr>
              <w:t>R Manager</w:t>
            </w:r>
          </w:p>
        </w:tc>
        <w:tc>
          <w:tcPr>
            <w:tcW w:w="1800" w:type="dxa"/>
          </w:tcPr>
          <w:p w14:paraId="6412EE09" w14:textId="77777777" w:rsidR="00595302" w:rsidRPr="00294760" w:rsidRDefault="00595302">
            <w:pPr>
              <w:pStyle w:val="BodyText"/>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Learning and organisational development lead</w:t>
            </w:r>
          </w:p>
        </w:tc>
        <w:tc>
          <w:tcPr>
            <w:tcW w:w="1800" w:type="dxa"/>
          </w:tcPr>
          <w:p w14:paraId="4542B147" w14:textId="77777777" w:rsidR="00595302" w:rsidRPr="00294760" w:rsidRDefault="00595302">
            <w:pPr>
              <w:pStyle w:val="BodyText"/>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Organisational development lead</w:t>
            </w:r>
          </w:p>
        </w:tc>
      </w:tr>
      <w:tr w:rsidR="00595302" w14:paraId="1A445153"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tcPr>
          <w:p w14:paraId="19E415F1" w14:textId="77777777" w:rsidR="00595302" w:rsidRPr="00294760" w:rsidRDefault="00595302" w:rsidP="00281E69">
            <w:pPr>
              <w:pStyle w:val="BodyText"/>
              <w:jc w:val="right"/>
              <w:rPr>
                <w:color w:val="000000" w:themeColor="text1"/>
              </w:rPr>
            </w:pPr>
            <w:r w:rsidRPr="00294760">
              <w:rPr>
                <w:color w:val="000000" w:themeColor="text1"/>
              </w:rPr>
              <w:t>Senior leader role</w:t>
            </w:r>
          </w:p>
        </w:tc>
        <w:tc>
          <w:tcPr>
            <w:tcW w:w="0" w:type="dxa"/>
          </w:tcPr>
          <w:p w14:paraId="5E2A8F3F" w14:textId="0C5ED71F" w:rsidR="00595302" w:rsidRPr="00294760" w:rsidRDefault="00FA3B06">
            <w:pPr>
              <w:pStyle w:val="BodyText"/>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HR and Organisational Development Manager</w:t>
            </w:r>
          </w:p>
        </w:tc>
        <w:tc>
          <w:tcPr>
            <w:tcW w:w="0" w:type="dxa"/>
          </w:tcPr>
          <w:p w14:paraId="21C655C8" w14:textId="77777777" w:rsidR="00595302" w:rsidRPr="00294760" w:rsidRDefault="00595302">
            <w:pPr>
              <w:pStyle w:val="BodyText"/>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Assistant HR Manager</w:t>
            </w:r>
          </w:p>
        </w:tc>
        <w:tc>
          <w:tcPr>
            <w:tcW w:w="0" w:type="dxa"/>
          </w:tcPr>
          <w:p w14:paraId="50D590BA" w14:textId="77777777" w:rsidR="00595302" w:rsidRPr="00294760" w:rsidRDefault="00595302">
            <w:pPr>
              <w:pStyle w:val="BodyText"/>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HR Director</w:t>
            </w:r>
          </w:p>
        </w:tc>
        <w:tc>
          <w:tcPr>
            <w:tcW w:w="0" w:type="dxa"/>
          </w:tcPr>
          <w:p w14:paraId="2C1E1CD1" w14:textId="77777777" w:rsidR="00595302" w:rsidRPr="00294760" w:rsidRDefault="00595302">
            <w:pPr>
              <w:pStyle w:val="BodyText"/>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N/A</w:t>
            </w:r>
          </w:p>
        </w:tc>
      </w:tr>
      <w:tr w:rsidR="00595302" w14:paraId="33AA4D1B" w14:textId="77777777" w:rsidTr="6DD7A64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99" w:type="dxa"/>
          </w:tcPr>
          <w:p w14:paraId="49F096FF" w14:textId="77777777" w:rsidR="00595302" w:rsidRPr="00294760" w:rsidRDefault="00595302">
            <w:pPr>
              <w:pStyle w:val="BodyText"/>
              <w:rPr>
                <w:color w:val="000000" w:themeColor="text1"/>
              </w:rPr>
            </w:pPr>
            <w:r w:rsidRPr="00294760">
              <w:rPr>
                <w:color w:val="000000" w:themeColor="text1"/>
              </w:rPr>
              <w:t xml:space="preserve">Mode of training </w:t>
            </w:r>
          </w:p>
        </w:tc>
        <w:tc>
          <w:tcPr>
            <w:tcW w:w="1799" w:type="dxa"/>
          </w:tcPr>
          <w:p w14:paraId="2DDD972B" w14:textId="77777777" w:rsidR="00595302" w:rsidRPr="00294760" w:rsidRDefault="00595302">
            <w:pPr>
              <w:pStyle w:val="BodyText"/>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Face to face</w:t>
            </w:r>
          </w:p>
        </w:tc>
        <w:tc>
          <w:tcPr>
            <w:tcW w:w="1799" w:type="dxa"/>
          </w:tcPr>
          <w:p w14:paraId="28FD20FE" w14:textId="77777777" w:rsidR="00595302" w:rsidRPr="00294760" w:rsidRDefault="00595302">
            <w:pPr>
              <w:pStyle w:val="BodyText"/>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Online</w:t>
            </w:r>
          </w:p>
        </w:tc>
        <w:tc>
          <w:tcPr>
            <w:tcW w:w="1800" w:type="dxa"/>
          </w:tcPr>
          <w:p w14:paraId="11E777FC" w14:textId="77777777" w:rsidR="00595302" w:rsidRPr="00294760" w:rsidRDefault="00595302">
            <w:pPr>
              <w:pStyle w:val="BodyText"/>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Online</w:t>
            </w:r>
          </w:p>
        </w:tc>
        <w:tc>
          <w:tcPr>
            <w:tcW w:w="1800" w:type="dxa"/>
          </w:tcPr>
          <w:p w14:paraId="77F2AB80" w14:textId="77777777" w:rsidR="00595302" w:rsidRPr="00294760" w:rsidRDefault="00595302">
            <w:pPr>
              <w:pStyle w:val="BodyText"/>
              <w:cnfStyle w:val="000000100000" w:firstRow="0" w:lastRow="0" w:firstColumn="0" w:lastColumn="0" w:oddVBand="0" w:evenVBand="0" w:oddHBand="1" w:evenHBand="0" w:firstRowFirstColumn="0" w:firstRowLastColumn="0" w:lastRowFirstColumn="0" w:lastRowLastColumn="0"/>
              <w:rPr>
                <w:color w:val="000000" w:themeColor="text1"/>
              </w:rPr>
            </w:pPr>
            <w:r w:rsidRPr="00294760">
              <w:rPr>
                <w:color w:val="000000" w:themeColor="text1"/>
              </w:rPr>
              <w:t>Online</w:t>
            </w:r>
          </w:p>
        </w:tc>
      </w:tr>
      <w:tr w:rsidR="00595302" w14:paraId="54DB207E" w14:textId="77777777" w:rsidTr="6DD7A64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99" w:type="dxa"/>
          </w:tcPr>
          <w:p w14:paraId="275CC52D" w14:textId="77777777" w:rsidR="00595302" w:rsidRPr="00294760" w:rsidRDefault="00595302">
            <w:pPr>
              <w:pStyle w:val="BodyText"/>
              <w:rPr>
                <w:color w:val="000000" w:themeColor="text1"/>
              </w:rPr>
            </w:pPr>
            <w:r w:rsidRPr="00294760">
              <w:rPr>
                <w:color w:val="000000" w:themeColor="text1"/>
              </w:rPr>
              <w:t xml:space="preserve">Accreditation </w:t>
            </w:r>
          </w:p>
        </w:tc>
        <w:tc>
          <w:tcPr>
            <w:tcW w:w="1799" w:type="dxa"/>
          </w:tcPr>
          <w:p w14:paraId="2D0503F3" w14:textId="77777777" w:rsidR="00595302" w:rsidRPr="00294760" w:rsidRDefault="00595302">
            <w:pPr>
              <w:pStyle w:val="BodyText"/>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Yes</w:t>
            </w:r>
          </w:p>
        </w:tc>
        <w:tc>
          <w:tcPr>
            <w:tcW w:w="1799" w:type="dxa"/>
          </w:tcPr>
          <w:p w14:paraId="34754863" w14:textId="77777777" w:rsidR="00595302" w:rsidRPr="00294760" w:rsidRDefault="00595302">
            <w:pPr>
              <w:pStyle w:val="BodyText"/>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Yes</w:t>
            </w:r>
          </w:p>
        </w:tc>
        <w:tc>
          <w:tcPr>
            <w:tcW w:w="1800" w:type="dxa"/>
          </w:tcPr>
          <w:p w14:paraId="1266BFE8" w14:textId="77777777" w:rsidR="00595302" w:rsidRPr="00294760" w:rsidRDefault="00595302">
            <w:pPr>
              <w:pStyle w:val="BodyText"/>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No</w:t>
            </w:r>
          </w:p>
        </w:tc>
        <w:tc>
          <w:tcPr>
            <w:tcW w:w="1800" w:type="dxa"/>
          </w:tcPr>
          <w:p w14:paraId="0ADCD4C4" w14:textId="77777777" w:rsidR="00595302" w:rsidRPr="00294760" w:rsidRDefault="00595302">
            <w:pPr>
              <w:pStyle w:val="BodyText"/>
              <w:cnfStyle w:val="000000010000" w:firstRow="0" w:lastRow="0" w:firstColumn="0" w:lastColumn="0" w:oddVBand="0" w:evenVBand="0" w:oddHBand="0" w:evenHBand="1" w:firstRowFirstColumn="0" w:firstRowLastColumn="0" w:lastRowFirstColumn="0" w:lastRowLastColumn="0"/>
              <w:rPr>
                <w:color w:val="000000" w:themeColor="text1"/>
              </w:rPr>
            </w:pPr>
            <w:r w:rsidRPr="00294760">
              <w:rPr>
                <w:color w:val="000000" w:themeColor="text1"/>
              </w:rPr>
              <w:t>Yes</w:t>
            </w:r>
          </w:p>
        </w:tc>
      </w:tr>
    </w:tbl>
    <w:p w14:paraId="66264479" w14:textId="77777777" w:rsidR="0089735F" w:rsidRDefault="0089735F" w:rsidP="005F448A">
      <w:pPr>
        <w:pStyle w:val="BodyText"/>
        <w:jc w:val="center"/>
      </w:pPr>
    </w:p>
    <w:p w14:paraId="6B9B59F5" w14:textId="310B9830" w:rsidR="005136DA" w:rsidRDefault="005136DA" w:rsidP="005136DA">
      <w:pPr>
        <w:pStyle w:val="Heading2"/>
      </w:pPr>
      <w:bookmarkStart w:id="95" w:name="_Toc144280117"/>
      <w:r>
        <w:t>Appendix 2: Research materials</w:t>
      </w:r>
      <w:bookmarkEnd w:id="95"/>
      <w:r>
        <w:t xml:space="preserve"> </w:t>
      </w:r>
    </w:p>
    <w:p w14:paraId="4C4E8B1D" w14:textId="5D27CB1D" w:rsidR="002437AB" w:rsidRDefault="008B4FDD" w:rsidP="008B4FDD">
      <w:pPr>
        <w:pStyle w:val="Heading3"/>
      </w:pPr>
      <w:r>
        <w:t xml:space="preserve">Section A. </w:t>
      </w:r>
      <w:r w:rsidR="002437AB">
        <w:t>Experience of mediation before the course</w:t>
      </w:r>
    </w:p>
    <w:p w14:paraId="454AF755" w14:textId="77777777" w:rsidR="002437AB" w:rsidRPr="00004ACD" w:rsidRDefault="002437AB" w:rsidP="007E632D">
      <w:pPr>
        <w:pStyle w:val="BodyText"/>
        <w:rPr>
          <w:i/>
          <w:iCs/>
        </w:rPr>
      </w:pPr>
      <w:r w:rsidRPr="00004ACD">
        <w:rPr>
          <w:i/>
          <w:iCs/>
        </w:rPr>
        <w:t>Ask all. Single code.</w:t>
      </w:r>
    </w:p>
    <w:p w14:paraId="19F67734" w14:textId="63B2DC81" w:rsidR="002437AB" w:rsidRDefault="007E632D" w:rsidP="007E632D">
      <w:pPr>
        <w:pStyle w:val="BodyText"/>
      </w:pPr>
      <w:r>
        <w:t xml:space="preserve">A1. </w:t>
      </w:r>
      <w:r w:rsidR="002437AB">
        <w:t>Firstly, could I just ask what your role is in your organisation?</w:t>
      </w:r>
    </w:p>
    <w:tbl>
      <w:tblPr>
        <w:tblW w:w="5000" w:type="pct"/>
        <w:tblCellMar>
          <w:left w:w="0" w:type="dxa"/>
          <w:right w:w="0" w:type="dxa"/>
        </w:tblCellMar>
        <w:tblLook w:val="04A0" w:firstRow="1" w:lastRow="0" w:firstColumn="1" w:lastColumn="0" w:noHBand="0" w:noVBand="1"/>
      </w:tblPr>
      <w:tblGrid>
        <w:gridCol w:w="5235"/>
        <w:gridCol w:w="944"/>
        <w:gridCol w:w="2808"/>
      </w:tblGrid>
      <w:tr w:rsidR="002437AB" w:rsidRPr="00F651A1" w14:paraId="786315B6" w14:textId="77777777" w:rsidTr="002437AB">
        <w:trPr>
          <w:trHeight w:val="522"/>
        </w:trPr>
        <w:tc>
          <w:tcPr>
            <w:tcW w:w="2913" w:type="pct"/>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1FE98271" w14:textId="77777777" w:rsidR="002437AB" w:rsidRPr="00F651A1" w:rsidRDefault="002437AB" w:rsidP="007104B7">
            <w:pPr>
              <w:pStyle w:val="Table1Black"/>
              <w:spacing w:after="0"/>
            </w:pPr>
            <w:r>
              <w:t xml:space="preserve"> Owner / manager</w:t>
            </w:r>
          </w:p>
        </w:tc>
        <w:tc>
          <w:tcPr>
            <w:tcW w:w="525"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hideMark/>
          </w:tcPr>
          <w:p w14:paraId="5C3DDF5F" w14:textId="77777777" w:rsidR="002437AB" w:rsidRPr="00F651A1" w:rsidRDefault="002437AB" w:rsidP="007104B7">
            <w:pPr>
              <w:pStyle w:val="Table1Black"/>
              <w:spacing w:after="0"/>
              <w:jc w:val="center"/>
            </w:pPr>
            <w:r w:rsidRPr="00F651A1">
              <w:t>1</w:t>
            </w:r>
          </w:p>
        </w:tc>
        <w:tc>
          <w:tcPr>
            <w:tcW w:w="1562"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tcPr>
          <w:p w14:paraId="4CAF33CD" w14:textId="77777777" w:rsidR="002437AB" w:rsidRPr="00F651A1" w:rsidRDefault="002437AB" w:rsidP="007104B7">
            <w:pPr>
              <w:pStyle w:val="Table1Black"/>
              <w:spacing w:after="0"/>
            </w:pPr>
          </w:p>
        </w:tc>
      </w:tr>
      <w:tr w:rsidR="002437AB" w:rsidRPr="00F651A1" w14:paraId="38CF9B15" w14:textId="77777777" w:rsidTr="002437AB">
        <w:trPr>
          <w:trHeight w:val="522"/>
        </w:trPr>
        <w:tc>
          <w:tcPr>
            <w:tcW w:w="2913" w:type="pct"/>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vAlign w:val="center"/>
          </w:tcPr>
          <w:p w14:paraId="0C44E9F2" w14:textId="77777777" w:rsidR="002437AB" w:rsidRDefault="002437AB" w:rsidP="007104B7">
            <w:pPr>
              <w:pStyle w:val="Table1Black"/>
              <w:spacing w:after="0"/>
            </w:pPr>
            <w:r>
              <w:t xml:space="preserve"> A supervisor / line manager</w:t>
            </w:r>
          </w:p>
        </w:tc>
        <w:tc>
          <w:tcPr>
            <w:tcW w:w="525"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tcPr>
          <w:p w14:paraId="4ACFA216" w14:textId="77777777" w:rsidR="002437AB" w:rsidRPr="00F651A1" w:rsidRDefault="002437AB" w:rsidP="007104B7">
            <w:pPr>
              <w:pStyle w:val="Table1Black"/>
              <w:spacing w:after="0"/>
              <w:jc w:val="center"/>
            </w:pPr>
            <w:r>
              <w:t>2</w:t>
            </w:r>
          </w:p>
        </w:tc>
        <w:tc>
          <w:tcPr>
            <w:tcW w:w="1562"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tcPr>
          <w:p w14:paraId="1A89F02C" w14:textId="77777777" w:rsidR="002437AB" w:rsidRPr="00F651A1" w:rsidRDefault="002437AB" w:rsidP="007104B7">
            <w:pPr>
              <w:pStyle w:val="Table1Black"/>
              <w:spacing w:after="0"/>
            </w:pPr>
          </w:p>
        </w:tc>
      </w:tr>
      <w:tr w:rsidR="002437AB" w:rsidRPr="00F651A1" w14:paraId="234799C1" w14:textId="77777777" w:rsidTr="002437AB">
        <w:trPr>
          <w:trHeight w:val="522"/>
        </w:trPr>
        <w:tc>
          <w:tcPr>
            <w:tcW w:w="2913" w:type="pct"/>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vAlign w:val="center"/>
          </w:tcPr>
          <w:p w14:paraId="0F7D38F8" w14:textId="77777777" w:rsidR="002437AB" w:rsidRDefault="002437AB" w:rsidP="007104B7">
            <w:pPr>
              <w:pStyle w:val="Table1Black"/>
              <w:spacing w:after="0"/>
            </w:pPr>
            <w:r>
              <w:t xml:space="preserve"> A human resource or personnel specialist</w:t>
            </w:r>
          </w:p>
        </w:tc>
        <w:tc>
          <w:tcPr>
            <w:tcW w:w="525"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tcPr>
          <w:p w14:paraId="51FF2862" w14:textId="77777777" w:rsidR="002437AB" w:rsidRPr="00F651A1" w:rsidRDefault="002437AB" w:rsidP="007104B7">
            <w:pPr>
              <w:pStyle w:val="Table1Black"/>
              <w:spacing w:after="0"/>
              <w:jc w:val="center"/>
            </w:pPr>
            <w:r>
              <w:t>3</w:t>
            </w:r>
          </w:p>
        </w:tc>
        <w:tc>
          <w:tcPr>
            <w:tcW w:w="1562"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tcPr>
          <w:p w14:paraId="44BD0A79" w14:textId="77777777" w:rsidR="002437AB" w:rsidRPr="00F651A1" w:rsidRDefault="002437AB" w:rsidP="007104B7">
            <w:pPr>
              <w:pStyle w:val="Table1Black"/>
              <w:spacing w:after="0"/>
            </w:pPr>
          </w:p>
        </w:tc>
      </w:tr>
      <w:tr w:rsidR="002437AB" w:rsidRPr="00F651A1" w14:paraId="17DBC852" w14:textId="77777777" w:rsidTr="002437AB">
        <w:trPr>
          <w:trHeight w:val="522"/>
        </w:trPr>
        <w:tc>
          <w:tcPr>
            <w:tcW w:w="2913" w:type="pct"/>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vAlign w:val="center"/>
          </w:tcPr>
          <w:p w14:paraId="0CE233C5" w14:textId="77777777" w:rsidR="002437AB" w:rsidRDefault="002437AB" w:rsidP="007104B7">
            <w:pPr>
              <w:pStyle w:val="Table1Black"/>
              <w:spacing w:after="0"/>
            </w:pPr>
            <w:r>
              <w:t xml:space="preserve">An employee </w:t>
            </w:r>
          </w:p>
        </w:tc>
        <w:tc>
          <w:tcPr>
            <w:tcW w:w="525"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tcPr>
          <w:p w14:paraId="5CE8B7F3" w14:textId="77777777" w:rsidR="002437AB" w:rsidRPr="00F651A1" w:rsidRDefault="002437AB" w:rsidP="007104B7">
            <w:pPr>
              <w:pStyle w:val="Table1Black"/>
              <w:spacing w:after="0"/>
              <w:jc w:val="center"/>
            </w:pPr>
            <w:r>
              <w:t>4</w:t>
            </w:r>
          </w:p>
        </w:tc>
        <w:tc>
          <w:tcPr>
            <w:tcW w:w="1562"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tcPr>
          <w:p w14:paraId="66E5C5A2" w14:textId="77777777" w:rsidR="002437AB" w:rsidRPr="00F651A1" w:rsidRDefault="002437AB" w:rsidP="007104B7">
            <w:pPr>
              <w:pStyle w:val="Table1Black"/>
              <w:spacing w:after="0"/>
            </w:pPr>
          </w:p>
        </w:tc>
      </w:tr>
      <w:tr w:rsidR="002437AB" w:rsidRPr="00F651A1" w14:paraId="778CA8A3" w14:textId="77777777" w:rsidTr="002437AB">
        <w:trPr>
          <w:trHeight w:val="522"/>
        </w:trPr>
        <w:tc>
          <w:tcPr>
            <w:tcW w:w="2913" w:type="pct"/>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vAlign w:val="center"/>
          </w:tcPr>
          <w:p w14:paraId="65A0BDEA" w14:textId="77777777" w:rsidR="002437AB" w:rsidRDefault="002437AB" w:rsidP="007104B7">
            <w:pPr>
              <w:pStyle w:val="Table1Black"/>
              <w:spacing w:after="0"/>
            </w:pPr>
            <w:r>
              <w:lastRenderedPageBreak/>
              <w:t>An employee representative</w:t>
            </w:r>
          </w:p>
        </w:tc>
        <w:tc>
          <w:tcPr>
            <w:tcW w:w="525"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tcPr>
          <w:p w14:paraId="62A2A8D3" w14:textId="77777777" w:rsidR="002437AB" w:rsidRPr="00F651A1" w:rsidRDefault="002437AB" w:rsidP="007104B7">
            <w:pPr>
              <w:pStyle w:val="Table1Black"/>
              <w:spacing w:after="0"/>
              <w:jc w:val="center"/>
            </w:pPr>
            <w:r>
              <w:t>5</w:t>
            </w:r>
          </w:p>
        </w:tc>
        <w:tc>
          <w:tcPr>
            <w:tcW w:w="1562"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tcPr>
          <w:p w14:paraId="1533994C" w14:textId="77777777" w:rsidR="002437AB" w:rsidRPr="00F651A1" w:rsidRDefault="002437AB" w:rsidP="007104B7">
            <w:pPr>
              <w:pStyle w:val="Table1Black"/>
              <w:spacing w:after="0"/>
            </w:pPr>
          </w:p>
        </w:tc>
      </w:tr>
      <w:tr w:rsidR="002437AB" w:rsidRPr="00F651A1" w14:paraId="4042F3AF" w14:textId="77777777" w:rsidTr="002437AB">
        <w:trPr>
          <w:cantSplit/>
          <w:trHeight w:val="522"/>
        </w:trPr>
        <w:tc>
          <w:tcPr>
            <w:tcW w:w="2913" w:type="pct"/>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6A2E5F9C" w14:textId="77777777" w:rsidR="002437AB" w:rsidRPr="00F651A1" w:rsidRDefault="002437AB" w:rsidP="007104B7">
            <w:pPr>
              <w:pStyle w:val="Table1Black"/>
              <w:spacing w:after="0"/>
            </w:pPr>
            <w:r>
              <w:t xml:space="preserve"> A full-time trade union officer</w:t>
            </w:r>
          </w:p>
        </w:tc>
        <w:tc>
          <w:tcPr>
            <w:tcW w:w="525"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1016E12E" w14:textId="77777777" w:rsidR="002437AB" w:rsidRPr="00F651A1" w:rsidRDefault="002437AB" w:rsidP="007104B7">
            <w:pPr>
              <w:pStyle w:val="Table1Black"/>
              <w:spacing w:after="0"/>
              <w:jc w:val="center"/>
            </w:pPr>
            <w:r>
              <w:t>6</w:t>
            </w:r>
          </w:p>
        </w:tc>
        <w:tc>
          <w:tcPr>
            <w:tcW w:w="1562" w:type="pct"/>
            <w:tcBorders>
              <w:top w:val="nil"/>
              <w:left w:val="nil"/>
              <w:bottom w:val="single" w:sz="8" w:space="0" w:color="auto"/>
              <w:right w:val="single" w:sz="8" w:space="0" w:color="auto"/>
            </w:tcBorders>
            <w:tcMar>
              <w:top w:w="0" w:type="dxa"/>
              <w:left w:w="108" w:type="dxa"/>
              <w:bottom w:w="0" w:type="dxa"/>
              <w:right w:w="108" w:type="dxa"/>
            </w:tcMar>
            <w:vAlign w:val="center"/>
          </w:tcPr>
          <w:p w14:paraId="58C95EB4" w14:textId="77777777" w:rsidR="002437AB" w:rsidRPr="00F651A1" w:rsidRDefault="002437AB" w:rsidP="007104B7">
            <w:pPr>
              <w:pStyle w:val="Table1Black"/>
              <w:spacing w:after="0"/>
            </w:pPr>
          </w:p>
        </w:tc>
      </w:tr>
      <w:tr w:rsidR="002437AB" w:rsidRPr="00F651A1" w14:paraId="6BAA43B5" w14:textId="77777777" w:rsidTr="002437AB">
        <w:trPr>
          <w:cantSplit/>
          <w:trHeight w:val="522"/>
        </w:trPr>
        <w:tc>
          <w:tcPr>
            <w:tcW w:w="2913" w:type="pct"/>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638B67AC" w14:textId="77777777" w:rsidR="002437AB" w:rsidRPr="00F651A1" w:rsidDel="00A33EC0" w:rsidRDefault="002437AB" w:rsidP="007104B7">
            <w:pPr>
              <w:pStyle w:val="Table1Black"/>
              <w:spacing w:after="0"/>
            </w:pPr>
            <w:r>
              <w:t xml:space="preserve"> A trade union lay representative</w:t>
            </w:r>
          </w:p>
        </w:tc>
        <w:tc>
          <w:tcPr>
            <w:tcW w:w="525" w:type="pct"/>
            <w:tcBorders>
              <w:top w:val="nil"/>
              <w:left w:val="nil"/>
              <w:bottom w:val="single" w:sz="8" w:space="0" w:color="auto"/>
              <w:right w:val="single" w:sz="8" w:space="0" w:color="auto"/>
            </w:tcBorders>
            <w:tcMar>
              <w:top w:w="0" w:type="dxa"/>
              <w:left w:w="108" w:type="dxa"/>
              <w:bottom w:w="0" w:type="dxa"/>
              <w:right w:w="108" w:type="dxa"/>
            </w:tcMar>
            <w:vAlign w:val="center"/>
          </w:tcPr>
          <w:p w14:paraId="76152F49" w14:textId="77777777" w:rsidR="002437AB" w:rsidRDefault="002437AB" w:rsidP="007104B7">
            <w:pPr>
              <w:pStyle w:val="Table1Black"/>
              <w:spacing w:after="0"/>
              <w:jc w:val="center"/>
            </w:pPr>
            <w:r>
              <w:t>7</w:t>
            </w:r>
          </w:p>
        </w:tc>
        <w:tc>
          <w:tcPr>
            <w:tcW w:w="1562" w:type="pct"/>
            <w:tcBorders>
              <w:top w:val="nil"/>
              <w:left w:val="nil"/>
              <w:bottom w:val="single" w:sz="8" w:space="0" w:color="auto"/>
              <w:right w:val="single" w:sz="8" w:space="0" w:color="auto"/>
            </w:tcBorders>
            <w:tcMar>
              <w:top w:w="0" w:type="dxa"/>
              <w:left w:w="108" w:type="dxa"/>
              <w:bottom w:w="0" w:type="dxa"/>
              <w:right w:w="108" w:type="dxa"/>
            </w:tcMar>
            <w:vAlign w:val="center"/>
          </w:tcPr>
          <w:p w14:paraId="25C402C0" w14:textId="77777777" w:rsidR="002437AB" w:rsidRPr="00F651A1" w:rsidRDefault="002437AB" w:rsidP="007104B7">
            <w:pPr>
              <w:pStyle w:val="Table1Black"/>
              <w:spacing w:after="0"/>
            </w:pPr>
          </w:p>
        </w:tc>
      </w:tr>
      <w:tr w:rsidR="002437AB" w:rsidRPr="00F651A1" w14:paraId="03ED3FE2" w14:textId="77777777" w:rsidTr="002437AB">
        <w:trPr>
          <w:cantSplit/>
          <w:trHeight w:val="522"/>
        </w:trPr>
        <w:tc>
          <w:tcPr>
            <w:tcW w:w="2913" w:type="pct"/>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7DF46D49" w14:textId="77777777" w:rsidR="002437AB" w:rsidRDefault="002437AB" w:rsidP="007104B7">
            <w:pPr>
              <w:pStyle w:val="Table1Black"/>
              <w:spacing w:after="0"/>
            </w:pPr>
            <w:r>
              <w:t xml:space="preserve">A lawyer / solicitor </w:t>
            </w:r>
          </w:p>
        </w:tc>
        <w:tc>
          <w:tcPr>
            <w:tcW w:w="525" w:type="pct"/>
            <w:tcBorders>
              <w:top w:val="nil"/>
              <w:left w:val="nil"/>
              <w:bottom w:val="single" w:sz="8" w:space="0" w:color="auto"/>
              <w:right w:val="single" w:sz="8" w:space="0" w:color="auto"/>
            </w:tcBorders>
            <w:tcMar>
              <w:top w:w="0" w:type="dxa"/>
              <w:left w:w="108" w:type="dxa"/>
              <w:bottom w:w="0" w:type="dxa"/>
              <w:right w:w="108" w:type="dxa"/>
            </w:tcMar>
            <w:vAlign w:val="center"/>
          </w:tcPr>
          <w:p w14:paraId="25119783" w14:textId="77777777" w:rsidR="002437AB" w:rsidRDefault="002437AB" w:rsidP="007104B7">
            <w:pPr>
              <w:pStyle w:val="Table1Black"/>
              <w:spacing w:after="0"/>
              <w:jc w:val="center"/>
            </w:pPr>
            <w:r>
              <w:t>8</w:t>
            </w:r>
          </w:p>
        </w:tc>
        <w:tc>
          <w:tcPr>
            <w:tcW w:w="1562" w:type="pct"/>
            <w:tcBorders>
              <w:top w:val="nil"/>
              <w:left w:val="nil"/>
              <w:bottom w:val="single" w:sz="8" w:space="0" w:color="auto"/>
              <w:right w:val="single" w:sz="8" w:space="0" w:color="auto"/>
            </w:tcBorders>
            <w:tcMar>
              <w:top w:w="0" w:type="dxa"/>
              <w:left w:w="108" w:type="dxa"/>
              <w:bottom w:w="0" w:type="dxa"/>
              <w:right w:w="108" w:type="dxa"/>
            </w:tcMar>
            <w:vAlign w:val="center"/>
          </w:tcPr>
          <w:p w14:paraId="2EEE3829" w14:textId="77777777" w:rsidR="002437AB" w:rsidRPr="00F651A1" w:rsidRDefault="002437AB" w:rsidP="007104B7">
            <w:pPr>
              <w:pStyle w:val="Table1Black"/>
              <w:spacing w:after="0"/>
            </w:pPr>
          </w:p>
        </w:tc>
      </w:tr>
      <w:tr w:rsidR="002437AB" w:rsidRPr="00F651A1" w14:paraId="42DD2AA3" w14:textId="77777777" w:rsidTr="002437AB">
        <w:trPr>
          <w:cantSplit/>
          <w:trHeight w:val="522"/>
        </w:trPr>
        <w:tc>
          <w:tcPr>
            <w:tcW w:w="2913" w:type="pct"/>
            <w:tcBorders>
              <w:top w:val="nil"/>
              <w:left w:val="single" w:sz="8" w:space="0" w:color="auto"/>
              <w:bottom w:val="single" w:sz="4" w:space="0" w:color="auto"/>
              <w:right w:val="single" w:sz="8" w:space="0" w:color="auto"/>
            </w:tcBorders>
            <w:tcMar>
              <w:top w:w="0" w:type="dxa"/>
              <w:left w:w="108" w:type="dxa"/>
              <w:bottom w:w="0" w:type="dxa"/>
              <w:right w:w="108" w:type="dxa"/>
            </w:tcMar>
            <w:vAlign w:val="center"/>
            <w:hideMark/>
          </w:tcPr>
          <w:p w14:paraId="3FB8836A" w14:textId="77777777" w:rsidR="002437AB" w:rsidRPr="00F651A1" w:rsidRDefault="002437AB" w:rsidP="007104B7">
            <w:pPr>
              <w:pStyle w:val="Table1Black"/>
              <w:spacing w:after="0"/>
            </w:pPr>
            <w:r>
              <w:t>Other (Please specify)</w:t>
            </w:r>
          </w:p>
        </w:tc>
        <w:tc>
          <w:tcPr>
            <w:tcW w:w="525" w:type="pct"/>
            <w:tcBorders>
              <w:top w:val="nil"/>
              <w:left w:val="nil"/>
              <w:bottom w:val="single" w:sz="4" w:space="0" w:color="auto"/>
              <w:right w:val="single" w:sz="8" w:space="0" w:color="auto"/>
            </w:tcBorders>
            <w:tcMar>
              <w:top w:w="0" w:type="dxa"/>
              <w:left w:w="108" w:type="dxa"/>
              <w:bottom w:w="0" w:type="dxa"/>
              <w:right w:w="108" w:type="dxa"/>
            </w:tcMar>
            <w:vAlign w:val="center"/>
            <w:hideMark/>
          </w:tcPr>
          <w:p w14:paraId="249649D5" w14:textId="77777777" w:rsidR="002437AB" w:rsidRPr="00F651A1" w:rsidRDefault="002437AB" w:rsidP="007104B7">
            <w:pPr>
              <w:pStyle w:val="Table1Black"/>
              <w:spacing w:after="0"/>
              <w:jc w:val="center"/>
            </w:pPr>
            <w:r>
              <w:t>9</w:t>
            </w:r>
          </w:p>
        </w:tc>
        <w:tc>
          <w:tcPr>
            <w:tcW w:w="1562" w:type="pct"/>
            <w:tcBorders>
              <w:top w:val="nil"/>
              <w:left w:val="nil"/>
              <w:bottom w:val="single" w:sz="4" w:space="0" w:color="auto"/>
              <w:right w:val="single" w:sz="8" w:space="0" w:color="auto"/>
            </w:tcBorders>
            <w:tcMar>
              <w:top w:w="0" w:type="dxa"/>
              <w:left w:w="108" w:type="dxa"/>
              <w:bottom w:w="0" w:type="dxa"/>
              <w:right w:w="108" w:type="dxa"/>
            </w:tcMar>
            <w:vAlign w:val="center"/>
          </w:tcPr>
          <w:p w14:paraId="349B3F6E" w14:textId="77777777" w:rsidR="002437AB" w:rsidRPr="00F651A1" w:rsidRDefault="002437AB" w:rsidP="007104B7">
            <w:pPr>
              <w:pStyle w:val="Table1Black"/>
              <w:spacing w:after="0"/>
            </w:pPr>
          </w:p>
        </w:tc>
      </w:tr>
      <w:tr w:rsidR="002437AB" w:rsidRPr="00F651A1" w14:paraId="0C2B2853" w14:textId="77777777" w:rsidTr="002437AB">
        <w:trPr>
          <w:cantSplit/>
          <w:trHeight w:val="522"/>
        </w:trPr>
        <w:tc>
          <w:tcPr>
            <w:tcW w:w="291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9B99A96" w14:textId="77777777" w:rsidR="002437AB" w:rsidRDefault="002437AB" w:rsidP="007104B7">
            <w:pPr>
              <w:pStyle w:val="Table1Black"/>
              <w:spacing w:after="0"/>
            </w:pPr>
            <w:r>
              <w:t>Prefer not to say</w:t>
            </w:r>
          </w:p>
        </w:tc>
        <w:tc>
          <w:tcPr>
            <w:tcW w:w="525"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206C517F" w14:textId="77777777" w:rsidR="002437AB" w:rsidRPr="00F651A1" w:rsidRDefault="002437AB" w:rsidP="007104B7">
            <w:pPr>
              <w:pStyle w:val="Table1Black"/>
              <w:spacing w:after="0"/>
              <w:jc w:val="center"/>
            </w:pPr>
            <w:r>
              <w:t>10</w:t>
            </w:r>
          </w:p>
        </w:tc>
        <w:tc>
          <w:tcPr>
            <w:tcW w:w="1562"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767F4947" w14:textId="77777777" w:rsidR="002437AB" w:rsidRPr="00F651A1" w:rsidRDefault="002437AB" w:rsidP="007104B7">
            <w:pPr>
              <w:pStyle w:val="Table1Black"/>
              <w:spacing w:after="0"/>
            </w:pPr>
          </w:p>
        </w:tc>
      </w:tr>
    </w:tbl>
    <w:p w14:paraId="641DF6DA" w14:textId="262504DC" w:rsidR="002437AB" w:rsidRPr="00A30DBE" w:rsidRDefault="002437AB" w:rsidP="00004ACD">
      <w:pPr>
        <w:pStyle w:val="BodyText"/>
        <w:spacing w:before="240"/>
        <w:rPr>
          <w:i/>
          <w:iCs/>
        </w:rPr>
      </w:pPr>
      <w:r w:rsidRPr="00A30DBE">
        <w:rPr>
          <w:i/>
          <w:iCs/>
          <w:lang w:eastAsia="zh-TW"/>
        </w:rPr>
        <w:t>Ask all. Single code.</w:t>
      </w:r>
    </w:p>
    <w:p w14:paraId="7D6B3EDF" w14:textId="2336F5BE" w:rsidR="002437AB" w:rsidRDefault="007E632D" w:rsidP="007E632D">
      <w:pPr>
        <w:pStyle w:val="BodyText"/>
      </w:pPr>
      <w:r>
        <w:t xml:space="preserve">A2. </w:t>
      </w:r>
      <w:r w:rsidR="002437AB">
        <w:t>Prior to completing the Certificate in Internal Workplace Mediation course, had you participated in any workplace disputes or disagreements as a mediator?</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241"/>
        <w:gridCol w:w="945"/>
        <w:gridCol w:w="2811"/>
      </w:tblGrid>
      <w:tr w:rsidR="002437AB" w14:paraId="73B657A4" w14:textId="77777777" w:rsidTr="002437AB">
        <w:trPr>
          <w:trHeight w:val="522"/>
        </w:trPr>
        <w:tc>
          <w:tcPr>
            <w:tcW w:w="2913" w:type="pct"/>
            <w:vAlign w:val="center"/>
          </w:tcPr>
          <w:p w14:paraId="4DF7354F" w14:textId="77777777" w:rsidR="002437AB" w:rsidRDefault="002437AB" w:rsidP="007104B7">
            <w:pPr>
              <w:pStyle w:val="Table1Black"/>
              <w:spacing w:after="0"/>
            </w:pPr>
            <w:r>
              <w:t>Yes</w:t>
            </w:r>
          </w:p>
        </w:tc>
        <w:tc>
          <w:tcPr>
            <w:tcW w:w="525" w:type="pct"/>
            <w:vAlign w:val="center"/>
          </w:tcPr>
          <w:p w14:paraId="1FC507DF" w14:textId="77777777" w:rsidR="002437AB" w:rsidRDefault="002437AB" w:rsidP="007104B7">
            <w:pPr>
              <w:pStyle w:val="Table1Black"/>
              <w:spacing w:after="0"/>
              <w:jc w:val="center"/>
            </w:pPr>
            <w:r>
              <w:t>1</w:t>
            </w:r>
          </w:p>
        </w:tc>
        <w:tc>
          <w:tcPr>
            <w:tcW w:w="1563" w:type="pct"/>
            <w:vAlign w:val="center"/>
          </w:tcPr>
          <w:p w14:paraId="64CBA643" w14:textId="77777777" w:rsidR="002437AB" w:rsidRDefault="002437AB" w:rsidP="007104B7">
            <w:pPr>
              <w:pStyle w:val="Table1Black"/>
              <w:spacing w:after="0"/>
            </w:pPr>
          </w:p>
        </w:tc>
      </w:tr>
      <w:tr w:rsidR="002437AB" w14:paraId="61B540AE" w14:textId="77777777" w:rsidTr="002437AB">
        <w:trPr>
          <w:cantSplit/>
          <w:trHeight w:val="522"/>
        </w:trPr>
        <w:tc>
          <w:tcPr>
            <w:tcW w:w="2913" w:type="pct"/>
            <w:vAlign w:val="center"/>
          </w:tcPr>
          <w:p w14:paraId="354D1FB9" w14:textId="77777777" w:rsidR="002437AB" w:rsidRDefault="002437AB" w:rsidP="007104B7">
            <w:pPr>
              <w:pStyle w:val="Table1Black"/>
              <w:spacing w:after="0"/>
            </w:pPr>
            <w:r>
              <w:t>No</w:t>
            </w:r>
          </w:p>
        </w:tc>
        <w:tc>
          <w:tcPr>
            <w:tcW w:w="525" w:type="pct"/>
            <w:vAlign w:val="center"/>
          </w:tcPr>
          <w:p w14:paraId="6AC6BA78" w14:textId="77777777" w:rsidR="002437AB" w:rsidRDefault="002437AB" w:rsidP="007104B7">
            <w:pPr>
              <w:pStyle w:val="Table1Black"/>
              <w:spacing w:after="0"/>
              <w:jc w:val="center"/>
            </w:pPr>
            <w:r>
              <w:t>2</w:t>
            </w:r>
          </w:p>
        </w:tc>
        <w:tc>
          <w:tcPr>
            <w:tcW w:w="1563" w:type="pct"/>
            <w:vAlign w:val="center"/>
          </w:tcPr>
          <w:p w14:paraId="64EC8B9F" w14:textId="77777777" w:rsidR="002437AB" w:rsidRDefault="002437AB" w:rsidP="007104B7">
            <w:pPr>
              <w:pStyle w:val="Table1Black"/>
              <w:spacing w:after="0"/>
            </w:pPr>
          </w:p>
        </w:tc>
      </w:tr>
      <w:tr w:rsidR="002437AB" w14:paraId="0AD130D2" w14:textId="77777777" w:rsidTr="002437AB">
        <w:trPr>
          <w:cantSplit/>
          <w:trHeight w:val="522"/>
        </w:trPr>
        <w:tc>
          <w:tcPr>
            <w:tcW w:w="2913" w:type="pct"/>
            <w:vAlign w:val="center"/>
          </w:tcPr>
          <w:p w14:paraId="017F3EF6" w14:textId="77777777" w:rsidR="002437AB" w:rsidRDefault="002437AB" w:rsidP="007104B7">
            <w:pPr>
              <w:pStyle w:val="Table1Black"/>
              <w:spacing w:after="0"/>
            </w:pPr>
            <w:r>
              <w:t>Don’t know</w:t>
            </w:r>
          </w:p>
        </w:tc>
        <w:tc>
          <w:tcPr>
            <w:tcW w:w="525" w:type="pct"/>
            <w:vAlign w:val="center"/>
          </w:tcPr>
          <w:p w14:paraId="099F1E7D" w14:textId="77777777" w:rsidR="002437AB" w:rsidRDefault="002437AB" w:rsidP="007104B7">
            <w:pPr>
              <w:pStyle w:val="Table1Black"/>
              <w:spacing w:after="0"/>
              <w:jc w:val="center"/>
            </w:pPr>
            <w:r>
              <w:t>3</w:t>
            </w:r>
          </w:p>
        </w:tc>
        <w:tc>
          <w:tcPr>
            <w:tcW w:w="1563" w:type="pct"/>
            <w:vAlign w:val="center"/>
          </w:tcPr>
          <w:p w14:paraId="386160F4" w14:textId="77777777" w:rsidR="002437AB" w:rsidRDefault="002437AB" w:rsidP="007104B7">
            <w:pPr>
              <w:pStyle w:val="Table1Black"/>
              <w:spacing w:after="0"/>
            </w:pPr>
          </w:p>
        </w:tc>
      </w:tr>
    </w:tbl>
    <w:p w14:paraId="79BB7CF1" w14:textId="3ACCCDDD" w:rsidR="00A30DBE" w:rsidRPr="007E632D" w:rsidRDefault="007E632D" w:rsidP="00004ACD">
      <w:pPr>
        <w:pStyle w:val="BodyText"/>
        <w:spacing w:before="240"/>
        <w:rPr>
          <w:i/>
          <w:iCs/>
        </w:rPr>
      </w:pPr>
      <w:r w:rsidRPr="007E632D">
        <w:rPr>
          <w:i/>
          <w:iCs/>
        </w:rPr>
        <w:t>If previously a mediator</w:t>
      </w:r>
      <w:r w:rsidR="00A30DBE" w:rsidRPr="007E632D">
        <w:rPr>
          <w:i/>
          <w:iCs/>
        </w:rPr>
        <w:t xml:space="preserve"> (A2=1). Single code.</w:t>
      </w:r>
    </w:p>
    <w:p w14:paraId="227F9E57" w14:textId="4493D7CC" w:rsidR="002437AB" w:rsidRDefault="007E632D" w:rsidP="007E632D">
      <w:pPr>
        <w:pStyle w:val="BodyText"/>
      </w:pPr>
      <w:r w:rsidRPr="007E632D">
        <w:t xml:space="preserve">A3. </w:t>
      </w:r>
      <w:r w:rsidR="002437AB" w:rsidRPr="001C5C81">
        <w:rPr>
          <w:u w:val="single"/>
        </w:rPr>
        <w:t>In the year prior to completing the course</w:t>
      </w:r>
      <w:r w:rsidR="002437AB">
        <w:t>, approximately how many workplace disputes or disagreements had you participated in as a mediator which were…?</w:t>
      </w:r>
    </w:p>
    <w:tbl>
      <w:tblPr>
        <w:tblStyle w:val="TableGrid"/>
        <w:tblW w:w="5000" w:type="pct"/>
        <w:tblLayout w:type="fixed"/>
        <w:tblLook w:val="04A0" w:firstRow="1" w:lastRow="0" w:firstColumn="1" w:lastColumn="0" w:noHBand="0" w:noVBand="1"/>
      </w:tblPr>
      <w:tblGrid>
        <w:gridCol w:w="2974"/>
        <w:gridCol w:w="993"/>
        <w:gridCol w:w="993"/>
        <w:gridCol w:w="993"/>
        <w:gridCol w:w="991"/>
        <w:gridCol w:w="993"/>
        <w:gridCol w:w="1060"/>
      </w:tblGrid>
      <w:tr w:rsidR="00004ACD" w14:paraId="604712EF" w14:textId="77777777" w:rsidTr="00004ACD">
        <w:trPr>
          <w:trHeight w:val="454"/>
          <w:tblHeader/>
        </w:trPr>
        <w:tc>
          <w:tcPr>
            <w:tcW w:w="1652" w:type="pct"/>
          </w:tcPr>
          <w:p w14:paraId="759E4ACE" w14:textId="77777777" w:rsidR="002437AB" w:rsidRDefault="002437AB" w:rsidP="007104B7">
            <w:pPr>
              <w:pStyle w:val="QuestionTableNotExtremely"/>
            </w:pPr>
          </w:p>
        </w:tc>
        <w:tc>
          <w:tcPr>
            <w:tcW w:w="552" w:type="pct"/>
            <w:vAlign w:val="center"/>
          </w:tcPr>
          <w:p w14:paraId="54A8C469" w14:textId="77777777" w:rsidR="002437AB" w:rsidRPr="001931D0" w:rsidRDefault="002437AB" w:rsidP="007104B7">
            <w:pPr>
              <w:pStyle w:val="QuestionTableNotExtremely"/>
              <w:jc w:val="center"/>
              <w:rPr>
                <w:sz w:val="20"/>
              </w:rPr>
            </w:pPr>
            <w:r w:rsidRPr="001931D0">
              <w:rPr>
                <w:sz w:val="20"/>
              </w:rPr>
              <w:t>None</w:t>
            </w:r>
          </w:p>
        </w:tc>
        <w:tc>
          <w:tcPr>
            <w:tcW w:w="552" w:type="pct"/>
            <w:vAlign w:val="center"/>
          </w:tcPr>
          <w:p w14:paraId="6983C87C" w14:textId="77777777" w:rsidR="002437AB" w:rsidRPr="001931D0" w:rsidRDefault="002437AB" w:rsidP="007104B7">
            <w:pPr>
              <w:pStyle w:val="QuestionTableNotExtremely"/>
              <w:jc w:val="center"/>
              <w:rPr>
                <w:sz w:val="20"/>
              </w:rPr>
            </w:pPr>
            <w:r w:rsidRPr="001931D0">
              <w:rPr>
                <w:sz w:val="20"/>
              </w:rPr>
              <w:t>1</w:t>
            </w:r>
          </w:p>
        </w:tc>
        <w:tc>
          <w:tcPr>
            <w:tcW w:w="552" w:type="pct"/>
            <w:vAlign w:val="center"/>
          </w:tcPr>
          <w:p w14:paraId="7FAF1CCD" w14:textId="77777777" w:rsidR="002437AB" w:rsidRPr="001931D0" w:rsidRDefault="002437AB" w:rsidP="007104B7">
            <w:pPr>
              <w:pStyle w:val="QuestionTableNotExtremely"/>
              <w:jc w:val="center"/>
              <w:rPr>
                <w:sz w:val="20"/>
              </w:rPr>
            </w:pPr>
            <w:r w:rsidRPr="001931D0">
              <w:rPr>
                <w:sz w:val="20"/>
              </w:rPr>
              <w:t>2</w:t>
            </w:r>
          </w:p>
        </w:tc>
        <w:tc>
          <w:tcPr>
            <w:tcW w:w="551" w:type="pct"/>
            <w:vAlign w:val="center"/>
          </w:tcPr>
          <w:p w14:paraId="7BF0E9EB" w14:textId="77777777" w:rsidR="002437AB" w:rsidRPr="001931D0" w:rsidRDefault="002437AB" w:rsidP="007104B7">
            <w:pPr>
              <w:pStyle w:val="QuestionTableNotExtremely"/>
              <w:jc w:val="center"/>
              <w:rPr>
                <w:sz w:val="20"/>
              </w:rPr>
            </w:pPr>
            <w:r w:rsidRPr="001931D0">
              <w:rPr>
                <w:sz w:val="20"/>
              </w:rPr>
              <w:t>3</w:t>
            </w:r>
          </w:p>
        </w:tc>
        <w:tc>
          <w:tcPr>
            <w:tcW w:w="552" w:type="pct"/>
            <w:vAlign w:val="center"/>
          </w:tcPr>
          <w:p w14:paraId="644AC98A" w14:textId="77777777" w:rsidR="002437AB" w:rsidRPr="001931D0" w:rsidRDefault="002437AB" w:rsidP="007104B7">
            <w:pPr>
              <w:pStyle w:val="QuestionTableNotExtremely"/>
              <w:jc w:val="center"/>
              <w:rPr>
                <w:sz w:val="20"/>
              </w:rPr>
            </w:pPr>
            <w:r w:rsidRPr="001931D0">
              <w:rPr>
                <w:sz w:val="20"/>
              </w:rPr>
              <w:t>4</w:t>
            </w:r>
          </w:p>
        </w:tc>
        <w:tc>
          <w:tcPr>
            <w:tcW w:w="590" w:type="pct"/>
            <w:vAlign w:val="center"/>
          </w:tcPr>
          <w:p w14:paraId="2422A600" w14:textId="77777777" w:rsidR="002437AB" w:rsidRPr="001931D0" w:rsidRDefault="002437AB" w:rsidP="007104B7">
            <w:pPr>
              <w:pStyle w:val="QuestionTableNotExtremely"/>
              <w:jc w:val="center"/>
              <w:rPr>
                <w:sz w:val="20"/>
              </w:rPr>
            </w:pPr>
            <w:r w:rsidRPr="001931D0">
              <w:rPr>
                <w:sz w:val="20"/>
              </w:rPr>
              <w:t>5+ (Specify)</w:t>
            </w:r>
          </w:p>
        </w:tc>
      </w:tr>
      <w:tr w:rsidR="00004ACD" w14:paraId="59E8C90B" w14:textId="77777777" w:rsidTr="00004ACD">
        <w:trPr>
          <w:trHeight w:val="522"/>
        </w:trPr>
        <w:tc>
          <w:tcPr>
            <w:tcW w:w="1652" w:type="pct"/>
            <w:vAlign w:val="center"/>
          </w:tcPr>
          <w:p w14:paraId="21AE38DD" w14:textId="6CE0C3FD" w:rsidR="002437AB" w:rsidRDefault="002437AB" w:rsidP="007104B7">
            <w:pPr>
              <w:pStyle w:val="QTblabc"/>
            </w:pPr>
            <w:r>
              <w:t>Fully resolved i.e. all issues were resolved</w:t>
            </w:r>
          </w:p>
        </w:tc>
        <w:tc>
          <w:tcPr>
            <w:tcW w:w="552" w:type="pct"/>
            <w:vAlign w:val="center"/>
          </w:tcPr>
          <w:p w14:paraId="33C82830" w14:textId="77777777" w:rsidR="002437AB" w:rsidRPr="00C900D7" w:rsidRDefault="002437AB" w:rsidP="007104B7">
            <w:pPr>
              <w:pStyle w:val="Qtable1to10Horiz"/>
              <w:numPr>
                <w:ilvl w:val="0"/>
                <w:numId w:val="0"/>
              </w:numPr>
            </w:pPr>
            <w:r w:rsidRPr="00C900D7">
              <w:t>0</w:t>
            </w:r>
          </w:p>
        </w:tc>
        <w:tc>
          <w:tcPr>
            <w:tcW w:w="552" w:type="pct"/>
            <w:vAlign w:val="center"/>
          </w:tcPr>
          <w:p w14:paraId="20BA923B" w14:textId="77777777" w:rsidR="002437AB" w:rsidRPr="00C900D7" w:rsidRDefault="002437AB" w:rsidP="007104B7">
            <w:pPr>
              <w:pStyle w:val="Qtable1to10Horiz"/>
              <w:numPr>
                <w:ilvl w:val="0"/>
                <w:numId w:val="0"/>
              </w:numPr>
            </w:pPr>
            <w:r w:rsidRPr="00C900D7">
              <w:t>1</w:t>
            </w:r>
          </w:p>
        </w:tc>
        <w:tc>
          <w:tcPr>
            <w:tcW w:w="552" w:type="pct"/>
            <w:vAlign w:val="center"/>
          </w:tcPr>
          <w:p w14:paraId="30889E47" w14:textId="77777777" w:rsidR="002437AB" w:rsidRPr="00C900D7" w:rsidRDefault="002437AB" w:rsidP="007104B7">
            <w:pPr>
              <w:pStyle w:val="Qtable1to10Horiz"/>
              <w:numPr>
                <w:ilvl w:val="0"/>
                <w:numId w:val="0"/>
              </w:numPr>
            </w:pPr>
            <w:r w:rsidRPr="00C900D7">
              <w:t>2</w:t>
            </w:r>
          </w:p>
        </w:tc>
        <w:tc>
          <w:tcPr>
            <w:tcW w:w="551" w:type="pct"/>
            <w:vAlign w:val="center"/>
          </w:tcPr>
          <w:p w14:paraId="042CD028" w14:textId="77777777" w:rsidR="002437AB" w:rsidRPr="00C900D7" w:rsidRDefault="002437AB" w:rsidP="007104B7">
            <w:pPr>
              <w:pStyle w:val="Qtable1to10Horiz"/>
              <w:numPr>
                <w:ilvl w:val="0"/>
                <w:numId w:val="0"/>
              </w:numPr>
            </w:pPr>
            <w:r w:rsidRPr="00C900D7">
              <w:t>3</w:t>
            </w:r>
          </w:p>
        </w:tc>
        <w:tc>
          <w:tcPr>
            <w:tcW w:w="552" w:type="pct"/>
            <w:vAlign w:val="center"/>
          </w:tcPr>
          <w:p w14:paraId="463A3126" w14:textId="77777777" w:rsidR="002437AB" w:rsidRPr="00C900D7" w:rsidRDefault="002437AB" w:rsidP="007104B7">
            <w:pPr>
              <w:pStyle w:val="Qtable1to10Horiz"/>
              <w:numPr>
                <w:ilvl w:val="0"/>
                <w:numId w:val="0"/>
              </w:numPr>
            </w:pPr>
            <w:r w:rsidRPr="00C900D7">
              <w:t>4</w:t>
            </w:r>
          </w:p>
        </w:tc>
        <w:tc>
          <w:tcPr>
            <w:tcW w:w="590" w:type="pct"/>
            <w:vAlign w:val="center"/>
          </w:tcPr>
          <w:p w14:paraId="417C557F" w14:textId="77777777" w:rsidR="002437AB" w:rsidRPr="00C900D7" w:rsidRDefault="002437AB" w:rsidP="007104B7">
            <w:pPr>
              <w:pStyle w:val="Qtable1to10Horiz"/>
              <w:numPr>
                <w:ilvl w:val="0"/>
                <w:numId w:val="0"/>
              </w:numPr>
            </w:pPr>
            <w:r w:rsidRPr="00C900D7">
              <w:t>5</w:t>
            </w:r>
          </w:p>
        </w:tc>
      </w:tr>
      <w:tr w:rsidR="00004ACD" w14:paraId="2244C905" w14:textId="77777777" w:rsidTr="00004ACD">
        <w:trPr>
          <w:trHeight w:val="522"/>
        </w:trPr>
        <w:tc>
          <w:tcPr>
            <w:tcW w:w="1652" w:type="pct"/>
            <w:vAlign w:val="center"/>
          </w:tcPr>
          <w:p w14:paraId="52759804" w14:textId="3CDD665F" w:rsidR="002437AB" w:rsidRDefault="002437AB" w:rsidP="007104B7">
            <w:pPr>
              <w:pStyle w:val="QTblabc"/>
            </w:pPr>
            <w:r>
              <w:t>Partially resolved</w:t>
            </w:r>
          </w:p>
        </w:tc>
        <w:tc>
          <w:tcPr>
            <w:tcW w:w="552" w:type="pct"/>
            <w:vAlign w:val="center"/>
          </w:tcPr>
          <w:p w14:paraId="0455B650" w14:textId="77777777" w:rsidR="002437AB" w:rsidRPr="00C900D7" w:rsidRDefault="002437AB" w:rsidP="007104B7">
            <w:pPr>
              <w:pStyle w:val="Qtable1to10Horiz"/>
              <w:numPr>
                <w:ilvl w:val="0"/>
                <w:numId w:val="0"/>
              </w:numPr>
            </w:pPr>
            <w:r w:rsidRPr="00C900D7">
              <w:t>0</w:t>
            </w:r>
          </w:p>
        </w:tc>
        <w:tc>
          <w:tcPr>
            <w:tcW w:w="552" w:type="pct"/>
            <w:vAlign w:val="center"/>
          </w:tcPr>
          <w:p w14:paraId="673FBAE8" w14:textId="77777777" w:rsidR="002437AB" w:rsidRPr="00C900D7" w:rsidRDefault="002437AB" w:rsidP="007104B7">
            <w:pPr>
              <w:pStyle w:val="Qtable1to10Horiz"/>
              <w:numPr>
                <w:ilvl w:val="0"/>
                <w:numId w:val="0"/>
              </w:numPr>
            </w:pPr>
            <w:r w:rsidRPr="00C900D7">
              <w:t>1</w:t>
            </w:r>
          </w:p>
        </w:tc>
        <w:tc>
          <w:tcPr>
            <w:tcW w:w="552" w:type="pct"/>
            <w:vAlign w:val="center"/>
          </w:tcPr>
          <w:p w14:paraId="12F237B1" w14:textId="77777777" w:rsidR="002437AB" w:rsidRPr="00C900D7" w:rsidRDefault="002437AB" w:rsidP="007104B7">
            <w:pPr>
              <w:pStyle w:val="Qtable1to10Horiz"/>
              <w:numPr>
                <w:ilvl w:val="0"/>
                <w:numId w:val="0"/>
              </w:numPr>
            </w:pPr>
            <w:r w:rsidRPr="00C900D7">
              <w:t>2</w:t>
            </w:r>
          </w:p>
        </w:tc>
        <w:tc>
          <w:tcPr>
            <w:tcW w:w="551" w:type="pct"/>
            <w:vAlign w:val="center"/>
          </w:tcPr>
          <w:p w14:paraId="714F39DE" w14:textId="77777777" w:rsidR="002437AB" w:rsidRPr="00C900D7" w:rsidRDefault="002437AB" w:rsidP="007104B7">
            <w:pPr>
              <w:pStyle w:val="Qtable1to10Horiz"/>
              <w:numPr>
                <w:ilvl w:val="0"/>
                <w:numId w:val="0"/>
              </w:numPr>
            </w:pPr>
            <w:r w:rsidRPr="00C900D7">
              <w:t>3</w:t>
            </w:r>
          </w:p>
        </w:tc>
        <w:tc>
          <w:tcPr>
            <w:tcW w:w="552" w:type="pct"/>
            <w:vAlign w:val="center"/>
          </w:tcPr>
          <w:p w14:paraId="076BFF2D" w14:textId="77777777" w:rsidR="002437AB" w:rsidRPr="00C900D7" w:rsidRDefault="002437AB" w:rsidP="007104B7">
            <w:pPr>
              <w:pStyle w:val="Qtable1to10Horiz"/>
              <w:numPr>
                <w:ilvl w:val="0"/>
                <w:numId w:val="0"/>
              </w:numPr>
            </w:pPr>
            <w:r w:rsidRPr="00C900D7">
              <w:t>4</w:t>
            </w:r>
          </w:p>
        </w:tc>
        <w:tc>
          <w:tcPr>
            <w:tcW w:w="590" w:type="pct"/>
            <w:vAlign w:val="center"/>
          </w:tcPr>
          <w:p w14:paraId="552908D5" w14:textId="77777777" w:rsidR="002437AB" w:rsidRPr="00C900D7" w:rsidRDefault="002437AB" w:rsidP="007104B7">
            <w:pPr>
              <w:pStyle w:val="Qtable1to10Horiz"/>
              <w:numPr>
                <w:ilvl w:val="0"/>
                <w:numId w:val="0"/>
              </w:numPr>
            </w:pPr>
            <w:r w:rsidRPr="00C900D7">
              <w:t>5</w:t>
            </w:r>
          </w:p>
        </w:tc>
      </w:tr>
      <w:tr w:rsidR="00004ACD" w14:paraId="3C7BFBA3" w14:textId="77777777" w:rsidTr="00004ACD">
        <w:trPr>
          <w:trHeight w:val="522"/>
        </w:trPr>
        <w:tc>
          <w:tcPr>
            <w:tcW w:w="1652" w:type="pct"/>
            <w:vAlign w:val="center"/>
          </w:tcPr>
          <w:p w14:paraId="43E07F09" w14:textId="7A0FC956" w:rsidR="002437AB" w:rsidRDefault="00052F75" w:rsidP="007104B7">
            <w:pPr>
              <w:pStyle w:val="QTblabc"/>
            </w:pPr>
            <w:r>
              <w:t>W</w:t>
            </w:r>
            <w:r w:rsidR="002437AB">
              <w:t>ithdrawn (no agreement reached between parties</w:t>
            </w:r>
          </w:p>
        </w:tc>
        <w:tc>
          <w:tcPr>
            <w:tcW w:w="552" w:type="pct"/>
            <w:vAlign w:val="center"/>
          </w:tcPr>
          <w:p w14:paraId="16765B48" w14:textId="77777777" w:rsidR="002437AB" w:rsidRPr="00C900D7" w:rsidRDefault="002437AB" w:rsidP="007104B7">
            <w:pPr>
              <w:pStyle w:val="Qtable1to10Horiz"/>
              <w:numPr>
                <w:ilvl w:val="0"/>
                <w:numId w:val="0"/>
              </w:numPr>
            </w:pPr>
            <w:r w:rsidRPr="00C900D7">
              <w:t>0</w:t>
            </w:r>
          </w:p>
        </w:tc>
        <w:tc>
          <w:tcPr>
            <w:tcW w:w="552" w:type="pct"/>
            <w:vAlign w:val="center"/>
          </w:tcPr>
          <w:p w14:paraId="559898EB" w14:textId="77777777" w:rsidR="002437AB" w:rsidRPr="00C900D7" w:rsidRDefault="002437AB" w:rsidP="007104B7">
            <w:pPr>
              <w:pStyle w:val="Qtable1to10Horiz"/>
              <w:numPr>
                <w:ilvl w:val="0"/>
                <w:numId w:val="0"/>
              </w:numPr>
            </w:pPr>
            <w:r w:rsidRPr="00C900D7">
              <w:t>1</w:t>
            </w:r>
          </w:p>
        </w:tc>
        <w:tc>
          <w:tcPr>
            <w:tcW w:w="552" w:type="pct"/>
            <w:vAlign w:val="center"/>
          </w:tcPr>
          <w:p w14:paraId="5A2F5F50" w14:textId="77777777" w:rsidR="002437AB" w:rsidRPr="00C900D7" w:rsidRDefault="002437AB" w:rsidP="007104B7">
            <w:pPr>
              <w:pStyle w:val="Qtable1to10Horiz"/>
              <w:numPr>
                <w:ilvl w:val="0"/>
                <w:numId w:val="0"/>
              </w:numPr>
            </w:pPr>
            <w:r w:rsidRPr="00C900D7">
              <w:t>2</w:t>
            </w:r>
          </w:p>
        </w:tc>
        <w:tc>
          <w:tcPr>
            <w:tcW w:w="551" w:type="pct"/>
            <w:vAlign w:val="center"/>
          </w:tcPr>
          <w:p w14:paraId="66686823" w14:textId="77777777" w:rsidR="002437AB" w:rsidRPr="00C900D7" w:rsidRDefault="002437AB" w:rsidP="007104B7">
            <w:pPr>
              <w:pStyle w:val="Qtable1to10Horiz"/>
              <w:numPr>
                <w:ilvl w:val="0"/>
                <w:numId w:val="0"/>
              </w:numPr>
            </w:pPr>
            <w:r w:rsidRPr="00C900D7">
              <w:t>3</w:t>
            </w:r>
          </w:p>
        </w:tc>
        <w:tc>
          <w:tcPr>
            <w:tcW w:w="552" w:type="pct"/>
            <w:vAlign w:val="center"/>
          </w:tcPr>
          <w:p w14:paraId="4E6FEC04" w14:textId="77777777" w:rsidR="002437AB" w:rsidRPr="00C900D7" w:rsidRDefault="002437AB" w:rsidP="007104B7">
            <w:pPr>
              <w:pStyle w:val="Qtable1to10Horiz"/>
              <w:numPr>
                <w:ilvl w:val="0"/>
                <w:numId w:val="0"/>
              </w:numPr>
            </w:pPr>
            <w:r w:rsidRPr="00C900D7">
              <w:t>4</w:t>
            </w:r>
          </w:p>
        </w:tc>
        <w:tc>
          <w:tcPr>
            <w:tcW w:w="590" w:type="pct"/>
            <w:vAlign w:val="center"/>
          </w:tcPr>
          <w:p w14:paraId="36BE4579" w14:textId="77777777" w:rsidR="002437AB" w:rsidRPr="00C900D7" w:rsidRDefault="002437AB" w:rsidP="007104B7">
            <w:pPr>
              <w:pStyle w:val="Qtable1to10Horiz"/>
              <w:numPr>
                <w:ilvl w:val="0"/>
                <w:numId w:val="0"/>
              </w:numPr>
            </w:pPr>
            <w:r w:rsidRPr="00C900D7">
              <w:t>5</w:t>
            </w:r>
          </w:p>
        </w:tc>
      </w:tr>
      <w:tr w:rsidR="00004ACD" w14:paraId="7EAD6117" w14:textId="77777777" w:rsidTr="00004ACD">
        <w:trPr>
          <w:trHeight w:val="522"/>
        </w:trPr>
        <w:tc>
          <w:tcPr>
            <w:tcW w:w="1652" w:type="pct"/>
            <w:vAlign w:val="center"/>
          </w:tcPr>
          <w:p w14:paraId="7B717D65" w14:textId="0B9A0C51" w:rsidR="002437AB" w:rsidRDefault="002437AB" w:rsidP="007104B7">
            <w:pPr>
              <w:pStyle w:val="QTblabc"/>
            </w:pPr>
            <w:r>
              <w:t>Proceeded to formal complaint</w:t>
            </w:r>
          </w:p>
        </w:tc>
        <w:tc>
          <w:tcPr>
            <w:tcW w:w="552" w:type="pct"/>
            <w:vAlign w:val="center"/>
          </w:tcPr>
          <w:p w14:paraId="4BE47C15" w14:textId="77777777" w:rsidR="002437AB" w:rsidRPr="00C900D7" w:rsidRDefault="002437AB" w:rsidP="007104B7">
            <w:pPr>
              <w:pStyle w:val="Qtable1to10Horiz"/>
              <w:numPr>
                <w:ilvl w:val="0"/>
                <w:numId w:val="0"/>
              </w:numPr>
            </w:pPr>
            <w:r w:rsidRPr="00C900D7">
              <w:t>0</w:t>
            </w:r>
          </w:p>
        </w:tc>
        <w:tc>
          <w:tcPr>
            <w:tcW w:w="552" w:type="pct"/>
            <w:vAlign w:val="center"/>
          </w:tcPr>
          <w:p w14:paraId="17791D27" w14:textId="77777777" w:rsidR="002437AB" w:rsidRPr="00C900D7" w:rsidRDefault="002437AB" w:rsidP="007104B7">
            <w:pPr>
              <w:pStyle w:val="Qtable1to10Horiz"/>
              <w:numPr>
                <w:ilvl w:val="0"/>
                <w:numId w:val="0"/>
              </w:numPr>
            </w:pPr>
            <w:r w:rsidRPr="00C900D7">
              <w:t>1</w:t>
            </w:r>
          </w:p>
        </w:tc>
        <w:tc>
          <w:tcPr>
            <w:tcW w:w="552" w:type="pct"/>
            <w:vAlign w:val="center"/>
          </w:tcPr>
          <w:p w14:paraId="1C602DBF" w14:textId="77777777" w:rsidR="002437AB" w:rsidRPr="00C900D7" w:rsidRDefault="002437AB" w:rsidP="007104B7">
            <w:pPr>
              <w:pStyle w:val="Qtable1to10Horiz"/>
              <w:numPr>
                <w:ilvl w:val="0"/>
                <w:numId w:val="0"/>
              </w:numPr>
            </w:pPr>
            <w:r w:rsidRPr="00C900D7">
              <w:t>2</w:t>
            </w:r>
          </w:p>
        </w:tc>
        <w:tc>
          <w:tcPr>
            <w:tcW w:w="551" w:type="pct"/>
            <w:vAlign w:val="center"/>
          </w:tcPr>
          <w:p w14:paraId="30C7C44A" w14:textId="77777777" w:rsidR="002437AB" w:rsidRPr="00C900D7" w:rsidRDefault="002437AB" w:rsidP="007104B7">
            <w:pPr>
              <w:pStyle w:val="Qtable1to10Horiz"/>
              <w:numPr>
                <w:ilvl w:val="0"/>
                <w:numId w:val="0"/>
              </w:numPr>
            </w:pPr>
            <w:r w:rsidRPr="00C900D7">
              <w:t>3</w:t>
            </w:r>
          </w:p>
        </w:tc>
        <w:tc>
          <w:tcPr>
            <w:tcW w:w="552" w:type="pct"/>
            <w:vAlign w:val="center"/>
          </w:tcPr>
          <w:p w14:paraId="7AC224CB" w14:textId="77777777" w:rsidR="002437AB" w:rsidRPr="00C900D7" w:rsidRDefault="002437AB" w:rsidP="007104B7">
            <w:pPr>
              <w:pStyle w:val="Qtable1to10Horiz"/>
              <w:numPr>
                <w:ilvl w:val="0"/>
                <w:numId w:val="0"/>
              </w:numPr>
            </w:pPr>
            <w:r w:rsidRPr="00C900D7">
              <w:t>4</w:t>
            </w:r>
          </w:p>
        </w:tc>
        <w:tc>
          <w:tcPr>
            <w:tcW w:w="590" w:type="pct"/>
            <w:vAlign w:val="center"/>
          </w:tcPr>
          <w:p w14:paraId="050A7EC1" w14:textId="77777777" w:rsidR="002437AB" w:rsidRPr="00C900D7" w:rsidRDefault="002437AB" w:rsidP="007104B7">
            <w:pPr>
              <w:pStyle w:val="Qtable1to10Horiz"/>
              <w:numPr>
                <w:ilvl w:val="0"/>
                <w:numId w:val="0"/>
              </w:numPr>
            </w:pPr>
            <w:r w:rsidRPr="00C900D7">
              <w:t>5</w:t>
            </w:r>
          </w:p>
        </w:tc>
      </w:tr>
      <w:tr w:rsidR="00004ACD" w14:paraId="41B494B3" w14:textId="77777777" w:rsidTr="00004ACD">
        <w:trPr>
          <w:trHeight w:val="522"/>
        </w:trPr>
        <w:tc>
          <w:tcPr>
            <w:tcW w:w="1652" w:type="pct"/>
            <w:vAlign w:val="center"/>
          </w:tcPr>
          <w:p w14:paraId="5C72AB49" w14:textId="48020327" w:rsidR="002437AB" w:rsidRDefault="002437AB" w:rsidP="007104B7">
            <w:pPr>
              <w:pStyle w:val="QTblabc"/>
            </w:pPr>
            <w:r>
              <w:t>Are ongoing</w:t>
            </w:r>
          </w:p>
        </w:tc>
        <w:tc>
          <w:tcPr>
            <w:tcW w:w="552" w:type="pct"/>
            <w:vAlign w:val="center"/>
          </w:tcPr>
          <w:p w14:paraId="3621FA25" w14:textId="77777777" w:rsidR="002437AB" w:rsidRPr="00C900D7" w:rsidRDefault="002437AB" w:rsidP="007104B7">
            <w:pPr>
              <w:pStyle w:val="Qtable1to10Horiz"/>
              <w:numPr>
                <w:ilvl w:val="0"/>
                <w:numId w:val="0"/>
              </w:numPr>
            </w:pPr>
            <w:r w:rsidRPr="00C900D7">
              <w:t>0</w:t>
            </w:r>
          </w:p>
        </w:tc>
        <w:tc>
          <w:tcPr>
            <w:tcW w:w="552" w:type="pct"/>
            <w:vAlign w:val="center"/>
          </w:tcPr>
          <w:p w14:paraId="50862320" w14:textId="77777777" w:rsidR="002437AB" w:rsidRPr="00C900D7" w:rsidRDefault="002437AB" w:rsidP="007104B7">
            <w:pPr>
              <w:pStyle w:val="Qtable1to10Horiz"/>
              <w:numPr>
                <w:ilvl w:val="0"/>
                <w:numId w:val="0"/>
              </w:numPr>
            </w:pPr>
            <w:r w:rsidRPr="00C900D7">
              <w:t>1</w:t>
            </w:r>
          </w:p>
        </w:tc>
        <w:tc>
          <w:tcPr>
            <w:tcW w:w="552" w:type="pct"/>
            <w:vAlign w:val="center"/>
          </w:tcPr>
          <w:p w14:paraId="44FE599E" w14:textId="77777777" w:rsidR="002437AB" w:rsidRPr="00C900D7" w:rsidRDefault="002437AB" w:rsidP="007104B7">
            <w:pPr>
              <w:pStyle w:val="Qtable1to10Horiz"/>
              <w:numPr>
                <w:ilvl w:val="0"/>
                <w:numId w:val="0"/>
              </w:numPr>
            </w:pPr>
            <w:r w:rsidRPr="00C900D7">
              <w:t>2</w:t>
            </w:r>
          </w:p>
        </w:tc>
        <w:tc>
          <w:tcPr>
            <w:tcW w:w="551" w:type="pct"/>
            <w:vAlign w:val="center"/>
          </w:tcPr>
          <w:p w14:paraId="6CC0D7D0" w14:textId="77777777" w:rsidR="002437AB" w:rsidRPr="00C900D7" w:rsidRDefault="002437AB" w:rsidP="007104B7">
            <w:pPr>
              <w:pStyle w:val="Qtable1to10Horiz"/>
              <w:numPr>
                <w:ilvl w:val="0"/>
                <w:numId w:val="0"/>
              </w:numPr>
            </w:pPr>
            <w:r w:rsidRPr="00C900D7">
              <w:t>3</w:t>
            </w:r>
          </w:p>
        </w:tc>
        <w:tc>
          <w:tcPr>
            <w:tcW w:w="552" w:type="pct"/>
            <w:vAlign w:val="center"/>
          </w:tcPr>
          <w:p w14:paraId="3D244976" w14:textId="77777777" w:rsidR="002437AB" w:rsidRPr="00C900D7" w:rsidRDefault="002437AB" w:rsidP="007104B7">
            <w:pPr>
              <w:pStyle w:val="Qtable1to10Horiz"/>
              <w:numPr>
                <w:ilvl w:val="0"/>
                <w:numId w:val="0"/>
              </w:numPr>
            </w:pPr>
            <w:r w:rsidRPr="00C900D7">
              <w:t>4</w:t>
            </w:r>
          </w:p>
        </w:tc>
        <w:tc>
          <w:tcPr>
            <w:tcW w:w="590" w:type="pct"/>
            <w:vAlign w:val="center"/>
          </w:tcPr>
          <w:p w14:paraId="34231A4C" w14:textId="77777777" w:rsidR="002437AB" w:rsidRPr="00C900D7" w:rsidRDefault="002437AB" w:rsidP="007104B7">
            <w:pPr>
              <w:pStyle w:val="Qtable1to10Horiz"/>
              <w:numPr>
                <w:ilvl w:val="0"/>
                <w:numId w:val="0"/>
              </w:numPr>
            </w:pPr>
            <w:r w:rsidRPr="00C900D7">
              <w:t>5</w:t>
            </w:r>
          </w:p>
        </w:tc>
      </w:tr>
    </w:tbl>
    <w:p w14:paraId="01483FD8" w14:textId="3FBAB267" w:rsidR="007E632D" w:rsidRPr="007E632D" w:rsidRDefault="007E632D" w:rsidP="00004ACD">
      <w:pPr>
        <w:pStyle w:val="BodyText"/>
        <w:spacing w:before="240"/>
        <w:rPr>
          <w:i/>
          <w:iCs/>
        </w:rPr>
      </w:pPr>
      <w:r w:rsidRPr="007E632D">
        <w:rPr>
          <w:i/>
          <w:iCs/>
        </w:rPr>
        <w:t>Ask if 5+ chosen for any types (</w:t>
      </w:r>
      <w:r>
        <w:rPr>
          <w:i/>
          <w:iCs/>
        </w:rPr>
        <w:t>A</w:t>
      </w:r>
      <w:r w:rsidRPr="007E632D">
        <w:rPr>
          <w:i/>
          <w:iCs/>
        </w:rPr>
        <w:t xml:space="preserve">3_x=5) filter based on </w:t>
      </w:r>
      <w:r>
        <w:rPr>
          <w:i/>
          <w:iCs/>
        </w:rPr>
        <w:t>A</w:t>
      </w:r>
      <w:r w:rsidRPr="007E632D">
        <w:rPr>
          <w:i/>
          <w:iCs/>
        </w:rPr>
        <w:t>3 responses</w:t>
      </w:r>
      <w:r w:rsidR="00004ACD">
        <w:rPr>
          <w:i/>
          <w:iCs/>
        </w:rPr>
        <w:t>. Write in.</w:t>
      </w:r>
    </w:p>
    <w:p w14:paraId="7EF25040" w14:textId="7220BB1E" w:rsidR="002437AB" w:rsidRDefault="007E632D" w:rsidP="007E632D">
      <w:pPr>
        <w:pStyle w:val="BodyText"/>
      </w:pPr>
      <w:r>
        <w:t xml:space="preserve">A4. </w:t>
      </w:r>
      <w:r w:rsidR="002437AB">
        <w:t>Please specify approximately how many cases were…</w:t>
      </w:r>
      <w:r w:rsidR="002437AB" w:rsidRPr="002437AB">
        <w:t xml:space="preserve"> </w:t>
      </w:r>
    </w:p>
    <w:tbl>
      <w:tblPr>
        <w:tblStyle w:val="TableGrid"/>
        <w:tblW w:w="5000" w:type="pct"/>
        <w:tblLook w:val="04A0" w:firstRow="1" w:lastRow="0" w:firstColumn="1" w:lastColumn="0" w:noHBand="0" w:noVBand="1"/>
      </w:tblPr>
      <w:tblGrid>
        <w:gridCol w:w="5974"/>
        <w:gridCol w:w="3023"/>
      </w:tblGrid>
      <w:tr w:rsidR="002437AB" w14:paraId="0BD4A357" w14:textId="77777777" w:rsidTr="002437AB">
        <w:trPr>
          <w:trHeight w:val="454"/>
          <w:tblHeader/>
        </w:trPr>
        <w:tc>
          <w:tcPr>
            <w:tcW w:w="3320" w:type="pct"/>
          </w:tcPr>
          <w:p w14:paraId="290279DB" w14:textId="77777777" w:rsidR="002437AB" w:rsidRDefault="002437AB" w:rsidP="007104B7">
            <w:pPr>
              <w:pStyle w:val="QuestionTableNotExtremely"/>
            </w:pPr>
          </w:p>
        </w:tc>
        <w:tc>
          <w:tcPr>
            <w:tcW w:w="1680" w:type="pct"/>
            <w:vAlign w:val="center"/>
          </w:tcPr>
          <w:p w14:paraId="5F0988DE" w14:textId="77777777" w:rsidR="002437AB" w:rsidRPr="001931D0" w:rsidRDefault="002437AB" w:rsidP="007104B7">
            <w:pPr>
              <w:pStyle w:val="QuestionTableNotExtremely"/>
              <w:jc w:val="center"/>
              <w:rPr>
                <w:sz w:val="20"/>
              </w:rPr>
            </w:pPr>
          </w:p>
        </w:tc>
      </w:tr>
      <w:tr w:rsidR="002437AB" w14:paraId="45312242" w14:textId="77777777" w:rsidTr="002437AB">
        <w:trPr>
          <w:trHeight w:val="522"/>
        </w:trPr>
        <w:tc>
          <w:tcPr>
            <w:tcW w:w="3320" w:type="pct"/>
            <w:vAlign w:val="center"/>
          </w:tcPr>
          <w:p w14:paraId="778AE94A" w14:textId="4E965ACF" w:rsidR="002437AB" w:rsidRDefault="002437AB" w:rsidP="007104B7">
            <w:pPr>
              <w:pStyle w:val="QTblabc"/>
            </w:pPr>
            <w:r>
              <w:t xml:space="preserve">Fully resolved </w:t>
            </w:r>
            <w:r w:rsidR="0011107E">
              <w:t>i.e.,</w:t>
            </w:r>
            <w:r>
              <w:t xml:space="preserve"> all issues were resolved</w:t>
            </w:r>
          </w:p>
        </w:tc>
        <w:tc>
          <w:tcPr>
            <w:tcW w:w="1680" w:type="pct"/>
            <w:vAlign w:val="center"/>
          </w:tcPr>
          <w:p w14:paraId="2724ADED" w14:textId="77777777" w:rsidR="002437AB" w:rsidRPr="00C900D7" w:rsidRDefault="002437AB" w:rsidP="002437AB">
            <w:pPr>
              <w:pStyle w:val="Qtable1to10Horiz"/>
              <w:numPr>
                <w:ilvl w:val="0"/>
                <w:numId w:val="0"/>
              </w:numPr>
            </w:pPr>
            <w:r>
              <w:t>WRITE IN</w:t>
            </w:r>
          </w:p>
        </w:tc>
      </w:tr>
      <w:tr w:rsidR="002437AB" w14:paraId="1C985654" w14:textId="77777777" w:rsidTr="002437AB">
        <w:trPr>
          <w:trHeight w:val="522"/>
        </w:trPr>
        <w:tc>
          <w:tcPr>
            <w:tcW w:w="3320" w:type="pct"/>
            <w:vAlign w:val="center"/>
          </w:tcPr>
          <w:p w14:paraId="08FC0A8F" w14:textId="48D650FD" w:rsidR="002437AB" w:rsidRDefault="002437AB" w:rsidP="007104B7">
            <w:pPr>
              <w:pStyle w:val="QTblabc"/>
            </w:pPr>
            <w:r>
              <w:lastRenderedPageBreak/>
              <w:t>Partially resolved</w:t>
            </w:r>
          </w:p>
        </w:tc>
        <w:tc>
          <w:tcPr>
            <w:tcW w:w="1680" w:type="pct"/>
            <w:vAlign w:val="center"/>
          </w:tcPr>
          <w:p w14:paraId="482DB57D" w14:textId="77777777" w:rsidR="002437AB" w:rsidRPr="00C900D7" w:rsidRDefault="002437AB" w:rsidP="002437AB">
            <w:pPr>
              <w:pStyle w:val="Qtable1to10Horiz"/>
              <w:numPr>
                <w:ilvl w:val="0"/>
                <w:numId w:val="0"/>
              </w:numPr>
            </w:pPr>
            <w:r w:rsidRPr="00232311">
              <w:t>WRITE IN</w:t>
            </w:r>
          </w:p>
        </w:tc>
      </w:tr>
      <w:tr w:rsidR="002437AB" w14:paraId="02953B0F" w14:textId="77777777" w:rsidTr="002437AB">
        <w:trPr>
          <w:trHeight w:val="522"/>
        </w:trPr>
        <w:tc>
          <w:tcPr>
            <w:tcW w:w="3320" w:type="pct"/>
            <w:vAlign w:val="center"/>
          </w:tcPr>
          <w:p w14:paraId="1B3486CC" w14:textId="2E263BC0" w:rsidR="002437AB" w:rsidRDefault="002437AB" w:rsidP="007104B7">
            <w:pPr>
              <w:pStyle w:val="QTblabc"/>
            </w:pPr>
            <w:r>
              <w:t>Withdrawn (no agreement reached between parties</w:t>
            </w:r>
            <w:r w:rsidR="006A3374">
              <w:t>)</w:t>
            </w:r>
          </w:p>
        </w:tc>
        <w:tc>
          <w:tcPr>
            <w:tcW w:w="1680" w:type="pct"/>
            <w:vAlign w:val="center"/>
          </w:tcPr>
          <w:p w14:paraId="4923EF04" w14:textId="77777777" w:rsidR="002437AB" w:rsidRPr="00C900D7" w:rsidRDefault="002437AB" w:rsidP="002437AB">
            <w:pPr>
              <w:pStyle w:val="Qtable1to10Horiz"/>
              <w:numPr>
                <w:ilvl w:val="0"/>
                <w:numId w:val="0"/>
              </w:numPr>
            </w:pPr>
            <w:r w:rsidRPr="00232311">
              <w:t>WRITE IN</w:t>
            </w:r>
          </w:p>
        </w:tc>
      </w:tr>
      <w:tr w:rsidR="002437AB" w14:paraId="071C4BA8" w14:textId="77777777" w:rsidTr="002437AB">
        <w:trPr>
          <w:trHeight w:val="522"/>
        </w:trPr>
        <w:tc>
          <w:tcPr>
            <w:tcW w:w="3320" w:type="pct"/>
            <w:vAlign w:val="center"/>
          </w:tcPr>
          <w:p w14:paraId="32075051" w14:textId="6E8C8C73" w:rsidR="002437AB" w:rsidRDefault="002437AB" w:rsidP="007104B7">
            <w:pPr>
              <w:pStyle w:val="QTblabc"/>
            </w:pPr>
            <w:r>
              <w:t>Proceeded to formal complaint</w:t>
            </w:r>
          </w:p>
        </w:tc>
        <w:tc>
          <w:tcPr>
            <w:tcW w:w="1680" w:type="pct"/>
            <w:vAlign w:val="center"/>
          </w:tcPr>
          <w:p w14:paraId="5DA11129" w14:textId="77777777" w:rsidR="002437AB" w:rsidRPr="00C900D7" w:rsidRDefault="002437AB" w:rsidP="002437AB">
            <w:pPr>
              <w:pStyle w:val="Qtable1to10Horiz"/>
              <w:numPr>
                <w:ilvl w:val="0"/>
                <w:numId w:val="0"/>
              </w:numPr>
            </w:pPr>
            <w:r w:rsidRPr="00232311">
              <w:t>WRITE IN</w:t>
            </w:r>
          </w:p>
        </w:tc>
      </w:tr>
      <w:tr w:rsidR="002437AB" w14:paraId="54D66CA6" w14:textId="77777777" w:rsidTr="002437AB">
        <w:trPr>
          <w:trHeight w:val="522"/>
        </w:trPr>
        <w:tc>
          <w:tcPr>
            <w:tcW w:w="3320" w:type="pct"/>
            <w:vAlign w:val="center"/>
          </w:tcPr>
          <w:p w14:paraId="638F25E0" w14:textId="6F2FEB14" w:rsidR="002437AB" w:rsidRDefault="002437AB" w:rsidP="007104B7">
            <w:pPr>
              <w:pStyle w:val="QTblabc"/>
            </w:pPr>
            <w:r>
              <w:t>Are ongoing</w:t>
            </w:r>
          </w:p>
        </w:tc>
        <w:tc>
          <w:tcPr>
            <w:tcW w:w="1680" w:type="pct"/>
            <w:vAlign w:val="center"/>
          </w:tcPr>
          <w:p w14:paraId="05ACE4E9" w14:textId="77777777" w:rsidR="002437AB" w:rsidRPr="00C900D7" w:rsidRDefault="002437AB" w:rsidP="002437AB">
            <w:pPr>
              <w:pStyle w:val="Qtable1to10Horiz"/>
              <w:numPr>
                <w:ilvl w:val="0"/>
                <w:numId w:val="0"/>
              </w:numPr>
            </w:pPr>
            <w:r w:rsidRPr="00232311">
              <w:t>WRITE IN</w:t>
            </w:r>
          </w:p>
        </w:tc>
      </w:tr>
    </w:tbl>
    <w:p w14:paraId="1281D833" w14:textId="76569CCE" w:rsidR="002437AB" w:rsidRPr="007E632D" w:rsidRDefault="007E632D" w:rsidP="00004ACD">
      <w:pPr>
        <w:pStyle w:val="BodyText"/>
        <w:spacing w:before="240"/>
        <w:rPr>
          <w:i/>
          <w:iCs/>
        </w:rPr>
      </w:pPr>
      <w:r w:rsidRPr="007E632D">
        <w:rPr>
          <w:i/>
          <w:iCs/>
        </w:rPr>
        <w:t>A</w:t>
      </w:r>
      <w:r w:rsidR="002437AB" w:rsidRPr="007E632D">
        <w:rPr>
          <w:i/>
          <w:iCs/>
        </w:rPr>
        <w:t xml:space="preserve">sk </w:t>
      </w:r>
      <w:r w:rsidRPr="007E632D">
        <w:rPr>
          <w:i/>
          <w:iCs/>
        </w:rPr>
        <w:t>if previously a mediator</w:t>
      </w:r>
      <w:r w:rsidR="002437AB" w:rsidRPr="007E632D">
        <w:rPr>
          <w:i/>
          <w:iCs/>
        </w:rPr>
        <w:t xml:space="preserve"> (A2=1)</w:t>
      </w:r>
      <w:r w:rsidR="00004ACD">
        <w:rPr>
          <w:i/>
          <w:iCs/>
        </w:rPr>
        <w:t>. Write in.</w:t>
      </w:r>
    </w:p>
    <w:p w14:paraId="16AD9201" w14:textId="4FD9D00A" w:rsidR="002437AB" w:rsidRDefault="007E632D" w:rsidP="002437AB">
      <w:pPr>
        <w:pStyle w:val="BodyText"/>
      </w:pPr>
      <w:r w:rsidRPr="007E632D">
        <w:t>A5.</w:t>
      </w:r>
      <w:r>
        <w:rPr>
          <w:u w:val="single"/>
        </w:rPr>
        <w:t xml:space="preserve"> </w:t>
      </w:r>
      <w:r w:rsidR="002437AB" w:rsidRPr="00B56101">
        <w:rPr>
          <w:u w:val="single"/>
        </w:rPr>
        <w:t>In the year prior to completing the course,</w:t>
      </w:r>
      <w:r w:rsidR="002437AB">
        <w:t xml:space="preserve"> approximately what proportion of your working time would you estimate has been spent in a mediating role, either undertaking mediation itself or carrying out work directly related to mediating?</w:t>
      </w:r>
      <w:r w:rsidR="002437AB">
        <w:rPr>
          <w:lang w:eastAsia="en-GB"/>
        </w:rPr>
        <w:t xml:space="preserve"> </w:t>
      </w:r>
    </w:p>
    <w:tbl>
      <w:tblPr>
        <w:tblStyle w:val="TableGrid"/>
        <w:tblW w:w="5000" w:type="pct"/>
        <w:tblLook w:val="04A0" w:firstRow="1" w:lastRow="0" w:firstColumn="1" w:lastColumn="0" w:noHBand="0" w:noVBand="1"/>
      </w:tblPr>
      <w:tblGrid>
        <w:gridCol w:w="5256"/>
        <w:gridCol w:w="1213"/>
        <w:gridCol w:w="2528"/>
      </w:tblGrid>
      <w:tr w:rsidR="002437AB" w14:paraId="37EEA2FA" w14:textId="77777777" w:rsidTr="007E632D">
        <w:trPr>
          <w:trHeight w:val="1118"/>
        </w:trPr>
        <w:tc>
          <w:tcPr>
            <w:tcW w:w="5000" w:type="pct"/>
            <w:gridSpan w:val="3"/>
          </w:tcPr>
          <w:p w14:paraId="1BC6E291" w14:textId="77777777" w:rsidR="002437AB" w:rsidRDefault="002437AB" w:rsidP="007104B7">
            <w:pPr>
              <w:pStyle w:val="Table1Black"/>
              <w:spacing w:before="60" w:after="0"/>
            </w:pPr>
            <w:r>
              <w:t>WRITE IN VERBATIM</w:t>
            </w:r>
          </w:p>
        </w:tc>
      </w:tr>
      <w:tr w:rsidR="002437AB" w14:paraId="482655A3" w14:textId="77777777" w:rsidTr="007E632D">
        <w:trPr>
          <w:trHeight w:val="454"/>
        </w:trPr>
        <w:tc>
          <w:tcPr>
            <w:tcW w:w="2921" w:type="pct"/>
            <w:vAlign w:val="center"/>
          </w:tcPr>
          <w:p w14:paraId="58EF238A" w14:textId="77777777" w:rsidR="002437AB" w:rsidRDefault="002437AB" w:rsidP="007104B7">
            <w:pPr>
              <w:pStyle w:val="Table1Black"/>
              <w:spacing w:after="0"/>
            </w:pPr>
            <w:r>
              <w:t>Don't know</w:t>
            </w:r>
          </w:p>
        </w:tc>
        <w:tc>
          <w:tcPr>
            <w:tcW w:w="674" w:type="pct"/>
            <w:vAlign w:val="center"/>
          </w:tcPr>
          <w:p w14:paraId="6933535A" w14:textId="77777777" w:rsidR="002437AB" w:rsidRDefault="002437AB" w:rsidP="007104B7">
            <w:pPr>
              <w:pStyle w:val="Table1Black"/>
              <w:spacing w:after="0"/>
              <w:jc w:val="center"/>
            </w:pPr>
            <w:r>
              <w:t>2</w:t>
            </w:r>
          </w:p>
        </w:tc>
        <w:tc>
          <w:tcPr>
            <w:tcW w:w="1405" w:type="pct"/>
            <w:vAlign w:val="center"/>
          </w:tcPr>
          <w:p w14:paraId="711184F3" w14:textId="77777777" w:rsidR="002437AB" w:rsidRDefault="002437AB" w:rsidP="007104B7">
            <w:pPr>
              <w:pStyle w:val="Table1Black"/>
              <w:spacing w:after="0"/>
            </w:pPr>
          </w:p>
        </w:tc>
      </w:tr>
      <w:tr w:rsidR="002437AB" w14:paraId="01B40FC9" w14:textId="77777777" w:rsidTr="007E632D">
        <w:trPr>
          <w:trHeight w:val="454"/>
        </w:trPr>
        <w:tc>
          <w:tcPr>
            <w:tcW w:w="2921" w:type="pct"/>
            <w:vAlign w:val="center"/>
          </w:tcPr>
          <w:p w14:paraId="01B035B2" w14:textId="77777777" w:rsidR="002437AB" w:rsidRDefault="002437AB" w:rsidP="007104B7">
            <w:pPr>
              <w:pStyle w:val="Table1Black"/>
              <w:spacing w:after="0"/>
            </w:pPr>
            <w:r>
              <w:t>Prefer not to say</w:t>
            </w:r>
          </w:p>
        </w:tc>
        <w:tc>
          <w:tcPr>
            <w:tcW w:w="674" w:type="pct"/>
            <w:vAlign w:val="center"/>
          </w:tcPr>
          <w:p w14:paraId="60089B38" w14:textId="77777777" w:rsidR="002437AB" w:rsidRDefault="002437AB" w:rsidP="007104B7">
            <w:pPr>
              <w:pStyle w:val="Table1Black"/>
              <w:spacing w:after="0"/>
              <w:jc w:val="center"/>
            </w:pPr>
            <w:r>
              <w:t>3</w:t>
            </w:r>
          </w:p>
        </w:tc>
        <w:tc>
          <w:tcPr>
            <w:tcW w:w="1405" w:type="pct"/>
            <w:vAlign w:val="center"/>
          </w:tcPr>
          <w:p w14:paraId="45379DF8" w14:textId="77777777" w:rsidR="002437AB" w:rsidRDefault="002437AB" w:rsidP="007104B7">
            <w:pPr>
              <w:pStyle w:val="Table1Black"/>
              <w:spacing w:after="0"/>
            </w:pPr>
          </w:p>
        </w:tc>
      </w:tr>
    </w:tbl>
    <w:p w14:paraId="73CE3994" w14:textId="77777777" w:rsidR="002437AB" w:rsidRDefault="002437AB" w:rsidP="002437AB">
      <w:pPr>
        <w:rPr>
          <w:caps/>
          <w:color w:val="131313"/>
          <w:lang w:eastAsia="en-GB"/>
        </w:rPr>
      </w:pPr>
    </w:p>
    <w:p w14:paraId="4983DF60" w14:textId="32B6CDFA" w:rsidR="002437AB" w:rsidRPr="007E632D" w:rsidRDefault="002437AB" w:rsidP="007E632D">
      <w:pPr>
        <w:pStyle w:val="BodyText"/>
        <w:rPr>
          <w:i/>
          <w:iCs/>
          <w:lang w:eastAsia="en-GB"/>
        </w:rPr>
      </w:pPr>
      <w:r w:rsidRPr="007E632D">
        <w:rPr>
          <w:i/>
          <w:iCs/>
          <w:lang w:eastAsia="en-GB"/>
        </w:rPr>
        <w:t>Ask all</w:t>
      </w:r>
      <w:r w:rsidR="007E632D" w:rsidRPr="007E632D">
        <w:rPr>
          <w:i/>
          <w:iCs/>
          <w:lang w:eastAsia="en-GB"/>
        </w:rPr>
        <w:t>.</w:t>
      </w:r>
      <w:r w:rsidR="007E632D" w:rsidRPr="007E632D">
        <w:rPr>
          <w:i/>
          <w:iCs/>
        </w:rPr>
        <w:t xml:space="preserve"> Multi-code.</w:t>
      </w:r>
    </w:p>
    <w:p w14:paraId="72397723" w14:textId="3D52A87B" w:rsidR="002437AB" w:rsidRPr="00C14302" w:rsidRDefault="007E632D" w:rsidP="007E632D">
      <w:pPr>
        <w:pStyle w:val="BodyText"/>
        <w:rPr>
          <w:lang w:eastAsia="en-GB"/>
        </w:rPr>
      </w:pPr>
      <w:r w:rsidRPr="007E632D">
        <w:rPr>
          <w:lang w:eastAsia="en-GB"/>
        </w:rPr>
        <w:t xml:space="preserve">A6 </w:t>
      </w:r>
      <w:r w:rsidR="002437AB" w:rsidRPr="00B56101">
        <w:rPr>
          <w:u w:val="single"/>
          <w:lang w:eastAsia="en-GB"/>
        </w:rPr>
        <w:t>In the year prior to completing the course</w:t>
      </w:r>
      <w:r w:rsidR="002437AB" w:rsidRPr="00C14302">
        <w:rPr>
          <w:lang w:eastAsia="en-GB"/>
        </w:rPr>
        <w:t>, what other roles or activities in dispute resolution and conflict management did you personally play in your organisation?</w:t>
      </w:r>
    </w:p>
    <w:tbl>
      <w:tblPr>
        <w:tblW w:w="5000" w:type="pct"/>
        <w:tblCellMar>
          <w:left w:w="0" w:type="dxa"/>
          <w:right w:w="0" w:type="dxa"/>
        </w:tblCellMar>
        <w:tblLook w:val="04A0" w:firstRow="1" w:lastRow="0" w:firstColumn="1" w:lastColumn="0" w:noHBand="0" w:noVBand="1"/>
      </w:tblPr>
      <w:tblGrid>
        <w:gridCol w:w="5235"/>
        <w:gridCol w:w="944"/>
        <w:gridCol w:w="2808"/>
      </w:tblGrid>
      <w:tr w:rsidR="002437AB" w:rsidRPr="00F651A1" w14:paraId="530AA710" w14:textId="77777777" w:rsidTr="007E632D">
        <w:trPr>
          <w:trHeight w:val="522"/>
        </w:trPr>
        <w:tc>
          <w:tcPr>
            <w:tcW w:w="2913" w:type="pct"/>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06AE2FC8" w14:textId="77777777" w:rsidR="002437AB" w:rsidRPr="00F651A1" w:rsidRDefault="002437AB" w:rsidP="007104B7">
            <w:pPr>
              <w:pStyle w:val="Table1Black"/>
              <w:spacing w:after="0"/>
            </w:pPr>
            <w:r>
              <w:t>Counselling / Coaching/ Advising</w:t>
            </w:r>
          </w:p>
        </w:tc>
        <w:tc>
          <w:tcPr>
            <w:tcW w:w="525"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hideMark/>
          </w:tcPr>
          <w:p w14:paraId="636BCF3D" w14:textId="77777777" w:rsidR="002437AB" w:rsidRPr="00F651A1" w:rsidRDefault="002437AB" w:rsidP="007104B7">
            <w:pPr>
              <w:pStyle w:val="Table1Black"/>
              <w:spacing w:after="0"/>
              <w:jc w:val="center"/>
            </w:pPr>
            <w:r w:rsidRPr="00F651A1">
              <w:t>1</w:t>
            </w:r>
          </w:p>
        </w:tc>
        <w:tc>
          <w:tcPr>
            <w:tcW w:w="1562"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tcPr>
          <w:p w14:paraId="39FA5138" w14:textId="77777777" w:rsidR="002437AB" w:rsidRPr="00F651A1" w:rsidRDefault="002437AB" w:rsidP="007104B7">
            <w:pPr>
              <w:pStyle w:val="Table1Black"/>
              <w:spacing w:after="0"/>
            </w:pPr>
          </w:p>
        </w:tc>
      </w:tr>
      <w:tr w:rsidR="002437AB" w:rsidRPr="00F651A1" w14:paraId="2FBBB3C7" w14:textId="77777777" w:rsidTr="007E632D">
        <w:trPr>
          <w:cantSplit/>
          <w:trHeight w:val="522"/>
        </w:trPr>
        <w:tc>
          <w:tcPr>
            <w:tcW w:w="291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5AB7E2DC" w14:textId="77777777" w:rsidR="002437AB" w:rsidRDefault="002437AB" w:rsidP="007104B7">
            <w:pPr>
              <w:pStyle w:val="Table1Black"/>
              <w:spacing w:after="0"/>
            </w:pPr>
            <w:r>
              <w:t>Facilitating individual/group discussions</w:t>
            </w:r>
          </w:p>
        </w:tc>
        <w:tc>
          <w:tcPr>
            <w:tcW w:w="525"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5B86E7CA" w14:textId="77777777" w:rsidR="002437AB" w:rsidRPr="00F651A1" w:rsidRDefault="002437AB" w:rsidP="007104B7">
            <w:pPr>
              <w:pStyle w:val="Table1Black"/>
              <w:spacing w:after="0"/>
              <w:jc w:val="center"/>
            </w:pPr>
            <w:r>
              <w:t>2</w:t>
            </w:r>
          </w:p>
        </w:tc>
        <w:tc>
          <w:tcPr>
            <w:tcW w:w="1562"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6177105D" w14:textId="77777777" w:rsidR="002437AB" w:rsidRPr="00F651A1" w:rsidRDefault="002437AB" w:rsidP="007104B7">
            <w:pPr>
              <w:pStyle w:val="Table1Black"/>
              <w:spacing w:after="0"/>
            </w:pPr>
          </w:p>
        </w:tc>
      </w:tr>
      <w:tr w:rsidR="002437AB" w:rsidRPr="00F651A1" w14:paraId="2091B61B" w14:textId="77777777" w:rsidTr="007E632D">
        <w:trPr>
          <w:cantSplit/>
          <w:trHeight w:val="522"/>
        </w:trPr>
        <w:tc>
          <w:tcPr>
            <w:tcW w:w="291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4EEC93A9" w14:textId="77777777" w:rsidR="002437AB" w:rsidRDefault="002437AB" w:rsidP="007104B7">
            <w:pPr>
              <w:pStyle w:val="Table1Black"/>
              <w:spacing w:after="0"/>
            </w:pPr>
            <w:r>
              <w:t>Disciplinary or grievance procedures</w:t>
            </w:r>
          </w:p>
        </w:tc>
        <w:tc>
          <w:tcPr>
            <w:tcW w:w="525"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64E9A757" w14:textId="77777777" w:rsidR="002437AB" w:rsidRDefault="002437AB" w:rsidP="007104B7">
            <w:pPr>
              <w:pStyle w:val="Table1Black"/>
              <w:spacing w:after="0"/>
              <w:jc w:val="center"/>
            </w:pPr>
            <w:r>
              <w:t>3</w:t>
            </w:r>
          </w:p>
        </w:tc>
        <w:tc>
          <w:tcPr>
            <w:tcW w:w="1562"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72C5927D" w14:textId="77777777" w:rsidR="002437AB" w:rsidRPr="00F651A1" w:rsidRDefault="002437AB" w:rsidP="007104B7">
            <w:pPr>
              <w:pStyle w:val="Table1Black"/>
              <w:spacing w:after="0"/>
            </w:pPr>
          </w:p>
        </w:tc>
      </w:tr>
      <w:tr w:rsidR="002437AB" w:rsidRPr="00F651A1" w14:paraId="3BEAA97E" w14:textId="77777777" w:rsidTr="007E632D">
        <w:trPr>
          <w:cantSplit/>
          <w:trHeight w:val="522"/>
        </w:trPr>
        <w:tc>
          <w:tcPr>
            <w:tcW w:w="291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1103E47B" w14:textId="77777777" w:rsidR="002437AB" w:rsidRDefault="002437AB" w:rsidP="007104B7">
            <w:pPr>
              <w:pStyle w:val="Table1Black"/>
              <w:spacing w:after="0"/>
            </w:pPr>
            <w:r>
              <w:t xml:space="preserve">Conflict resolution </w:t>
            </w:r>
          </w:p>
        </w:tc>
        <w:tc>
          <w:tcPr>
            <w:tcW w:w="525"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5D60FEC6" w14:textId="77777777" w:rsidR="002437AB" w:rsidRDefault="002437AB" w:rsidP="007104B7">
            <w:pPr>
              <w:pStyle w:val="Table1Black"/>
              <w:spacing w:after="0"/>
              <w:jc w:val="center"/>
            </w:pPr>
            <w:r>
              <w:t>4</w:t>
            </w:r>
          </w:p>
        </w:tc>
        <w:tc>
          <w:tcPr>
            <w:tcW w:w="1562"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6D1AE5B1" w14:textId="77777777" w:rsidR="002437AB" w:rsidRPr="00F651A1" w:rsidRDefault="002437AB" w:rsidP="007104B7">
            <w:pPr>
              <w:pStyle w:val="Table1Black"/>
              <w:spacing w:after="0"/>
            </w:pPr>
          </w:p>
        </w:tc>
      </w:tr>
      <w:tr w:rsidR="002437AB" w:rsidRPr="00F651A1" w14:paraId="6BEBB402" w14:textId="77777777" w:rsidTr="007E632D">
        <w:trPr>
          <w:cantSplit/>
          <w:trHeight w:val="522"/>
        </w:trPr>
        <w:tc>
          <w:tcPr>
            <w:tcW w:w="291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47519B8" w14:textId="72BB155A" w:rsidR="002437AB" w:rsidRDefault="002437AB" w:rsidP="007104B7">
            <w:pPr>
              <w:pStyle w:val="Table1Black"/>
              <w:spacing w:after="0"/>
            </w:pPr>
            <w:r>
              <w:t>Anything else (</w:t>
            </w:r>
            <w:r w:rsidR="006A3374">
              <w:t>Please s</w:t>
            </w:r>
            <w:r w:rsidR="00004ACD">
              <w:t>pecify</w:t>
            </w:r>
            <w:r>
              <w:t>)</w:t>
            </w:r>
          </w:p>
        </w:tc>
        <w:tc>
          <w:tcPr>
            <w:tcW w:w="525"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0B68849C" w14:textId="77777777" w:rsidR="002437AB" w:rsidRDefault="002437AB" w:rsidP="007104B7">
            <w:pPr>
              <w:pStyle w:val="Table1Black"/>
              <w:spacing w:after="0"/>
              <w:jc w:val="center"/>
            </w:pPr>
            <w:r>
              <w:t>5</w:t>
            </w:r>
          </w:p>
        </w:tc>
        <w:tc>
          <w:tcPr>
            <w:tcW w:w="1562"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43B40334" w14:textId="77777777" w:rsidR="002437AB" w:rsidRPr="00F651A1" w:rsidRDefault="002437AB" w:rsidP="007104B7">
            <w:pPr>
              <w:pStyle w:val="Table1Black"/>
              <w:spacing w:after="0"/>
            </w:pPr>
          </w:p>
        </w:tc>
      </w:tr>
      <w:tr w:rsidR="002437AB" w:rsidRPr="00F651A1" w14:paraId="34C09267" w14:textId="77777777" w:rsidTr="007E632D">
        <w:trPr>
          <w:cantSplit/>
          <w:trHeight w:val="522"/>
        </w:trPr>
        <w:tc>
          <w:tcPr>
            <w:tcW w:w="291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4C65B3ED" w14:textId="77777777" w:rsidR="002437AB" w:rsidRDefault="002437AB" w:rsidP="007104B7">
            <w:pPr>
              <w:pStyle w:val="Table1Black"/>
              <w:spacing w:after="0"/>
            </w:pPr>
            <w:r>
              <w:t>None</w:t>
            </w:r>
          </w:p>
        </w:tc>
        <w:tc>
          <w:tcPr>
            <w:tcW w:w="525"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74B46708" w14:textId="77777777" w:rsidR="002437AB" w:rsidRDefault="002437AB" w:rsidP="007104B7">
            <w:pPr>
              <w:pStyle w:val="Table1Black"/>
              <w:spacing w:after="0"/>
              <w:jc w:val="center"/>
            </w:pPr>
            <w:r>
              <w:t>6</w:t>
            </w:r>
          </w:p>
        </w:tc>
        <w:tc>
          <w:tcPr>
            <w:tcW w:w="1562"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47E1993D" w14:textId="1B177333" w:rsidR="002437AB" w:rsidRPr="00F651A1" w:rsidRDefault="002437AB" w:rsidP="007104B7">
            <w:pPr>
              <w:pStyle w:val="Table1Black"/>
              <w:spacing w:after="0"/>
            </w:pPr>
          </w:p>
        </w:tc>
      </w:tr>
      <w:tr w:rsidR="002437AB" w:rsidRPr="00F651A1" w14:paraId="57AA96BF" w14:textId="77777777" w:rsidTr="007E632D">
        <w:trPr>
          <w:cantSplit/>
          <w:trHeight w:val="522"/>
        </w:trPr>
        <w:tc>
          <w:tcPr>
            <w:tcW w:w="291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5ABD39B5" w14:textId="77777777" w:rsidR="002437AB" w:rsidRDefault="002437AB" w:rsidP="007104B7">
            <w:pPr>
              <w:pStyle w:val="Table1Black"/>
              <w:spacing w:after="0"/>
            </w:pPr>
            <w:r>
              <w:t>Don’t know</w:t>
            </w:r>
          </w:p>
        </w:tc>
        <w:tc>
          <w:tcPr>
            <w:tcW w:w="525"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285BA8C0" w14:textId="77777777" w:rsidR="002437AB" w:rsidRDefault="002437AB" w:rsidP="007104B7">
            <w:pPr>
              <w:pStyle w:val="Table1Black"/>
              <w:spacing w:after="0"/>
              <w:jc w:val="center"/>
            </w:pPr>
            <w:r>
              <w:t>7</w:t>
            </w:r>
          </w:p>
        </w:tc>
        <w:tc>
          <w:tcPr>
            <w:tcW w:w="1562"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5F6598FA" w14:textId="6DAB1AC4" w:rsidR="002437AB" w:rsidRPr="00F651A1" w:rsidRDefault="002437AB" w:rsidP="007104B7">
            <w:pPr>
              <w:pStyle w:val="Table1Black"/>
              <w:spacing w:after="0"/>
            </w:pPr>
          </w:p>
        </w:tc>
      </w:tr>
    </w:tbl>
    <w:p w14:paraId="4665F4C1" w14:textId="77777777" w:rsidR="002437AB" w:rsidRDefault="002437AB" w:rsidP="002437AB">
      <w:pPr>
        <w:rPr>
          <w:caps/>
          <w:color w:val="131313"/>
        </w:rPr>
      </w:pPr>
    </w:p>
    <w:p w14:paraId="398FB7E0" w14:textId="310FCCFE" w:rsidR="002437AB" w:rsidRDefault="008B4FDD" w:rsidP="007E632D">
      <w:pPr>
        <w:pStyle w:val="Heading3"/>
      </w:pPr>
      <w:r>
        <w:t xml:space="preserve">Section B. </w:t>
      </w:r>
      <w:r w:rsidR="002437AB">
        <w:t>Perceptions of the course</w:t>
      </w:r>
    </w:p>
    <w:p w14:paraId="452F7472" w14:textId="1EC4BE82" w:rsidR="007E632D" w:rsidRPr="007E632D" w:rsidRDefault="007E632D" w:rsidP="007E632D">
      <w:pPr>
        <w:pStyle w:val="BodyText"/>
        <w:rPr>
          <w:i/>
          <w:iCs/>
        </w:rPr>
      </w:pPr>
      <w:r w:rsidRPr="007E632D">
        <w:rPr>
          <w:i/>
          <w:iCs/>
        </w:rPr>
        <w:t>Ask all.</w:t>
      </w:r>
      <w:r>
        <w:rPr>
          <w:i/>
          <w:iCs/>
        </w:rPr>
        <w:t xml:space="preserve"> Single code.</w:t>
      </w:r>
    </w:p>
    <w:p w14:paraId="2E1FE47C" w14:textId="5C0A70F7" w:rsidR="002437AB" w:rsidRDefault="007E632D" w:rsidP="007E632D">
      <w:pPr>
        <w:pStyle w:val="BodyText"/>
      </w:pPr>
      <w:r>
        <w:t xml:space="preserve">B1. </w:t>
      </w:r>
      <w:r w:rsidR="002437AB">
        <w:t xml:space="preserve">We would now like to ask you about the Certificate in Internal Workplace Mediation (or CIWM) course. </w:t>
      </w:r>
    </w:p>
    <w:p w14:paraId="188D30FB" w14:textId="77777777" w:rsidR="002437AB" w:rsidRDefault="002437AB" w:rsidP="007E632D">
      <w:pPr>
        <w:pStyle w:val="BodyText"/>
      </w:pPr>
      <w:r>
        <w:lastRenderedPageBreak/>
        <w:t>Firstly, how was your course paid for?</w:t>
      </w:r>
    </w:p>
    <w:tbl>
      <w:tblPr>
        <w:tblW w:w="5000" w:type="pct"/>
        <w:tblCellMar>
          <w:left w:w="0" w:type="dxa"/>
          <w:right w:w="0" w:type="dxa"/>
        </w:tblCellMar>
        <w:tblLook w:val="04A0" w:firstRow="1" w:lastRow="0" w:firstColumn="1" w:lastColumn="0" w:noHBand="0" w:noVBand="1"/>
      </w:tblPr>
      <w:tblGrid>
        <w:gridCol w:w="5235"/>
        <w:gridCol w:w="944"/>
        <w:gridCol w:w="2808"/>
      </w:tblGrid>
      <w:tr w:rsidR="002437AB" w:rsidRPr="00F651A1" w14:paraId="1A1F3BE8" w14:textId="77777777" w:rsidTr="007E632D">
        <w:trPr>
          <w:trHeight w:val="522"/>
        </w:trPr>
        <w:tc>
          <w:tcPr>
            <w:tcW w:w="2913" w:type="pct"/>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5E0B01B9" w14:textId="77777777" w:rsidR="002437AB" w:rsidRPr="00F651A1" w:rsidRDefault="002437AB" w:rsidP="007104B7">
            <w:pPr>
              <w:pStyle w:val="Table1Black"/>
              <w:spacing w:after="0"/>
            </w:pPr>
            <w:r>
              <w:t>Organisation paid in full</w:t>
            </w:r>
          </w:p>
        </w:tc>
        <w:tc>
          <w:tcPr>
            <w:tcW w:w="525"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hideMark/>
          </w:tcPr>
          <w:p w14:paraId="674DED92" w14:textId="77777777" w:rsidR="002437AB" w:rsidRPr="00F651A1" w:rsidRDefault="002437AB" w:rsidP="007104B7">
            <w:pPr>
              <w:pStyle w:val="Table1Black"/>
              <w:spacing w:after="0"/>
              <w:jc w:val="center"/>
            </w:pPr>
            <w:r w:rsidRPr="00F651A1">
              <w:t>1</w:t>
            </w:r>
          </w:p>
        </w:tc>
        <w:tc>
          <w:tcPr>
            <w:tcW w:w="1562"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tcPr>
          <w:p w14:paraId="339FF24D" w14:textId="77777777" w:rsidR="002437AB" w:rsidRPr="00F651A1" w:rsidRDefault="002437AB" w:rsidP="007104B7">
            <w:pPr>
              <w:pStyle w:val="Table1Black"/>
              <w:spacing w:after="0"/>
            </w:pPr>
          </w:p>
        </w:tc>
      </w:tr>
      <w:tr w:rsidR="002437AB" w:rsidRPr="00F651A1" w14:paraId="7E087451" w14:textId="77777777" w:rsidTr="007E632D">
        <w:trPr>
          <w:trHeight w:val="522"/>
        </w:trPr>
        <w:tc>
          <w:tcPr>
            <w:tcW w:w="2913" w:type="pct"/>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vAlign w:val="center"/>
          </w:tcPr>
          <w:p w14:paraId="3B49F525" w14:textId="77777777" w:rsidR="002437AB" w:rsidRDefault="002437AB" w:rsidP="007104B7">
            <w:pPr>
              <w:pStyle w:val="Table1Black"/>
              <w:spacing w:after="0"/>
            </w:pPr>
            <w:r>
              <w:t>Paid for it entirely myself</w:t>
            </w:r>
          </w:p>
        </w:tc>
        <w:tc>
          <w:tcPr>
            <w:tcW w:w="525"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tcPr>
          <w:p w14:paraId="1F4E5952" w14:textId="77777777" w:rsidR="002437AB" w:rsidRPr="00F651A1" w:rsidRDefault="002437AB" w:rsidP="007104B7">
            <w:pPr>
              <w:pStyle w:val="Table1Black"/>
              <w:spacing w:after="0"/>
              <w:jc w:val="center"/>
            </w:pPr>
            <w:r w:rsidRPr="00F651A1">
              <w:t>2</w:t>
            </w:r>
          </w:p>
        </w:tc>
        <w:tc>
          <w:tcPr>
            <w:tcW w:w="1562"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tcPr>
          <w:p w14:paraId="1BC56034" w14:textId="77777777" w:rsidR="002437AB" w:rsidRPr="00F651A1" w:rsidRDefault="002437AB" w:rsidP="007104B7">
            <w:pPr>
              <w:pStyle w:val="Table1Black"/>
              <w:spacing w:after="0"/>
            </w:pPr>
          </w:p>
        </w:tc>
      </w:tr>
      <w:tr w:rsidR="002437AB" w:rsidRPr="00F651A1" w14:paraId="323E1499" w14:textId="77777777" w:rsidTr="007E632D">
        <w:trPr>
          <w:cantSplit/>
          <w:trHeight w:val="522"/>
        </w:trPr>
        <w:tc>
          <w:tcPr>
            <w:tcW w:w="2913" w:type="pct"/>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256347EE" w14:textId="5257D07F" w:rsidR="002437AB" w:rsidRPr="00F651A1" w:rsidRDefault="002437AB" w:rsidP="007104B7">
            <w:pPr>
              <w:pStyle w:val="Table1Black"/>
              <w:spacing w:after="0"/>
            </w:pPr>
            <w:r>
              <w:t>Part sponsored (</w:t>
            </w:r>
            <w:r w:rsidR="0011107E">
              <w:t>i.e.,</w:t>
            </w:r>
            <w:r>
              <w:t xml:space="preserve"> paid by organisation), part self-funded</w:t>
            </w:r>
          </w:p>
        </w:tc>
        <w:tc>
          <w:tcPr>
            <w:tcW w:w="525"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6CCB3CB7" w14:textId="77777777" w:rsidR="002437AB" w:rsidRPr="00F651A1" w:rsidRDefault="002437AB" w:rsidP="007104B7">
            <w:pPr>
              <w:pStyle w:val="Table1Black"/>
              <w:spacing w:after="0"/>
              <w:jc w:val="center"/>
            </w:pPr>
            <w:r>
              <w:t>3</w:t>
            </w:r>
          </w:p>
        </w:tc>
        <w:tc>
          <w:tcPr>
            <w:tcW w:w="1562" w:type="pct"/>
            <w:tcBorders>
              <w:top w:val="nil"/>
              <w:left w:val="nil"/>
              <w:bottom w:val="single" w:sz="8" w:space="0" w:color="auto"/>
              <w:right w:val="single" w:sz="8" w:space="0" w:color="auto"/>
            </w:tcBorders>
            <w:tcMar>
              <w:top w:w="0" w:type="dxa"/>
              <w:left w:w="108" w:type="dxa"/>
              <w:bottom w:w="0" w:type="dxa"/>
              <w:right w:w="108" w:type="dxa"/>
            </w:tcMar>
            <w:vAlign w:val="center"/>
          </w:tcPr>
          <w:p w14:paraId="4BE52EB8" w14:textId="77777777" w:rsidR="002437AB" w:rsidRPr="00F651A1" w:rsidRDefault="002437AB" w:rsidP="007104B7">
            <w:pPr>
              <w:pStyle w:val="Table1Black"/>
              <w:spacing w:after="0"/>
            </w:pPr>
          </w:p>
        </w:tc>
      </w:tr>
    </w:tbl>
    <w:p w14:paraId="20733661" w14:textId="77777777" w:rsidR="007E632D" w:rsidRPr="007E632D" w:rsidRDefault="007E632D" w:rsidP="00004ACD">
      <w:pPr>
        <w:pStyle w:val="BodyText"/>
        <w:spacing w:before="240"/>
        <w:rPr>
          <w:i/>
          <w:iCs/>
        </w:rPr>
      </w:pPr>
      <w:r w:rsidRPr="007E632D">
        <w:rPr>
          <w:i/>
          <w:iCs/>
        </w:rPr>
        <w:t>Ask all.</w:t>
      </w:r>
      <w:r>
        <w:rPr>
          <w:i/>
          <w:iCs/>
        </w:rPr>
        <w:t xml:space="preserve"> Single code.</w:t>
      </w:r>
    </w:p>
    <w:p w14:paraId="3AAEBAE6" w14:textId="54502B71" w:rsidR="002437AB" w:rsidRDefault="007E632D" w:rsidP="007E632D">
      <w:pPr>
        <w:pStyle w:val="BodyText"/>
      </w:pPr>
      <w:r>
        <w:t xml:space="preserve">B2. </w:t>
      </w:r>
      <w:r w:rsidR="002437AB">
        <w:t>To what extent do you agree that the course provided value for money?</w:t>
      </w:r>
    </w:p>
    <w:tbl>
      <w:tblPr>
        <w:tblStyle w:val="TableGrid"/>
        <w:tblW w:w="5000" w:type="pct"/>
        <w:tblLook w:val="04A0" w:firstRow="1" w:lastRow="0" w:firstColumn="1" w:lastColumn="0" w:noHBand="0" w:noVBand="1"/>
      </w:tblPr>
      <w:tblGrid>
        <w:gridCol w:w="5241"/>
        <w:gridCol w:w="945"/>
        <w:gridCol w:w="2811"/>
      </w:tblGrid>
      <w:tr w:rsidR="002437AB" w14:paraId="50007A7E" w14:textId="77777777" w:rsidTr="007E632D">
        <w:trPr>
          <w:trHeight w:val="522"/>
        </w:trPr>
        <w:tc>
          <w:tcPr>
            <w:tcW w:w="2913" w:type="pct"/>
            <w:vAlign w:val="center"/>
          </w:tcPr>
          <w:p w14:paraId="5933729B" w14:textId="77777777" w:rsidR="002437AB" w:rsidRDefault="002437AB" w:rsidP="007104B7">
            <w:pPr>
              <w:pStyle w:val="Table1Black"/>
              <w:spacing w:after="0"/>
            </w:pPr>
            <w:r>
              <w:t>Strongly disagree</w:t>
            </w:r>
          </w:p>
        </w:tc>
        <w:tc>
          <w:tcPr>
            <w:tcW w:w="525" w:type="pct"/>
            <w:vAlign w:val="center"/>
          </w:tcPr>
          <w:p w14:paraId="25C07E4D" w14:textId="77777777" w:rsidR="002437AB" w:rsidRDefault="002437AB" w:rsidP="007104B7">
            <w:pPr>
              <w:pStyle w:val="Table1Black"/>
              <w:spacing w:after="0"/>
              <w:jc w:val="center"/>
            </w:pPr>
            <w:r>
              <w:t>1</w:t>
            </w:r>
          </w:p>
        </w:tc>
        <w:tc>
          <w:tcPr>
            <w:tcW w:w="1562" w:type="pct"/>
            <w:vAlign w:val="center"/>
          </w:tcPr>
          <w:p w14:paraId="64BA0937" w14:textId="77777777" w:rsidR="002437AB" w:rsidRDefault="002437AB" w:rsidP="007104B7">
            <w:pPr>
              <w:pStyle w:val="Table1Black"/>
              <w:spacing w:after="0"/>
            </w:pPr>
          </w:p>
        </w:tc>
      </w:tr>
      <w:tr w:rsidR="002437AB" w14:paraId="0A05BA45" w14:textId="77777777" w:rsidTr="007E632D">
        <w:trPr>
          <w:trHeight w:val="522"/>
        </w:trPr>
        <w:tc>
          <w:tcPr>
            <w:tcW w:w="2913" w:type="pct"/>
            <w:vAlign w:val="center"/>
          </w:tcPr>
          <w:p w14:paraId="3D6802C0" w14:textId="77777777" w:rsidR="002437AB" w:rsidRDefault="002437AB" w:rsidP="007104B7">
            <w:pPr>
              <w:pStyle w:val="Table1Black"/>
              <w:spacing w:after="0"/>
            </w:pPr>
            <w:r>
              <w:t>Disagree</w:t>
            </w:r>
          </w:p>
        </w:tc>
        <w:tc>
          <w:tcPr>
            <w:tcW w:w="525" w:type="pct"/>
            <w:vAlign w:val="center"/>
          </w:tcPr>
          <w:p w14:paraId="5A3E4475" w14:textId="77777777" w:rsidR="002437AB" w:rsidRDefault="002437AB" w:rsidP="007104B7">
            <w:pPr>
              <w:pStyle w:val="Table1Black"/>
              <w:spacing w:after="0"/>
              <w:jc w:val="center"/>
            </w:pPr>
            <w:r>
              <w:t>2</w:t>
            </w:r>
          </w:p>
        </w:tc>
        <w:tc>
          <w:tcPr>
            <w:tcW w:w="1562" w:type="pct"/>
            <w:vAlign w:val="center"/>
          </w:tcPr>
          <w:p w14:paraId="21D52C00" w14:textId="77777777" w:rsidR="002437AB" w:rsidRDefault="002437AB" w:rsidP="007104B7">
            <w:pPr>
              <w:pStyle w:val="Table1Black"/>
              <w:spacing w:after="0"/>
            </w:pPr>
          </w:p>
        </w:tc>
      </w:tr>
      <w:tr w:rsidR="002437AB" w14:paraId="6F4BCC6F" w14:textId="77777777" w:rsidTr="007E632D">
        <w:trPr>
          <w:trHeight w:val="522"/>
        </w:trPr>
        <w:tc>
          <w:tcPr>
            <w:tcW w:w="2913" w:type="pct"/>
            <w:vAlign w:val="center"/>
          </w:tcPr>
          <w:p w14:paraId="18C79A5F" w14:textId="77777777" w:rsidR="002437AB" w:rsidRDefault="002437AB" w:rsidP="007104B7">
            <w:pPr>
              <w:pStyle w:val="Table1Black"/>
              <w:spacing w:after="0"/>
            </w:pPr>
            <w:r>
              <w:t>Neither agree nor disagree</w:t>
            </w:r>
          </w:p>
        </w:tc>
        <w:tc>
          <w:tcPr>
            <w:tcW w:w="525" w:type="pct"/>
            <w:vAlign w:val="center"/>
          </w:tcPr>
          <w:p w14:paraId="3C79F5EB" w14:textId="77777777" w:rsidR="002437AB" w:rsidRDefault="002437AB" w:rsidP="007104B7">
            <w:pPr>
              <w:pStyle w:val="Table1Black"/>
              <w:spacing w:after="0"/>
              <w:jc w:val="center"/>
            </w:pPr>
            <w:r>
              <w:t>3</w:t>
            </w:r>
          </w:p>
        </w:tc>
        <w:tc>
          <w:tcPr>
            <w:tcW w:w="1562" w:type="pct"/>
            <w:vAlign w:val="center"/>
          </w:tcPr>
          <w:p w14:paraId="2DDC162F" w14:textId="77777777" w:rsidR="002437AB" w:rsidRDefault="002437AB" w:rsidP="007104B7">
            <w:pPr>
              <w:pStyle w:val="Table1Black"/>
              <w:spacing w:after="0"/>
            </w:pPr>
          </w:p>
        </w:tc>
      </w:tr>
      <w:tr w:rsidR="002437AB" w14:paraId="5FE526D1" w14:textId="77777777" w:rsidTr="007E632D">
        <w:trPr>
          <w:trHeight w:val="522"/>
        </w:trPr>
        <w:tc>
          <w:tcPr>
            <w:tcW w:w="2913" w:type="pct"/>
            <w:vAlign w:val="center"/>
          </w:tcPr>
          <w:p w14:paraId="49EEA37A" w14:textId="77777777" w:rsidR="002437AB" w:rsidRDefault="002437AB" w:rsidP="007104B7">
            <w:pPr>
              <w:pStyle w:val="Table1Black"/>
              <w:spacing w:after="0"/>
            </w:pPr>
            <w:r>
              <w:t>Agree</w:t>
            </w:r>
          </w:p>
        </w:tc>
        <w:tc>
          <w:tcPr>
            <w:tcW w:w="525" w:type="pct"/>
            <w:vAlign w:val="center"/>
          </w:tcPr>
          <w:p w14:paraId="6302618D" w14:textId="77777777" w:rsidR="002437AB" w:rsidRDefault="002437AB" w:rsidP="007104B7">
            <w:pPr>
              <w:pStyle w:val="Table1Black"/>
              <w:spacing w:after="0"/>
              <w:jc w:val="center"/>
            </w:pPr>
            <w:r>
              <w:t>4</w:t>
            </w:r>
          </w:p>
        </w:tc>
        <w:tc>
          <w:tcPr>
            <w:tcW w:w="1562" w:type="pct"/>
            <w:vAlign w:val="center"/>
          </w:tcPr>
          <w:p w14:paraId="6D653D14" w14:textId="77777777" w:rsidR="002437AB" w:rsidRDefault="002437AB" w:rsidP="007104B7">
            <w:pPr>
              <w:pStyle w:val="Table1Black"/>
              <w:spacing w:after="0"/>
            </w:pPr>
          </w:p>
        </w:tc>
      </w:tr>
      <w:tr w:rsidR="002437AB" w14:paraId="1A2C6EC1" w14:textId="77777777" w:rsidTr="007E632D">
        <w:trPr>
          <w:trHeight w:val="522"/>
        </w:trPr>
        <w:tc>
          <w:tcPr>
            <w:tcW w:w="2913" w:type="pct"/>
            <w:vAlign w:val="center"/>
          </w:tcPr>
          <w:p w14:paraId="750F182F" w14:textId="77777777" w:rsidR="002437AB" w:rsidRDefault="002437AB" w:rsidP="007104B7">
            <w:pPr>
              <w:pStyle w:val="Table1Black"/>
              <w:spacing w:after="0"/>
            </w:pPr>
            <w:r>
              <w:t>Strongly agree</w:t>
            </w:r>
          </w:p>
        </w:tc>
        <w:tc>
          <w:tcPr>
            <w:tcW w:w="525" w:type="pct"/>
            <w:vAlign w:val="center"/>
          </w:tcPr>
          <w:p w14:paraId="5F1FB15E" w14:textId="77777777" w:rsidR="002437AB" w:rsidRDefault="002437AB" w:rsidP="007104B7">
            <w:pPr>
              <w:pStyle w:val="Table1Black"/>
              <w:spacing w:after="0"/>
              <w:jc w:val="center"/>
            </w:pPr>
            <w:r>
              <w:t>5</w:t>
            </w:r>
          </w:p>
        </w:tc>
        <w:tc>
          <w:tcPr>
            <w:tcW w:w="1562" w:type="pct"/>
            <w:vAlign w:val="center"/>
          </w:tcPr>
          <w:p w14:paraId="5DE44B5F" w14:textId="77777777" w:rsidR="002437AB" w:rsidRDefault="002437AB" w:rsidP="007104B7">
            <w:pPr>
              <w:pStyle w:val="Table1Black"/>
              <w:spacing w:after="0"/>
            </w:pPr>
          </w:p>
        </w:tc>
      </w:tr>
      <w:tr w:rsidR="002437AB" w14:paraId="641A6543" w14:textId="77777777" w:rsidTr="007E632D">
        <w:trPr>
          <w:trHeight w:val="522"/>
        </w:trPr>
        <w:tc>
          <w:tcPr>
            <w:tcW w:w="2913" w:type="pct"/>
            <w:vAlign w:val="center"/>
          </w:tcPr>
          <w:p w14:paraId="35A1A387" w14:textId="77777777" w:rsidR="002437AB" w:rsidRDefault="002437AB" w:rsidP="007104B7">
            <w:pPr>
              <w:pStyle w:val="Table1Black"/>
              <w:spacing w:after="0"/>
            </w:pPr>
            <w:r>
              <w:t>Don’t know</w:t>
            </w:r>
          </w:p>
        </w:tc>
        <w:tc>
          <w:tcPr>
            <w:tcW w:w="525" w:type="pct"/>
            <w:vAlign w:val="center"/>
          </w:tcPr>
          <w:p w14:paraId="150B3B7A" w14:textId="77777777" w:rsidR="002437AB" w:rsidRDefault="002437AB" w:rsidP="007104B7">
            <w:pPr>
              <w:pStyle w:val="Table1Black"/>
              <w:spacing w:after="0"/>
              <w:jc w:val="center"/>
            </w:pPr>
            <w:r>
              <w:t>6</w:t>
            </w:r>
          </w:p>
        </w:tc>
        <w:tc>
          <w:tcPr>
            <w:tcW w:w="1562" w:type="pct"/>
            <w:vAlign w:val="center"/>
          </w:tcPr>
          <w:p w14:paraId="6AF56B18" w14:textId="77777777" w:rsidR="002437AB" w:rsidRDefault="002437AB" w:rsidP="007104B7">
            <w:pPr>
              <w:pStyle w:val="Table1Black"/>
              <w:spacing w:after="0"/>
            </w:pPr>
            <w:r>
              <w:t xml:space="preserve"> </w:t>
            </w:r>
          </w:p>
        </w:tc>
      </w:tr>
    </w:tbl>
    <w:p w14:paraId="2E94D2A2" w14:textId="1410D14B" w:rsidR="007E632D" w:rsidRPr="007E632D" w:rsidRDefault="007E632D" w:rsidP="00004ACD">
      <w:pPr>
        <w:pStyle w:val="BodyText"/>
        <w:spacing w:before="240"/>
        <w:rPr>
          <w:i/>
          <w:iCs/>
        </w:rPr>
      </w:pPr>
      <w:r w:rsidRPr="007E632D">
        <w:rPr>
          <w:i/>
          <w:iCs/>
        </w:rPr>
        <w:t>Ask all.</w:t>
      </w:r>
      <w:r>
        <w:rPr>
          <w:i/>
          <w:iCs/>
        </w:rPr>
        <w:t xml:space="preserve"> Single code.</w:t>
      </w:r>
    </w:p>
    <w:p w14:paraId="1A39850F" w14:textId="5F565CA4" w:rsidR="002437AB" w:rsidRDefault="007E632D" w:rsidP="007E632D">
      <w:pPr>
        <w:pStyle w:val="BodyText"/>
      </w:pPr>
      <w:r>
        <w:t xml:space="preserve">B3. </w:t>
      </w:r>
      <w:r w:rsidR="002437AB">
        <w:t>To what extent do you agree or disagree with the following statements…?</w:t>
      </w:r>
    </w:p>
    <w:tbl>
      <w:tblPr>
        <w:tblStyle w:val="TableGrid"/>
        <w:tblW w:w="5000" w:type="pct"/>
        <w:tblLook w:val="04A0" w:firstRow="1" w:lastRow="0" w:firstColumn="1" w:lastColumn="0" w:noHBand="0" w:noVBand="1"/>
      </w:tblPr>
      <w:tblGrid>
        <w:gridCol w:w="3446"/>
        <w:gridCol w:w="984"/>
        <w:gridCol w:w="1017"/>
        <w:gridCol w:w="984"/>
        <w:gridCol w:w="750"/>
        <w:gridCol w:w="950"/>
        <w:gridCol w:w="866"/>
      </w:tblGrid>
      <w:tr w:rsidR="002437AB" w14:paraId="4FA122FD" w14:textId="77777777" w:rsidTr="007E632D">
        <w:trPr>
          <w:trHeight w:val="454"/>
          <w:tblHeader/>
        </w:trPr>
        <w:tc>
          <w:tcPr>
            <w:tcW w:w="1956" w:type="pct"/>
          </w:tcPr>
          <w:p w14:paraId="7E335E32" w14:textId="77777777" w:rsidR="002437AB" w:rsidRDefault="002437AB" w:rsidP="007104B7">
            <w:pPr>
              <w:pStyle w:val="QuestionTableNotExtremely"/>
            </w:pPr>
          </w:p>
        </w:tc>
        <w:tc>
          <w:tcPr>
            <w:tcW w:w="513" w:type="pct"/>
            <w:vAlign w:val="center"/>
          </w:tcPr>
          <w:p w14:paraId="13B1989B" w14:textId="77777777" w:rsidR="002437AB" w:rsidRPr="00004ACD" w:rsidRDefault="002437AB" w:rsidP="007104B7">
            <w:pPr>
              <w:pStyle w:val="QuestionTableNotExtremely"/>
              <w:rPr>
                <w:sz w:val="20"/>
                <w:szCs w:val="24"/>
              </w:rPr>
            </w:pPr>
            <w:r w:rsidRPr="00004ACD">
              <w:rPr>
                <w:sz w:val="20"/>
                <w:szCs w:val="24"/>
              </w:rPr>
              <w:t>Strongly disagree</w:t>
            </w:r>
          </w:p>
        </w:tc>
        <w:tc>
          <w:tcPr>
            <w:tcW w:w="529" w:type="pct"/>
            <w:vAlign w:val="center"/>
          </w:tcPr>
          <w:p w14:paraId="1F383047" w14:textId="77777777" w:rsidR="002437AB" w:rsidRPr="00004ACD" w:rsidRDefault="002437AB" w:rsidP="007104B7">
            <w:pPr>
              <w:pStyle w:val="QuestionTableNotExtremely"/>
              <w:jc w:val="center"/>
              <w:rPr>
                <w:sz w:val="20"/>
                <w:szCs w:val="24"/>
              </w:rPr>
            </w:pPr>
            <w:r w:rsidRPr="00004ACD">
              <w:rPr>
                <w:sz w:val="20"/>
                <w:szCs w:val="24"/>
              </w:rPr>
              <w:t>Disagree</w:t>
            </w:r>
          </w:p>
        </w:tc>
        <w:tc>
          <w:tcPr>
            <w:tcW w:w="525" w:type="pct"/>
            <w:vAlign w:val="center"/>
          </w:tcPr>
          <w:p w14:paraId="49A0CF96" w14:textId="77777777" w:rsidR="002437AB" w:rsidRPr="00004ACD" w:rsidRDefault="002437AB" w:rsidP="007104B7">
            <w:pPr>
              <w:pStyle w:val="QuestionTableNotExtremely"/>
              <w:jc w:val="center"/>
              <w:rPr>
                <w:sz w:val="20"/>
                <w:szCs w:val="24"/>
              </w:rPr>
            </w:pPr>
            <w:r w:rsidRPr="00004ACD">
              <w:rPr>
                <w:sz w:val="20"/>
                <w:szCs w:val="24"/>
              </w:rPr>
              <w:t>Neither agree nor disagree</w:t>
            </w:r>
          </w:p>
        </w:tc>
        <w:tc>
          <w:tcPr>
            <w:tcW w:w="455" w:type="pct"/>
            <w:vAlign w:val="center"/>
          </w:tcPr>
          <w:p w14:paraId="39488562" w14:textId="77777777" w:rsidR="002437AB" w:rsidRPr="00004ACD" w:rsidRDefault="002437AB" w:rsidP="007104B7">
            <w:pPr>
              <w:pStyle w:val="QuestionTableNotExtremely"/>
              <w:jc w:val="center"/>
              <w:rPr>
                <w:sz w:val="20"/>
                <w:szCs w:val="24"/>
              </w:rPr>
            </w:pPr>
            <w:r w:rsidRPr="00004ACD">
              <w:rPr>
                <w:sz w:val="20"/>
                <w:szCs w:val="24"/>
              </w:rPr>
              <w:t>Agree</w:t>
            </w:r>
          </w:p>
        </w:tc>
        <w:tc>
          <w:tcPr>
            <w:tcW w:w="496" w:type="pct"/>
            <w:vAlign w:val="center"/>
          </w:tcPr>
          <w:p w14:paraId="2E31DCEA" w14:textId="77777777" w:rsidR="002437AB" w:rsidRPr="00004ACD" w:rsidRDefault="002437AB" w:rsidP="007104B7">
            <w:pPr>
              <w:pStyle w:val="QuestionTableNotExtremely"/>
              <w:jc w:val="center"/>
              <w:rPr>
                <w:sz w:val="20"/>
                <w:szCs w:val="24"/>
              </w:rPr>
            </w:pPr>
            <w:r w:rsidRPr="00004ACD">
              <w:rPr>
                <w:sz w:val="20"/>
                <w:szCs w:val="24"/>
              </w:rPr>
              <w:t>Strongly agree</w:t>
            </w:r>
          </w:p>
        </w:tc>
        <w:tc>
          <w:tcPr>
            <w:tcW w:w="525" w:type="pct"/>
            <w:vAlign w:val="center"/>
          </w:tcPr>
          <w:p w14:paraId="49F4CE74" w14:textId="77777777" w:rsidR="002437AB" w:rsidRPr="00004ACD" w:rsidRDefault="002437AB" w:rsidP="007104B7">
            <w:pPr>
              <w:pStyle w:val="QuestionTableNotExtremely"/>
              <w:jc w:val="center"/>
              <w:rPr>
                <w:sz w:val="20"/>
                <w:szCs w:val="24"/>
              </w:rPr>
            </w:pPr>
            <w:r w:rsidRPr="00004ACD">
              <w:rPr>
                <w:sz w:val="20"/>
                <w:szCs w:val="24"/>
              </w:rPr>
              <w:t>Don’t know</w:t>
            </w:r>
          </w:p>
        </w:tc>
      </w:tr>
      <w:tr w:rsidR="002437AB" w14:paraId="29259F63" w14:textId="77777777" w:rsidTr="007E632D">
        <w:trPr>
          <w:trHeight w:val="522"/>
        </w:trPr>
        <w:tc>
          <w:tcPr>
            <w:tcW w:w="1956" w:type="pct"/>
            <w:vAlign w:val="center"/>
          </w:tcPr>
          <w:p w14:paraId="73C81E7F" w14:textId="0048A4A0" w:rsidR="002437AB" w:rsidRDefault="002437AB" w:rsidP="007104B7">
            <w:pPr>
              <w:pStyle w:val="QTblabc"/>
            </w:pPr>
            <w:r>
              <w:t xml:space="preserve">The course materials were </w:t>
            </w:r>
            <w:r w:rsidR="0011107E">
              <w:t>up to date</w:t>
            </w:r>
            <w:r>
              <w:t xml:space="preserve"> </w:t>
            </w:r>
          </w:p>
        </w:tc>
        <w:tc>
          <w:tcPr>
            <w:tcW w:w="513" w:type="pct"/>
            <w:vAlign w:val="center"/>
          </w:tcPr>
          <w:p w14:paraId="5F46DF21" w14:textId="77777777" w:rsidR="002437AB" w:rsidRDefault="002437AB" w:rsidP="007104B7">
            <w:pPr>
              <w:pStyle w:val="Qtable1to10Horiz"/>
              <w:numPr>
                <w:ilvl w:val="0"/>
                <w:numId w:val="0"/>
              </w:numPr>
            </w:pPr>
            <w:r>
              <w:t>1</w:t>
            </w:r>
          </w:p>
        </w:tc>
        <w:tc>
          <w:tcPr>
            <w:tcW w:w="529" w:type="pct"/>
            <w:vAlign w:val="center"/>
          </w:tcPr>
          <w:p w14:paraId="3CEACB88" w14:textId="77777777" w:rsidR="002437AB" w:rsidRDefault="002437AB" w:rsidP="007104B7">
            <w:pPr>
              <w:pStyle w:val="Qtable1to10Horiz"/>
              <w:numPr>
                <w:ilvl w:val="0"/>
                <w:numId w:val="0"/>
              </w:numPr>
            </w:pPr>
            <w:r>
              <w:t>2</w:t>
            </w:r>
          </w:p>
        </w:tc>
        <w:tc>
          <w:tcPr>
            <w:tcW w:w="525" w:type="pct"/>
            <w:vAlign w:val="center"/>
          </w:tcPr>
          <w:p w14:paraId="168EF261" w14:textId="77777777" w:rsidR="002437AB" w:rsidRDefault="002437AB" w:rsidP="007104B7">
            <w:pPr>
              <w:pStyle w:val="Qtable1to10Horiz"/>
              <w:numPr>
                <w:ilvl w:val="0"/>
                <w:numId w:val="0"/>
              </w:numPr>
            </w:pPr>
            <w:r>
              <w:t>3</w:t>
            </w:r>
          </w:p>
        </w:tc>
        <w:tc>
          <w:tcPr>
            <w:tcW w:w="455" w:type="pct"/>
            <w:vAlign w:val="center"/>
          </w:tcPr>
          <w:p w14:paraId="04F54224" w14:textId="77777777" w:rsidR="002437AB" w:rsidRDefault="002437AB" w:rsidP="007104B7">
            <w:pPr>
              <w:pStyle w:val="Qtable1to10Horiz"/>
              <w:numPr>
                <w:ilvl w:val="0"/>
                <w:numId w:val="0"/>
              </w:numPr>
            </w:pPr>
            <w:r>
              <w:t>4</w:t>
            </w:r>
          </w:p>
        </w:tc>
        <w:tc>
          <w:tcPr>
            <w:tcW w:w="496" w:type="pct"/>
            <w:vAlign w:val="center"/>
          </w:tcPr>
          <w:p w14:paraId="4FF71CD2" w14:textId="77777777" w:rsidR="002437AB" w:rsidRDefault="002437AB" w:rsidP="007104B7">
            <w:pPr>
              <w:pStyle w:val="Qtable1to10Horiz"/>
              <w:numPr>
                <w:ilvl w:val="0"/>
                <w:numId w:val="0"/>
              </w:numPr>
            </w:pPr>
            <w:r>
              <w:t>5</w:t>
            </w:r>
          </w:p>
        </w:tc>
        <w:tc>
          <w:tcPr>
            <w:tcW w:w="525" w:type="pct"/>
            <w:vAlign w:val="center"/>
          </w:tcPr>
          <w:p w14:paraId="5619718A" w14:textId="77777777" w:rsidR="002437AB" w:rsidRDefault="002437AB" w:rsidP="007104B7">
            <w:pPr>
              <w:pStyle w:val="Qtable1to10Horiz"/>
              <w:numPr>
                <w:ilvl w:val="0"/>
                <w:numId w:val="0"/>
              </w:numPr>
            </w:pPr>
            <w:r>
              <w:t>6</w:t>
            </w:r>
          </w:p>
        </w:tc>
      </w:tr>
      <w:tr w:rsidR="002437AB" w14:paraId="306152EC" w14:textId="77777777" w:rsidTr="007E632D">
        <w:trPr>
          <w:trHeight w:val="522"/>
        </w:trPr>
        <w:tc>
          <w:tcPr>
            <w:tcW w:w="1956" w:type="pct"/>
            <w:vAlign w:val="center"/>
          </w:tcPr>
          <w:p w14:paraId="23607428" w14:textId="65E1370C" w:rsidR="002437AB" w:rsidRDefault="002437AB" w:rsidP="007104B7">
            <w:pPr>
              <w:pStyle w:val="QTblabc"/>
            </w:pPr>
            <w:r>
              <w:t>The course materials covered relevant topics and areas</w:t>
            </w:r>
          </w:p>
        </w:tc>
        <w:tc>
          <w:tcPr>
            <w:tcW w:w="513" w:type="pct"/>
            <w:vAlign w:val="center"/>
          </w:tcPr>
          <w:p w14:paraId="4654D82E" w14:textId="77777777" w:rsidR="002437AB" w:rsidRDefault="002437AB" w:rsidP="007104B7">
            <w:pPr>
              <w:pStyle w:val="Qtable1to10Horiz"/>
              <w:numPr>
                <w:ilvl w:val="0"/>
                <w:numId w:val="0"/>
              </w:numPr>
            </w:pPr>
            <w:r>
              <w:t>1</w:t>
            </w:r>
          </w:p>
        </w:tc>
        <w:tc>
          <w:tcPr>
            <w:tcW w:w="529" w:type="pct"/>
            <w:vAlign w:val="center"/>
          </w:tcPr>
          <w:p w14:paraId="3FF638A6" w14:textId="77777777" w:rsidR="002437AB" w:rsidRDefault="002437AB" w:rsidP="007104B7">
            <w:pPr>
              <w:pStyle w:val="Qtable1to10Horiz"/>
              <w:numPr>
                <w:ilvl w:val="0"/>
                <w:numId w:val="0"/>
              </w:numPr>
            </w:pPr>
            <w:r>
              <w:t>2</w:t>
            </w:r>
          </w:p>
        </w:tc>
        <w:tc>
          <w:tcPr>
            <w:tcW w:w="525" w:type="pct"/>
            <w:vAlign w:val="center"/>
          </w:tcPr>
          <w:p w14:paraId="63E80D46" w14:textId="77777777" w:rsidR="002437AB" w:rsidRDefault="002437AB" w:rsidP="007104B7">
            <w:pPr>
              <w:pStyle w:val="Qtable1to10Horiz"/>
              <w:numPr>
                <w:ilvl w:val="0"/>
                <w:numId w:val="0"/>
              </w:numPr>
            </w:pPr>
            <w:r>
              <w:t>3</w:t>
            </w:r>
          </w:p>
        </w:tc>
        <w:tc>
          <w:tcPr>
            <w:tcW w:w="455" w:type="pct"/>
            <w:vAlign w:val="center"/>
          </w:tcPr>
          <w:p w14:paraId="58520F85" w14:textId="77777777" w:rsidR="002437AB" w:rsidRDefault="002437AB" w:rsidP="007104B7">
            <w:pPr>
              <w:pStyle w:val="Qtable1to10Horiz"/>
              <w:numPr>
                <w:ilvl w:val="0"/>
                <w:numId w:val="0"/>
              </w:numPr>
            </w:pPr>
            <w:r>
              <w:t>4</w:t>
            </w:r>
          </w:p>
        </w:tc>
        <w:tc>
          <w:tcPr>
            <w:tcW w:w="496" w:type="pct"/>
            <w:vAlign w:val="center"/>
          </w:tcPr>
          <w:p w14:paraId="5F2A3A08" w14:textId="77777777" w:rsidR="002437AB" w:rsidRDefault="002437AB" w:rsidP="007104B7">
            <w:pPr>
              <w:pStyle w:val="Qtable1to10Horiz"/>
              <w:numPr>
                <w:ilvl w:val="0"/>
                <w:numId w:val="0"/>
              </w:numPr>
            </w:pPr>
            <w:r>
              <w:t>5</w:t>
            </w:r>
          </w:p>
        </w:tc>
        <w:tc>
          <w:tcPr>
            <w:tcW w:w="525" w:type="pct"/>
            <w:vAlign w:val="center"/>
          </w:tcPr>
          <w:p w14:paraId="72012124" w14:textId="77777777" w:rsidR="002437AB" w:rsidRDefault="002437AB" w:rsidP="007104B7">
            <w:pPr>
              <w:pStyle w:val="Qtable1to10Horiz"/>
              <w:numPr>
                <w:ilvl w:val="0"/>
                <w:numId w:val="0"/>
              </w:numPr>
            </w:pPr>
            <w:r>
              <w:t>6</w:t>
            </w:r>
          </w:p>
        </w:tc>
      </w:tr>
      <w:tr w:rsidR="002437AB" w14:paraId="7CF9A912" w14:textId="77777777" w:rsidTr="007E632D">
        <w:trPr>
          <w:trHeight w:val="522"/>
        </w:trPr>
        <w:tc>
          <w:tcPr>
            <w:tcW w:w="1956" w:type="pct"/>
            <w:vAlign w:val="center"/>
          </w:tcPr>
          <w:p w14:paraId="20B6F07E" w14:textId="291C99DC" w:rsidR="002437AB" w:rsidRDefault="002437AB" w:rsidP="007104B7">
            <w:pPr>
              <w:pStyle w:val="QTblabc"/>
            </w:pPr>
            <w:r>
              <w:t xml:space="preserve">The course tutor was knowledgeable </w:t>
            </w:r>
          </w:p>
        </w:tc>
        <w:tc>
          <w:tcPr>
            <w:tcW w:w="513" w:type="pct"/>
            <w:vAlign w:val="center"/>
          </w:tcPr>
          <w:p w14:paraId="2534D390" w14:textId="77777777" w:rsidR="002437AB" w:rsidRDefault="002437AB" w:rsidP="007104B7">
            <w:pPr>
              <w:pStyle w:val="Qtable1to10Horiz"/>
              <w:numPr>
                <w:ilvl w:val="0"/>
                <w:numId w:val="0"/>
              </w:numPr>
            </w:pPr>
            <w:r>
              <w:t>1</w:t>
            </w:r>
          </w:p>
        </w:tc>
        <w:tc>
          <w:tcPr>
            <w:tcW w:w="529" w:type="pct"/>
            <w:vAlign w:val="center"/>
          </w:tcPr>
          <w:p w14:paraId="76A50138" w14:textId="77777777" w:rsidR="002437AB" w:rsidRDefault="002437AB" w:rsidP="007104B7">
            <w:pPr>
              <w:pStyle w:val="Qtable1to10Horiz"/>
              <w:numPr>
                <w:ilvl w:val="0"/>
                <w:numId w:val="0"/>
              </w:numPr>
            </w:pPr>
            <w:r>
              <w:t>2</w:t>
            </w:r>
          </w:p>
        </w:tc>
        <w:tc>
          <w:tcPr>
            <w:tcW w:w="525" w:type="pct"/>
            <w:vAlign w:val="center"/>
          </w:tcPr>
          <w:p w14:paraId="332CAD3E" w14:textId="77777777" w:rsidR="002437AB" w:rsidRDefault="002437AB" w:rsidP="007104B7">
            <w:pPr>
              <w:pStyle w:val="Qtable1to10Horiz"/>
              <w:numPr>
                <w:ilvl w:val="0"/>
                <w:numId w:val="0"/>
              </w:numPr>
            </w:pPr>
            <w:r>
              <w:t>3</w:t>
            </w:r>
          </w:p>
        </w:tc>
        <w:tc>
          <w:tcPr>
            <w:tcW w:w="455" w:type="pct"/>
            <w:vAlign w:val="center"/>
          </w:tcPr>
          <w:p w14:paraId="53FEEC94" w14:textId="77777777" w:rsidR="002437AB" w:rsidRDefault="002437AB" w:rsidP="007104B7">
            <w:pPr>
              <w:pStyle w:val="Qtable1to10Horiz"/>
              <w:numPr>
                <w:ilvl w:val="0"/>
                <w:numId w:val="0"/>
              </w:numPr>
            </w:pPr>
            <w:r>
              <w:t>4</w:t>
            </w:r>
          </w:p>
        </w:tc>
        <w:tc>
          <w:tcPr>
            <w:tcW w:w="496" w:type="pct"/>
            <w:vAlign w:val="center"/>
          </w:tcPr>
          <w:p w14:paraId="75C6C76C" w14:textId="77777777" w:rsidR="002437AB" w:rsidRDefault="002437AB" w:rsidP="007104B7">
            <w:pPr>
              <w:pStyle w:val="Qtable1to10Horiz"/>
              <w:numPr>
                <w:ilvl w:val="0"/>
                <w:numId w:val="0"/>
              </w:numPr>
            </w:pPr>
            <w:r>
              <w:t>5</w:t>
            </w:r>
          </w:p>
        </w:tc>
        <w:tc>
          <w:tcPr>
            <w:tcW w:w="525" w:type="pct"/>
            <w:vAlign w:val="center"/>
          </w:tcPr>
          <w:p w14:paraId="65DD7C62" w14:textId="77777777" w:rsidR="002437AB" w:rsidRDefault="002437AB" w:rsidP="007104B7">
            <w:pPr>
              <w:pStyle w:val="Qtable1to10Horiz"/>
              <w:numPr>
                <w:ilvl w:val="0"/>
                <w:numId w:val="0"/>
              </w:numPr>
            </w:pPr>
            <w:r>
              <w:t>6</w:t>
            </w:r>
          </w:p>
        </w:tc>
      </w:tr>
      <w:tr w:rsidR="002437AB" w14:paraId="2F754786" w14:textId="77777777" w:rsidTr="007E632D">
        <w:trPr>
          <w:trHeight w:val="522"/>
        </w:trPr>
        <w:tc>
          <w:tcPr>
            <w:tcW w:w="1956" w:type="pct"/>
            <w:vAlign w:val="center"/>
          </w:tcPr>
          <w:p w14:paraId="10D7FFD8" w14:textId="4BF04ACD" w:rsidR="002437AB" w:rsidRDefault="002437AB" w:rsidP="007104B7">
            <w:pPr>
              <w:pStyle w:val="QTblabc"/>
            </w:pPr>
            <w:r>
              <w:t>The course tutor provided useful examples</w:t>
            </w:r>
          </w:p>
        </w:tc>
        <w:tc>
          <w:tcPr>
            <w:tcW w:w="513" w:type="pct"/>
            <w:vAlign w:val="center"/>
          </w:tcPr>
          <w:p w14:paraId="497EAEF3" w14:textId="77777777" w:rsidR="002437AB" w:rsidRDefault="002437AB" w:rsidP="007104B7">
            <w:pPr>
              <w:pStyle w:val="Qtable1to10Horiz"/>
              <w:numPr>
                <w:ilvl w:val="0"/>
                <w:numId w:val="0"/>
              </w:numPr>
            </w:pPr>
            <w:r>
              <w:t>1</w:t>
            </w:r>
          </w:p>
        </w:tc>
        <w:tc>
          <w:tcPr>
            <w:tcW w:w="529" w:type="pct"/>
            <w:vAlign w:val="center"/>
          </w:tcPr>
          <w:p w14:paraId="1C0A83EF" w14:textId="77777777" w:rsidR="002437AB" w:rsidRDefault="002437AB" w:rsidP="007104B7">
            <w:pPr>
              <w:pStyle w:val="Qtable1to10Horiz"/>
              <w:numPr>
                <w:ilvl w:val="0"/>
                <w:numId w:val="0"/>
              </w:numPr>
            </w:pPr>
            <w:r>
              <w:t>2</w:t>
            </w:r>
          </w:p>
        </w:tc>
        <w:tc>
          <w:tcPr>
            <w:tcW w:w="525" w:type="pct"/>
            <w:vAlign w:val="center"/>
          </w:tcPr>
          <w:p w14:paraId="5A7431A1" w14:textId="77777777" w:rsidR="002437AB" w:rsidRDefault="002437AB" w:rsidP="007104B7">
            <w:pPr>
              <w:pStyle w:val="Qtable1to10Horiz"/>
              <w:numPr>
                <w:ilvl w:val="0"/>
                <w:numId w:val="0"/>
              </w:numPr>
            </w:pPr>
            <w:r>
              <w:t>3</w:t>
            </w:r>
          </w:p>
        </w:tc>
        <w:tc>
          <w:tcPr>
            <w:tcW w:w="455" w:type="pct"/>
            <w:vAlign w:val="center"/>
          </w:tcPr>
          <w:p w14:paraId="36A0C41B" w14:textId="77777777" w:rsidR="002437AB" w:rsidRDefault="002437AB" w:rsidP="007104B7">
            <w:pPr>
              <w:pStyle w:val="Qtable1to10Horiz"/>
              <w:numPr>
                <w:ilvl w:val="0"/>
                <w:numId w:val="0"/>
              </w:numPr>
            </w:pPr>
            <w:r>
              <w:t>4</w:t>
            </w:r>
          </w:p>
        </w:tc>
        <w:tc>
          <w:tcPr>
            <w:tcW w:w="496" w:type="pct"/>
            <w:vAlign w:val="center"/>
          </w:tcPr>
          <w:p w14:paraId="509018BF" w14:textId="77777777" w:rsidR="002437AB" w:rsidRDefault="002437AB" w:rsidP="007104B7">
            <w:pPr>
              <w:pStyle w:val="Qtable1to10Horiz"/>
              <w:numPr>
                <w:ilvl w:val="0"/>
                <w:numId w:val="0"/>
              </w:numPr>
            </w:pPr>
            <w:r>
              <w:t>5</w:t>
            </w:r>
          </w:p>
        </w:tc>
        <w:tc>
          <w:tcPr>
            <w:tcW w:w="525" w:type="pct"/>
            <w:vAlign w:val="center"/>
          </w:tcPr>
          <w:p w14:paraId="43124887" w14:textId="77777777" w:rsidR="002437AB" w:rsidRDefault="002437AB" w:rsidP="007104B7">
            <w:pPr>
              <w:pStyle w:val="Qtable1to10Horiz"/>
              <w:numPr>
                <w:ilvl w:val="0"/>
                <w:numId w:val="0"/>
              </w:numPr>
            </w:pPr>
            <w:r>
              <w:t>6</w:t>
            </w:r>
          </w:p>
        </w:tc>
      </w:tr>
      <w:tr w:rsidR="002437AB" w14:paraId="2FD0EFF2" w14:textId="77777777" w:rsidTr="007E632D">
        <w:trPr>
          <w:trHeight w:val="522"/>
        </w:trPr>
        <w:tc>
          <w:tcPr>
            <w:tcW w:w="1956" w:type="pct"/>
            <w:vAlign w:val="center"/>
          </w:tcPr>
          <w:p w14:paraId="4145A969" w14:textId="6C96A62F" w:rsidR="002437AB" w:rsidRDefault="002437AB" w:rsidP="007104B7">
            <w:pPr>
              <w:pStyle w:val="QTblabc"/>
            </w:pPr>
            <w:r>
              <w:t xml:space="preserve">The course tutor allowed </w:t>
            </w:r>
            <w:r w:rsidR="0011107E">
              <w:t>enough time</w:t>
            </w:r>
            <w:r>
              <w:t xml:space="preserve"> for discussion/exercises during the CIWM course </w:t>
            </w:r>
          </w:p>
        </w:tc>
        <w:tc>
          <w:tcPr>
            <w:tcW w:w="513" w:type="pct"/>
            <w:vAlign w:val="center"/>
          </w:tcPr>
          <w:p w14:paraId="2880F0CC" w14:textId="77777777" w:rsidR="002437AB" w:rsidRDefault="002437AB" w:rsidP="007104B7">
            <w:pPr>
              <w:pStyle w:val="Qtable1to10Horiz"/>
              <w:numPr>
                <w:ilvl w:val="0"/>
                <w:numId w:val="0"/>
              </w:numPr>
            </w:pPr>
            <w:r>
              <w:t>1</w:t>
            </w:r>
          </w:p>
        </w:tc>
        <w:tc>
          <w:tcPr>
            <w:tcW w:w="529" w:type="pct"/>
            <w:vAlign w:val="center"/>
          </w:tcPr>
          <w:p w14:paraId="75A278CE" w14:textId="77777777" w:rsidR="002437AB" w:rsidRDefault="002437AB" w:rsidP="007104B7">
            <w:pPr>
              <w:pStyle w:val="Qtable1to10Horiz"/>
              <w:numPr>
                <w:ilvl w:val="0"/>
                <w:numId w:val="0"/>
              </w:numPr>
            </w:pPr>
            <w:r>
              <w:t>2</w:t>
            </w:r>
          </w:p>
        </w:tc>
        <w:tc>
          <w:tcPr>
            <w:tcW w:w="525" w:type="pct"/>
            <w:vAlign w:val="center"/>
          </w:tcPr>
          <w:p w14:paraId="7501679A" w14:textId="77777777" w:rsidR="002437AB" w:rsidRDefault="002437AB" w:rsidP="007104B7">
            <w:pPr>
              <w:pStyle w:val="Qtable1to10Horiz"/>
              <w:numPr>
                <w:ilvl w:val="0"/>
                <w:numId w:val="0"/>
              </w:numPr>
            </w:pPr>
            <w:r>
              <w:t>3</w:t>
            </w:r>
          </w:p>
        </w:tc>
        <w:tc>
          <w:tcPr>
            <w:tcW w:w="455" w:type="pct"/>
            <w:vAlign w:val="center"/>
          </w:tcPr>
          <w:p w14:paraId="51F06705" w14:textId="77777777" w:rsidR="002437AB" w:rsidRDefault="002437AB" w:rsidP="007104B7">
            <w:pPr>
              <w:pStyle w:val="Qtable1to10Horiz"/>
              <w:numPr>
                <w:ilvl w:val="0"/>
                <w:numId w:val="0"/>
              </w:numPr>
            </w:pPr>
            <w:r>
              <w:t>4</w:t>
            </w:r>
          </w:p>
        </w:tc>
        <w:tc>
          <w:tcPr>
            <w:tcW w:w="496" w:type="pct"/>
            <w:vAlign w:val="center"/>
          </w:tcPr>
          <w:p w14:paraId="0EAD1033" w14:textId="77777777" w:rsidR="002437AB" w:rsidRDefault="002437AB" w:rsidP="007104B7">
            <w:pPr>
              <w:pStyle w:val="Qtable1to10Horiz"/>
              <w:numPr>
                <w:ilvl w:val="0"/>
                <w:numId w:val="0"/>
              </w:numPr>
            </w:pPr>
            <w:r>
              <w:t>5</w:t>
            </w:r>
          </w:p>
        </w:tc>
        <w:tc>
          <w:tcPr>
            <w:tcW w:w="525" w:type="pct"/>
            <w:vAlign w:val="center"/>
          </w:tcPr>
          <w:p w14:paraId="20531ECA" w14:textId="77777777" w:rsidR="002437AB" w:rsidRDefault="002437AB" w:rsidP="007104B7">
            <w:pPr>
              <w:pStyle w:val="Qtable1to10Horiz"/>
              <w:numPr>
                <w:ilvl w:val="0"/>
                <w:numId w:val="0"/>
              </w:numPr>
            </w:pPr>
            <w:r>
              <w:t>6</w:t>
            </w:r>
          </w:p>
        </w:tc>
      </w:tr>
      <w:tr w:rsidR="002437AB" w14:paraId="560F7998" w14:textId="77777777" w:rsidTr="007E632D">
        <w:trPr>
          <w:trHeight w:val="522"/>
        </w:trPr>
        <w:tc>
          <w:tcPr>
            <w:tcW w:w="1956" w:type="pct"/>
            <w:vAlign w:val="center"/>
          </w:tcPr>
          <w:p w14:paraId="7D91D21B" w14:textId="1827CAB6" w:rsidR="002437AB" w:rsidRDefault="002437AB" w:rsidP="007104B7">
            <w:pPr>
              <w:pStyle w:val="QTblabc"/>
            </w:pPr>
            <w:r>
              <w:t>The course tutor provided support and feedback</w:t>
            </w:r>
          </w:p>
        </w:tc>
        <w:tc>
          <w:tcPr>
            <w:tcW w:w="513" w:type="pct"/>
            <w:vAlign w:val="center"/>
          </w:tcPr>
          <w:p w14:paraId="5E3642AE" w14:textId="77777777" w:rsidR="002437AB" w:rsidRDefault="002437AB" w:rsidP="007104B7">
            <w:pPr>
              <w:pStyle w:val="Qtable1to10Horiz"/>
              <w:numPr>
                <w:ilvl w:val="0"/>
                <w:numId w:val="0"/>
              </w:numPr>
            </w:pPr>
            <w:r>
              <w:t>1</w:t>
            </w:r>
          </w:p>
        </w:tc>
        <w:tc>
          <w:tcPr>
            <w:tcW w:w="529" w:type="pct"/>
            <w:vAlign w:val="center"/>
          </w:tcPr>
          <w:p w14:paraId="62A8E433" w14:textId="77777777" w:rsidR="002437AB" w:rsidRDefault="002437AB" w:rsidP="007104B7">
            <w:pPr>
              <w:pStyle w:val="Qtable1to10Horiz"/>
              <w:numPr>
                <w:ilvl w:val="0"/>
                <w:numId w:val="0"/>
              </w:numPr>
            </w:pPr>
            <w:r>
              <w:t>2</w:t>
            </w:r>
          </w:p>
        </w:tc>
        <w:tc>
          <w:tcPr>
            <w:tcW w:w="525" w:type="pct"/>
            <w:vAlign w:val="center"/>
          </w:tcPr>
          <w:p w14:paraId="04477450" w14:textId="77777777" w:rsidR="002437AB" w:rsidRDefault="002437AB" w:rsidP="007104B7">
            <w:pPr>
              <w:pStyle w:val="Qtable1to10Horiz"/>
              <w:numPr>
                <w:ilvl w:val="0"/>
                <w:numId w:val="0"/>
              </w:numPr>
            </w:pPr>
            <w:r>
              <w:t>3</w:t>
            </w:r>
          </w:p>
        </w:tc>
        <w:tc>
          <w:tcPr>
            <w:tcW w:w="455" w:type="pct"/>
            <w:vAlign w:val="center"/>
          </w:tcPr>
          <w:p w14:paraId="4445D73C" w14:textId="77777777" w:rsidR="002437AB" w:rsidRDefault="002437AB" w:rsidP="007104B7">
            <w:pPr>
              <w:pStyle w:val="Qtable1to10Horiz"/>
              <w:numPr>
                <w:ilvl w:val="0"/>
                <w:numId w:val="0"/>
              </w:numPr>
            </w:pPr>
            <w:r>
              <w:t>4</w:t>
            </w:r>
          </w:p>
        </w:tc>
        <w:tc>
          <w:tcPr>
            <w:tcW w:w="496" w:type="pct"/>
            <w:vAlign w:val="center"/>
          </w:tcPr>
          <w:p w14:paraId="465EFF26" w14:textId="77777777" w:rsidR="002437AB" w:rsidRDefault="002437AB" w:rsidP="007104B7">
            <w:pPr>
              <w:pStyle w:val="Qtable1to10Horiz"/>
              <w:numPr>
                <w:ilvl w:val="0"/>
                <w:numId w:val="0"/>
              </w:numPr>
            </w:pPr>
            <w:r>
              <w:t>5</w:t>
            </w:r>
          </w:p>
        </w:tc>
        <w:tc>
          <w:tcPr>
            <w:tcW w:w="525" w:type="pct"/>
            <w:vAlign w:val="center"/>
          </w:tcPr>
          <w:p w14:paraId="456F334A" w14:textId="77777777" w:rsidR="002437AB" w:rsidRDefault="002437AB" w:rsidP="007104B7">
            <w:pPr>
              <w:pStyle w:val="Qtable1to10Horiz"/>
              <w:numPr>
                <w:ilvl w:val="0"/>
                <w:numId w:val="0"/>
              </w:numPr>
            </w:pPr>
            <w:r>
              <w:t>6</w:t>
            </w:r>
          </w:p>
        </w:tc>
      </w:tr>
    </w:tbl>
    <w:p w14:paraId="345DDAFF" w14:textId="160AA1A4" w:rsidR="007E632D" w:rsidRPr="007E632D" w:rsidRDefault="007E632D" w:rsidP="00004ACD">
      <w:pPr>
        <w:pStyle w:val="BodyText"/>
        <w:spacing w:before="240"/>
        <w:rPr>
          <w:i/>
          <w:iCs/>
        </w:rPr>
      </w:pPr>
      <w:r w:rsidRPr="007E632D">
        <w:rPr>
          <w:i/>
          <w:iCs/>
        </w:rPr>
        <w:t>Ask all. Single code.</w:t>
      </w:r>
    </w:p>
    <w:p w14:paraId="50542FEF" w14:textId="20C324DC" w:rsidR="002437AB" w:rsidRPr="001931D0" w:rsidRDefault="007E632D" w:rsidP="007E632D">
      <w:pPr>
        <w:pStyle w:val="BodyText"/>
      </w:pPr>
      <w:r>
        <w:t xml:space="preserve">B4. </w:t>
      </w:r>
      <w:r w:rsidR="002437AB" w:rsidRPr="001931D0">
        <w:t xml:space="preserve">Did you complete the </w:t>
      </w:r>
      <w:r w:rsidR="002437AB">
        <w:t>course</w:t>
      </w:r>
      <w:r w:rsidR="002437AB" w:rsidRPr="001931D0">
        <w:t>…</w:t>
      </w:r>
    </w:p>
    <w:tbl>
      <w:tblPr>
        <w:tblStyle w:val="TableGrid"/>
        <w:tblW w:w="5000" w:type="pct"/>
        <w:tblLook w:val="04A0" w:firstRow="1" w:lastRow="0" w:firstColumn="1" w:lastColumn="0" w:noHBand="0" w:noVBand="1"/>
      </w:tblPr>
      <w:tblGrid>
        <w:gridCol w:w="5241"/>
        <w:gridCol w:w="945"/>
        <w:gridCol w:w="2811"/>
      </w:tblGrid>
      <w:tr w:rsidR="002437AB" w:rsidRPr="006871AA" w14:paraId="0737EA1A" w14:textId="77777777" w:rsidTr="007E632D">
        <w:trPr>
          <w:trHeight w:val="522"/>
        </w:trPr>
        <w:tc>
          <w:tcPr>
            <w:tcW w:w="2913" w:type="pct"/>
            <w:vAlign w:val="center"/>
          </w:tcPr>
          <w:p w14:paraId="48BFCD40" w14:textId="77777777" w:rsidR="002437AB" w:rsidRPr="001931D0" w:rsidRDefault="002437AB" w:rsidP="007104B7">
            <w:pPr>
              <w:pStyle w:val="Table1Black"/>
              <w:spacing w:after="0"/>
              <w:rPr>
                <w:color w:val="auto"/>
              </w:rPr>
            </w:pPr>
            <w:r w:rsidRPr="001931D0">
              <w:rPr>
                <w:color w:val="auto"/>
              </w:rPr>
              <w:lastRenderedPageBreak/>
              <w:t>Face to face</w:t>
            </w:r>
          </w:p>
        </w:tc>
        <w:tc>
          <w:tcPr>
            <w:tcW w:w="525" w:type="pct"/>
            <w:vAlign w:val="center"/>
          </w:tcPr>
          <w:p w14:paraId="0131D989" w14:textId="77777777" w:rsidR="002437AB" w:rsidRPr="001931D0" w:rsidRDefault="002437AB" w:rsidP="007104B7">
            <w:pPr>
              <w:pStyle w:val="Table1Black"/>
              <w:spacing w:after="0"/>
              <w:jc w:val="center"/>
              <w:rPr>
                <w:color w:val="auto"/>
              </w:rPr>
            </w:pPr>
            <w:r w:rsidRPr="001931D0">
              <w:rPr>
                <w:color w:val="auto"/>
              </w:rPr>
              <w:t>1</w:t>
            </w:r>
          </w:p>
        </w:tc>
        <w:tc>
          <w:tcPr>
            <w:tcW w:w="1562" w:type="pct"/>
            <w:vAlign w:val="center"/>
          </w:tcPr>
          <w:p w14:paraId="7073029B" w14:textId="77777777" w:rsidR="002437AB" w:rsidRPr="001931D0" w:rsidRDefault="002437AB" w:rsidP="007104B7">
            <w:pPr>
              <w:pStyle w:val="Table1Black"/>
              <w:spacing w:after="0"/>
              <w:rPr>
                <w:color w:val="auto"/>
              </w:rPr>
            </w:pPr>
          </w:p>
        </w:tc>
      </w:tr>
      <w:tr w:rsidR="002437AB" w:rsidRPr="006871AA" w14:paraId="04D6F1A9" w14:textId="77777777" w:rsidTr="007E632D">
        <w:trPr>
          <w:trHeight w:val="522"/>
        </w:trPr>
        <w:tc>
          <w:tcPr>
            <w:tcW w:w="2913" w:type="pct"/>
            <w:vAlign w:val="center"/>
          </w:tcPr>
          <w:p w14:paraId="071C94C8" w14:textId="77777777" w:rsidR="002437AB" w:rsidRPr="001931D0" w:rsidRDefault="002437AB" w:rsidP="007104B7">
            <w:pPr>
              <w:pStyle w:val="Table1Black"/>
              <w:spacing w:after="0"/>
              <w:rPr>
                <w:color w:val="auto"/>
              </w:rPr>
            </w:pPr>
            <w:r w:rsidRPr="001931D0">
              <w:rPr>
                <w:color w:val="auto"/>
              </w:rPr>
              <w:t>Online</w:t>
            </w:r>
          </w:p>
        </w:tc>
        <w:tc>
          <w:tcPr>
            <w:tcW w:w="525" w:type="pct"/>
            <w:vAlign w:val="center"/>
          </w:tcPr>
          <w:p w14:paraId="6E846C02" w14:textId="77777777" w:rsidR="002437AB" w:rsidRPr="001931D0" w:rsidRDefault="002437AB" w:rsidP="007104B7">
            <w:pPr>
              <w:pStyle w:val="Table1Black"/>
              <w:spacing w:after="0"/>
              <w:jc w:val="center"/>
              <w:rPr>
                <w:color w:val="auto"/>
              </w:rPr>
            </w:pPr>
            <w:r w:rsidRPr="001931D0">
              <w:rPr>
                <w:color w:val="auto"/>
              </w:rPr>
              <w:t>2</w:t>
            </w:r>
          </w:p>
        </w:tc>
        <w:tc>
          <w:tcPr>
            <w:tcW w:w="1562" w:type="pct"/>
            <w:vAlign w:val="center"/>
          </w:tcPr>
          <w:p w14:paraId="69308122" w14:textId="77777777" w:rsidR="002437AB" w:rsidRPr="001931D0" w:rsidRDefault="002437AB" w:rsidP="007104B7">
            <w:pPr>
              <w:pStyle w:val="Table1Black"/>
              <w:spacing w:after="0"/>
              <w:rPr>
                <w:color w:val="auto"/>
              </w:rPr>
            </w:pPr>
          </w:p>
        </w:tc>
      </w:tr>
      <w:tr w:rsidR="002437AB" w:rsidRPr="006871AA" w14:paraId="00B32A72" w14:textId="77777777" w:rsidTr="007E632D">
        <w:trPr>
          <w:trHeight w:val="522"/>
        </w:trPr>
        <w:tc>
          <w:tcPr>
            <w:tcW w:w="2913" w:type="pct"/>
            <w:vAlign w:val="center"/>
          </w:tcPr>
          <w:p w14:paraId="4501A0FC" w14:textId="77777777" w:rsidR="002437AB" w:rsidRPr="001931D0" w:rsidRDefault="002437AB" w:rsidP="007104B7">
            <w:pPr>
              <w:pStyle w:val="Table1Black"/>
              <w:spacing w:after="0"/>
              <w:rPr>
                <w:color w:val="auto"/>
              </w:rPr>
            </w:pPr>
            <w:r>
              <w:rPr>
                <w:color w:val="auto"/>
              </w:rPr>
              <w:t>Hybrid / Mix of face-to-face and online</w:t>
            </w:r>
          </w:p>
        </w:tc>
        <w:tc>
          <w:tcPr>
            <w:tcW w:w="525" w:type="pct"/>
            <w:vAlign w:val="center"/>
          </w:tcPr>
          <w:p w14:paraId="6A89AD0D" w14:textId="77777777" w:rsidR="002437AB" w:rsidRPr="001931D0" w:rsidRDefault="002437AB" w:rsidP="007104B7">
            <w:pPr>
              <w:pStyle w:val="Table1Black"/>
              <w:spacing w:after="0"/>
              <w:jc w:val="center"/>
              <w:rPr>
                <w:color w:val="auto"/>
              </w:rPr>
            </w:pPr>
            <w:r>
              <w:rPr>
                <w:color w:val="auto"/>
              </w:rPr>
              <w:t>3</w:t>
            </w:r>
          </w:p>
        </w:tc>
        <w:tc>
          <w:tcPr>
            <w:tcW w:w="1562" w:type="pct"/>
            <w:vAlign w:val="center"/>
          </w:tcPr>
          <w:p w14:paraId="3EC0ACD5" w14:textId="77777777" w:rsidR="002437AB" w:rsidRPr="001931D0" w:rsidRDefault="002437AB" w:rsidP="007104B7">
            <w:pPr>
              <w:pStyle w:val="Table1Black"/>
              <w:spacing w:after="0"/>
              <w:rPr>
                <w:color w:val="auto"/>
              </w:rPr>
            </w:pPr>
          </w:p>
        </w:tc>
      </w:tr>
      <w:tr w:rsidR="002437AB" w:rsidRPr="006871AA" w14:paraId="77A7E131" w14:textId="77777777" w:rsidTr="007E632D">
        <w:trPr>
          <w:trHeight w:val="522"/>
        </w:trPr>
        <w:tc>
          <w:tcPr>
            <w:tcW w:w="2913" w:type="pct"/>
            <w:vAlign w:val="center"/>
          </w:tcPr>
          <w:p w14:paraId="746FFA54" w14:textId="2270043D" w:rsidR="002437AB" w:rsidRPr="001931D0" w:rsidRDefault="002437AB" w:rsidP="007104B7">
            <w:pPr>
              <w:pStyle w:val="Table1Black"/>
              <w:spacing w:after="0"/>
              <w:rPr>
                <w:color w:val="auto"/>
              </w:rPr>
            </w:pPr>
            <w:r w:rsidRPr="001931D0">
              <w:rPr>
                <w:color w:val="auto"/>
              </w:rPr>
              <w:t>Don’t know</w:t>
            </w:r>
          </w:p>
        </w:tc>
        <w:tc>
          <w:tcPr>
            <w:tcW w:w="525" w:type="pct"/>
            <w:vAlign w:val="center"/>
          </w:tcPr>
          <w:p w14:paraId="06E35B16" w14:textId="77777777" w:rsidR="002437AB" w:rsidRPr="001931D0" w:rsidRDefault="002437AB" w:rsidP="007104B7">
            <w:pPr>
              <w:pStyle w:val="Table1Black"/>
              <w:spacing w:after="0"/>
              <w:jc w:val="center"/>
              <w:rPr>
                <w:color w:val="auto"/>
              </w:rPr>
            </w:pPr>
            <w:r>
              <w:rPr>
                <w:color w:val="auto"/>
              </w:rPr>
              <w:t>4</w:t>
            </w:r>
          </w:p>
        </w:tc>
        <w:tc>
          <w:tcPr>
            <w:tcW w:w="1562" w:type="pct"/>
            <w:vAlign w:val="center"/>
          </w:tcPr>
          <w:p w14:paraId="5B2A0FAA" w14:textId="77777777" w:rsidR="002437AB" w:rsidRPr="001931D0" w:rsidRDefault="002437AB" w:rsidP="007104B7">
            <w:pPr>
              <w:pStyle w:val="Table1Black"/>
              <w:spacing w:after="0"/>
              <w:rPr>
                <w:color w:val="auto"/>
              </w:rPr>
            </w:pPr>
          </w:p>
        </w:tc>
      </w:tr>
    </w:tbl>
    <w:p w14:paraId="5DA6F397" w14:textId="12D58257" w:rsidR="007E632D" w:rsidRPr="007E632D" w:rsidRDefault="007E632D" w:rsidP="00004ACD">
      <w:pPr>
        <w:pStyle w:val="BodyText"/>
        <w:spacing w:before="240"/>
        <w:rPr>
          <w:i/>
          <w:iCs/>
        </w:rPr>
      </w:pPr>
      <w:r w:rsidRPr="007E632D">
        <w:rPr>
          <w:i/>
          <w:iCs/>
        </w:rPr>
        <w:t>Ask all.</w:t>
      </w:r>
      <w:r>
        <w:rPr>
          <w:i/>
          <w:iCs/>
        </w:rPr>
        <w:t xml:space="preserve"> Single code.</w:t>
      </w:r>
    </w:p>
    <w:p w14:paraId="6828F25C" w14:textId="3A177A72" w:rsidR="002437AB" w:rsidRDefault="007E632D" w:rsidP="007E632D">
      <w:pPr>
        <w:pStyle w:val="BodyText"/>
      </w:pPr>
      <w:r>
        <w:t xml:space="preserve">B5. </w:t>
      </w:r>
      <w:r w:rsidR="002437AB">
        <w:t>Going forward, how would you rather participate in Acas training sessions?</w:t>
      </w:r>
    </w:p>
    <w:tbl>
      <w:tblPr>
        <w:tblStyle w:val="TableGrid"/>
        <w:tblW w:w="5000" w:type="pct"/>
        <w:tblLook w:val="04A0" w:firstRow="1" w:lastRow="0" w:firstColumn="1" w:lastColumn="0" w:noHBand="0" w:noVBand="1"/>
      </w:tblPr>
      <w:tblGrid>
        <w:gridCol w:w="5241"/>
        <w:gridCol w:w="945"/>
        <w:gridCol w:w="2811"/>
      </w:tblGrid>
      <w:tr w:rsidR="002437AB" w:rsidRPr="00113273" w14:paraId="29B66462" w14:textId="77777777" w:rsidTr="007E632D">
        <w:trPr>
          <w:trHeight w:val="522"/>
        </w:trPr>
        <w:tc>
          <w:tcPr>
            <w:tcW w:w="2913" w:type="pct"/>
            <w:vAlign w:val="center"/>
          </w:tcPr>
          <w:p w14:paraId="244094F0" w14:textId="77777777" w:rsidR="002437AB" w:rsidRPr="00DD798D" w:rsidRDefault="002437AB" w:rsidP="007104B7">
            <w:pPr>
              <w:pStyle w:val="Table1Black"/>
              <w:spacing w:after="0"/>
              <w:rPr>
                <w:color w:val="auto"/>
              </w:rPr>
            </w:pPr>
            <w:r w:rsidRPr="00DD798D">
              <w:rPr>
                <w:color w:val="auto"/>
              </w:rPr>
              <w:t>Face to face</w:t>
            </w:r>
          </w:p>
        </w:tc>
        <w:tc>
          <w:tcPr>
            <w:tcW w:w="525" w:type="pct"/>
            <w:vAlign w:val="center"/>
          </w:tcPr>
          <w:p w14:paraId="5C9E7003" w14:textId="77777777" w:rsidR="002437AB" w:rsidRPr="00DD798D" w:rsidRDefault="002437AB" w:rsidP="007104B7">
            <w:pPr>
              <w:pStyle w:val="Table1Black"/>
              <w:spacing w:after="0"/>
              <w:jc w:val="center"/>
              <w:rPr>
                <w:color w:val="auto"/>
              </w:rPr>
            </w:pPr>
            <w:r w:rsidRPr="00DD798D">
              <w:rPr>
                <w:color w:val="auto"/>
              </w:rPr>
              <w:t>1</w:t>
            </w:r>
          </w:p>
        </w:tc>
        <w:tc>
          <w:tcPr>
            <w:tcW w:w="1562" w:type="pct"/>
            <w:vAlign w:val="center"/>
          </w:tcPr>
          <w:p w14:paraId="453BFF1A" w14:textId="77777777" w:rsidR="002437AB" w:rsidRPr="00DD798D" w:rsidRDefault="002437AB" w:rsidP="007104B7">
            <w:pPr>
              <w:pStyle w:val="Table1Black"/>
              <w:spacing w:after="0"/>
              <w:rPr>
                <w:color w:val="auto"/>
              </w:rPr>
            </w:pPr>
          </w:p>
        </w:tc>
      </w:tr>
      <w:tr w:rsidR="002437AB" w:rsidRPr="00113273" w14:paraId="0EFD79A1" w14:textId="77777777" w:rsidTr="007E632D">
        <w:trPr>
          <w:trHeight w:val="522"/>
        </w:trPr>
        <w:tc>
          <w:tcPr>
            <w:tcW w:w="2913" w:type="pct"/>
            <w:vAlign w:val="center"/>
          </w:tcPr>
          <w:p w14:paraId="5535D892" w14:textId="77777777" w:rsidR="002437AB" w:rsidRPr="00DD798D" w:rsidRDefault="002437AB" w:rsidP="007104B7">
            <w:pPr>
              <w:pStyle w:val="Table1Black"/>
              <w:spacing w:after="0"/>
              <w:rPr>
                <w:color w:val="auto"/>
              </w:rPr>
            </w:pPr>
            <w:r w:rsidRPr="00DD798D">
              <w:rPr>
                <w:color w:val="auto"/>
              </w:rPr>
              <w:t>Online</w:t>
            </w:r>
          </w:p>
        </w:tc>
        <w:tc>
          <w:tcPr>
            <w:tcW w:w="525" w:type="pct"/>
            <w:vAlign w:val="center"/>
          </w:tcPr>
          <w:p w14:paraId="0DC23222" w14:textId="77777777" w:rsidR="002437AB" w:rsidRPr="00DD798D" w:rsidRDefault="002437AB" w:rsidP="007104B7">
            <w:pPr>
              <w:pStyle w:val="Table1Black"/>
              <w:spacing w:after="0"/>
              <w:jc w:val="center"/>
              <w:rPr>
                <w:color w:val="auto"/>
              </w:rPr>
            </w:pPr>
            <w:r w:rsidRPr="00DD798D">
              <w:rPr>
                <w:color w:val="auto"/>
              </w:rPr>
              <w:t>2</w:t>
            </w:r>
          </w:p>
        </w:tc>
        <w:tc>
          <w:tcPr>
            <w:tcW w:w="1562" w:type="pct"/>
            <w:vAlign w:val="center"/>
          </w:tcPr>
          <w:p w14:paraId="6E09F4B3" w14:textId="77777777" w:rsidR="002437AB" w:rsidRPr="00DD798D" w:rsidRDefault="002437AB" w:rsidP="007104B7">
            <w:pPr>
              <w:pStyle w:val="Table1Black"/>
              <w:spacing w:after="0"/>
              <w:rPr>
                <w:color w:val="auto"/>
              </w:rPr>
            </w:pPr>
          </w:p>
        </w:tc>
      </w:tr>
      <w:tr w:rsidR="002437AB" w:rsidRPr="00113273" w14:paraId="3C829EE0" w14:textId="77777777" w:rsidTr="007E632D">
        <w:trPr>
          <w:trHeight w:val="522"/>
        </w:trPr>
        <w:tc>
          <w:tcPr>
            <w:tcW w:w="2913" w:type="pct"/>
            <w:vAlign w:val="center"/>
          </w:tcPr>
          <w:p w14:paraId="2D2FE00B" w14:textId="77777777" w:rsidR="002437AB" w:rsidRPr="00DD798D" w:rsidRDefault="002437AB" w:rsidP="007104B7">
            <w:pPr>
              <w:pStyle w:val="Table1Black"/>
              <w:spacing w:after="0"/>
              <w:rPr>
                <w:color w:val="auto"/>
              </w:rPr>
            </w:pPr>
            <w:r w:rsidRPr="00DD798D">
              <w:rPr>
                <w:color w:val="auto"/>
              </w:rPr>
              <w:t xml:space="preserve">Hybrid / </w:t>
            </w:r>
            <w:r>
              <w:rPr>
                <w:color w:val="auto"/>
              </w:rPr>
              <w:t>M</w:t>
            </w:r>
            <w:r w:rsidRPr="00DD798D">
              <w:rPr>
                <w:color w:val="auto"/>
              </w:rPr>
              <w:t>ix of face</w:t>
            </w:r>
            <w:r>
              <w:rPr>
                <w:color w:val="auto"/>
              </w:rPr>
              <w:t>-</w:t>
            </w:r>
            <w:r w:rsidRPr="00DD798D">
              <w:rPr>
                <w:color w:val="auto"/>
              </w:rPr>
              <w:t>to</w:t>
            </w:r>
            <w:r>
              <w:rPr>
                <w:color w:val="auto"/>
              </w:rPr>
              <w:t>-</w:t>
            </w:r>
            <w:r w:rsidRPr="00DD798D">
              <w:rPr>
                <w:color w:val="auto"/>
              </w:rPr>
              <w:t>face and online</w:t>
            </w:r>
          </w:p>
        </w:tc>
        <w:tc>
          <w:tcPr>
            <w:tcW w:w="525" w:type="pct"/>
            <w:vAlign w:val="center"/>
          </w:tcPr>
          <w:p w14:paraId="20B2D592" w14:textId="77777777" w:rsidR="002437AB" w:rsidRPr="00DD798D" w:rsidRDefault="002437AB" w:rsidP="007104B7">
            <w:pPr>
              <w:pStyle w:val="Table1Black"/>
              <w:spacing w:after="0"/>
              <w:jc w:val="center"/>
              <w:rPr>
                <w:color w:val="auto"/>
              </w:rPr>
            </w:pPr>
            <w:r w:rsidRPr="00DD798D">
              <w:rPr>
                <w:color w:val="auto"/>
              </w:rPr>
              <w:t>3</w:t>
            </w:r>
          </w:p>
        </w:tc>
        <w:tc>
          <w:tcPr>
            <w:tcW w:w="1562" w:type="pct"/>
            <w:vAlign w:val="center"/>
          </w:tcPr>
          <w:p w14:paraId="07B81823" w14:textId="77777777" w:rsidR="002437AB" w:rsidRPr="00DD798D" w:rsidRDefault="002437AB" w:rsidP="007104B7">
            <w:pPr>
              <w:pStyle w:val="Table1Black"/>
              <w:spacing w:after="0"/>
              <w:rPr>
                <w:color w:val="auto"/>
              </w:rPr>
            </w:pPr>
          </w:p>
        </w:tc>
      </w:tr>
      <w:tr w:rsidR="002437AB" w:rsidRPr="00113273" w14:paraId="2741AEBA" w14:textId="77777777" w:rsidTr="007E632D">
        <w:trPr>
          <w:trHeight w:val="522"/>
        </w:trPr>
        <w:tc>
          <w:tcPr>
            <w:tcW w:w="2913" w:type="pct"/>
            <w:vAlign w:val="center"/>
          </w:tcPr>
          <w:p w14:paraId="7A15DEFF" w14:textId="192AAFA8" w:rsidR="002437AB" w:rsidRPr="00DD798D" w:rsidRDefault="002437AB" w:rsidP="007104B7">
            <w:pPr>
              <w:pStyle w:val="Table1Black"/>
              <w:spacing w:after="0"/>
              <w:rPr>
                <w:color w:val="auto"/>
              </w:rPr>
            </w:pPr>
            <w:r>
              <w:rPr>
                <w:color w:val="auto"/>
              </w:rPr>
              <w:t>D</w:t>
            </w:r>
            <w:r w:rsidRPr="00DD798D">
              <w:rPr>
                <w:color w:val="auto"/>
              </w:rPr>
              <w:t>on’t know</w:t>
            </w:r>
          </w:p>
        </w:tc>
        <w:tc>
          <w:tcPr>
            <w:tcW w:w="525" w:type="pct"/>
            <w:vAlign w:val="center"/>
          </w:tcPr>
          <w:p w14:paraId="3418E4DB" w14:textId="77777777" w:rsidR="002437AB" w:rsidRPr="00DD798D" w:rsidRDefault="002437AB" w:rsidP="007104B7">
            <w:pPr>
              <w:pStyle w:val="Table1Black"/>
              <w:spacing w:after="0"/>
              <w:jc w:val="center"/>
              <w:rPr>
                <w:color w:val="auto"/>
              </w:rPr>
            </w:pPr>
            <w:r w:rsidRPr="00DD798D">
              <w:rPr>
                <w:color w:val="auto"/>
              </w:rPr>
              <w:t>4</w:t>
            </w:r>
          </w:p>
        </w:tc>
        <w:tc>
          <w:tcPr>
            <w:tcW w:w="1562" w:type="pct"/>
            <w:vAlign w:val="center"/>
          </w:tcPr>
          <w:p w14:paraId="3A108817" w14:textId="77777777" w:rsidR="002437AB" w:rsidRPr="00DD798D" w:rsidRDefault="002437AB" w:rsidP="007104B7">
            <w:pPr>
              <w:pStyle w:val="Table1Black"/>
              <w:spacing w:after="0"/>
              <w:rPr>
                <w:color w:val="auto"/>
              </w:rPr>
            </w:pPr>
          </w:p>
        </w:tc>
      </w:tr>
      <w:tr w:rsidR="002437AB" w:rsidRPr="00113273" w14:paraId="07DB1F96" w14:textId="77777777" w:rsidTr="007E632D">
        <w:trPr>
          <w:trHeight w:val="522"/>
        </w:trPr>
        <w:tc>
          <w:tcPr>
            <w:tcW w:w="2913" w:type="pct"/>
            <w:vAlign w:val="center"/>
          </w:tcPr>
          <w:p w14:paraId="1DD8DD47" w14:textId="43DD7F0E" w:rsidR="002437AB" w:rsidRPr="00DD798D" w:rsidRDefault="002437AB" w:rsidP="007104B7">
            <w:pPr>
              <w:pStyle w:val="Table1Black"/>
              <w:spacing w:after="0"/>
              <w:rPr>
                <w:color w:val="auto"/>
              </w:rPr>
            </w:pPr>
            <w:r w:rsidRPr="00B56101">
              <w:rPr>
                <w:color w:val="auto"/>
              </w:rPr>
              <w:t>Prefer not to say</w:t>
            </w:r>
          </w:p>
        </w:tc>
        <w:tc>
          <w:tcPr>
            <w:tcW w:w="525" w:type="pct"/>
            <w:vAlign w:val="center"/>
          </w:tcPr>
          <w:p w14:paraId="23ADC01E" w14:textId="77777777" w:rsidR="002437AB" w:rsidRPr="00DD798D" w:rsidRDefault="002437AB" w:rsidP="007104B7">
            <w:pPr>
              <w:pStyle w:val="Table1Black"/>
              <w:spacing w:after="0"/>
              <w:jc w:val="center"/>
              <w:rPr>
                <w:color w:val="auto"/>
              </w:rPr>
            </w:pPr>
            <w:r>
              <w:rPr>
                <w:color w:val="auto"/>
              </w:rPr>
              <w:t>5</w:t>
            </w:r>
          </w:p>
        </w:tc>
        <w:tc>
          <w:tcPr>
            <w:tcW w:w="1562" w:type="pct"/>
            <w:vAlign w:val="center"/>
          </w:tcPr>
          <w:p w14:paraId="5BAFF1C6" w14:textId="77777777" w:rsidR="002437AB" w:rsidRPr="00DD798D" w:rsidRDefault="002437AB" w:rsidP="007104B7">
            <w:pPr>
              <w:pStyle w:val="Table1Black"/>
              <w:spacing w:after="0"/>
              <w:rPr>
                <w:color w:val="auto"/>
              </w:rPr>
            </w:pPr>
          </w:p>
        </w:tc>
      </w:tr>
    </w:tbl>
    <w:p w14:paraId="7C576B1F" w14:textId="77777777" w:rsidR="002437AB" w:rsidRDefault="002437AB" w:rsidP="002437AB"/>
    <w:p w14:paraId="40B575DA" w14:textId="7E549D5F" w:rsidR="002437AB" w:rsidRPr="007E632D" w:rsidRDefault="002437AB" w:rsidP="007E632D">
      <w:pPr>
        <w:pStyle w:val="BodyText"/>
        <w:rPr>
          <w:i/>
          <w:iCs/>
        </w:rPr>
      </w:pPr>
      <w:r w:rsidRPr="007E632D">
        <w:rPr>
          <w:i/>
          <w:iCs/>
        </w:rPr>
        <w:t>Ask if prefer face to face (</w:t>
      </w:r>
      <w:r w:rsidR="007E632D" w:rsidRPr="007E632D">
        <w:rPr>
          <w:i/>
          <w:iCs/>
        </w:rPr>
        <w:t>B</w:t>
      </w:r>
      <w:r w:rsidRPr="007E632D">
        <w:rPr>
          <w:i/>
          <w:iCs/>
        </w:rPr>
        <w:t>5=1</w:t>
      </w:r>
      <w:r w:rsidR="0011107E" w:rsidRPr="007E632D">
        <w:rPr>
          <w:i/>
          <w:iCs/>
        </w:rPr>
        <w:t>)</w:t>
      </w:r>
      <w:r w:rsidR="0011107E">
        <w:rPr>
          <w:i/>
          <w:iCs/>
        </w:rPr>
        <w:t>. Multi</w:t>
      </w:r>
      <w:r w:rsidR="007E632D">
        <w:rPr>
          <w:i/>
          <w:iCs/>
        </w:rPr>
        <w:t>-code.</w:t>
      </w:r>
    </w:p>
    <w:p w14:paraId="0C771420" w14:textId="75D75BBC" w:rsidR="002437AB" w:rsidRDefault="007E632D" w:rsidP="007E632D">
      <w:pPr>
        <w:pStyle w:val="BodyText"/>
      </w:pPr>
      <w:r>
        <w:t xml:space="preserve">B6. </w:t>
      </w:r>
      <w:r w:rsidR="002437AB">
        <w:t>Why would you prefer to participate in training sessions face-to-face?</w:t>
      </w:r>
    </w:p>
    <w:tbl>
      <w:tblPr>
        <w:tblStyle w:val="TableGrid"/>
        <w:tblW w:w="5000" w:type="pct"/>
        <w:tblLook w:val="04A0" w:firstRow="1" w:lastRow="0" w:firstColumn="1" w:lastColumn="0" w:noHBand="0" w:noVBand="1"/>
      </w:tblPr>
      <w:tblGrid>
        <w:gridCol w:w="5241"/>
        <w:gridCol w:w="945"/>
        <w:gridCol w:w="2811"/>
      </w:tblGrid>
      <w:tr w:rsidR="002437AB" w14:paraId="2F9370B0" w14:textId="77777777" w:rsidTr="007E632D">
        <w:trPr>
          <w:trHeight w:val="522"/>
        </w:trPr>
        <w:tc>
          <w:tcPr>
            <w:tcW w:w="2913" w:type="pct"/>
            <w:vAlign w:val="center"/>
          </w:tcPr>
          <w:p w14:paraId="2CAC046B" w14:textId="77777777" w:rsidR="002437AB" w:rsidRPr="001C5EFB" w:rsidRDefault="002437AB" w:rsidP="007104B7">
            <w:pPr>
              <w:pStyle w:val="Table1Black"/>
              <w:spacing w:after="0"/>
              <w:rPr>
                <w:rFonts w:cs="Arial"/>
              </w:rPr>
            </w:pPr>
            <w:r w:rsidRPr="00DA73DA">
              <w:rPr>
                <w:rFonts w:eastAsia="Times New Roman" w:cs="Arial"/>
                <w:lang w:eastAsia="en-GB"/>
              </w:rPr>
              <w:t>Better collaboration and discussion with others</w:t>
            </w:r>
          </w:p>
        </w:tc>
        <w:tc>
          <w:tcPr>
            <w:tcW w:w="525" w:type="pct"/>
            <w:vAlign w:val="center"/>
          </w:tcPr>
          <w:p w14:paraId="5E3249BF" w14:textId="77777777" w:rsidR="002437AB" w:rsidRDefault="002437AB" w:rsidP="007104B7">
            <w:pPr>
              <w:pStyle w:val="Table1Black"/>
              <w:spacing w:after="0"/>
              <w:jc w:val="center"/>
            </w:pPr>
            <w:r>
              <w:t>1</w:t>
            </w:r>
          </w:p>
        </w:tc>
        <w:tc>
          <w:tcPr>
            <w:tcW w:w="1562" w:type="pct"/>
            <w:vAlign w:val="center"/>
          </w:tcPr>
          <w:p w14:paraId="4A440C29" w14:textId="77777777" w:rsidR="002437AB" w:rsidRDefault="002437AB" w:rsidP="007104B7">
            <w:pPr>
              <w:pStyle w:val="Table1Black"/>
              <w:spacing w:after="0"/>
            </w:pPr>
          </w:p>
        </w:tc>
      </w:tr>
      <w:tr w:rsidR="002437AB" w14:paraId="2CB9854D" w14:textId="77777777" w:rsidTr="007E632D">
        <w:trPr>
          <w:trHeight w:val="522"/>
        </w:trPr>
        <w:tc>
          <w:tcPr>
            <w:tcW w:w="2913" w:type="pct"/>
            <w:vAlign w:val="center"/>
          </w:tcPr>
          <w:p w14:paraId="4656EA14" w14:textId="77777777" w:rsidR="002437AB" w:rsidRPr="001C5EFB" w:rsidRDefault="002437AB" w:rsidP="007104B7">
            <w:pPr>
              <w:pStyle w:val="Table1Black"/>
              <w:spacing w:after="0"/>
              <w:rPr>
                <w:rFonts w:cs="Arial"/>
              </w:rPr>
            </w:pPr>
            <w:r w:rsidRPr="00DA73DA">
              <w:rPr>
                <w:rFonts w:eastAsia="Times New Roman" w:cs="Arial"/>
                <w:lang w:eastAsia="en-GB"/>
              </w:rPr>
              <w:t>Opportunity for networking and building connections</w:t>
            </w:r>
          </w:p>
        </w:tc>
        <w:tc>
          <w:tcPr>
            <w:tcW w:w="525" w:type="pct"/>
            <w:vAlign w:val="center"/>
          </w:tcPr>
          <w:p w14:paraId="0F5EC873" w14:textId="77777777" w:rsidR="002437AB" w:rsidRDefault="002437AB" w:rsidP="007104B7">
            <w:pPr>
              <w:pStyle w:val="Table1Black"/>
              <w:spacing w:after="0"/>
              <w:jc w:val="center"/>
            </w:pPr>
            <w:r>
              <w:t>2</w:t>
            </w:r>
          </w:p>
        </w:tc>
        <w:tc>
          <w:tcPr>
            <w:tcW w:w="1562" w:type="pct"/>
            <w:vAlign w:val="center"/>
          </w:tcPr>
          <w:p w14:paraId="423CACAF" w14:textId="77777777" w:rsidR="002437AB" w:rsidRDefault="002437AB" w:rsidP="007104B7">
            <w:pPr>
              <w:pStyle w:val="Table1Black"/>
              <w:spacing w:after="0"/>
            </w:pPr>
          </w:p>
        </w:tc>
      </w:tr>
      <w:tr w:rsidR="002437AB" w14:paraId="5FF4776C" w14:textId="77777777" w:rsidTr="007E632D">
        <w:trPr>
          <w:trHeight w:val="522"/>
        </w:trPr>
        <w:tc>
          <w:tcPr>
            <w:tcW w:w="2913" w:type="pct"/>
            <w:vAlign w:val="center"/>
          </w:tcPr>
          <w:p w14:paraId="643B98A3" w14:textId="77777777" w:rsidR="002437AB" w:rsidRPr="001C5EFB" w:rsidRDefault="002437AB" w:rsidP="007104B7">
            <w:pPr>
              <w:pStyle w:val="Table1Black"/>
              <w:spacing w:after="0"/>
              <w:rPr>
                <w:rFonts w:cs="Arial"/>
              </w:rPr>
            </w:pPr>
            <w:r w:rsidRPr="00DA73DA">
              <w:rPr>
                <w:rFonts w:eastAsia="Times New Roman" w:cs="Arial"/>
                <w:lang w:eastAsia="en-GB"/>
              </w:rPr>
              <w:t xml:space="preserve">Easier to engage with and focus on the </w:t>
            </w:r>
            <w:r>
              <w:rPr>
                <w:rFonts w:eastAsia="Times New Roman" w:cs="Arial"/>
                <w:lang w:eastAsia="en-GB"/>
              </w:rPr>
              <w:t>course</w:t>
            </w:r>
          </w:p>
        </w:tc>
        <w:tc>
          <w:tcPr>
            <w:tcW w:w="525" w:type="pct"/>
            <w:vAlign w:val="center"/>
          </w:tcPr>
          <w:p w14:paraId="5D5B91DC" w14:textId="77777777" w:rsidR="002437AB" w:rsidRDefault="002437AB" w:rsidP="007104B7">
            <w:pPr>
              <w:pStyle w:val="Table1Black"/>
              <w:spacing w:after="0"/>
              <w:jc w:val="center"/>
            </w:pPr>
            <w:r>
              <w:t>3</w:t>
            </w:r>
          </w:p>
        </w:tc>
        <w:tc>
          <w:tcPr>
            <w:tcW w:w="1562" w:type="pct"/>
            <w:vAlign w:val="center"/>
          </w:tcPr>
          <w:p w14:paraId="1CF78D4D" w14:textId="77777777" w:rsidR="002437AB" w:rsidRDefault="002437AB" w:rsidP="007104B7">
            <w:pPr>
              <w:pStyle w:val="Table1Black"/>
              <w:spacing w:after="0"/>
            </w:pPr>
          </w:p>
        </w:tc>
      </w:tr>
      <w:tr w:rsidR="002437AB" w14:paraId="789C3761" w14:textId="77777777" w:rsidTr="007E632D">
        <w:trPr>
          <w:trHeight w:val="522"/>
        </w:trPr>
        <w:tc>
          <w:tcPr>
            <w:tcW w:w="2913" w:type="pct"/>
            <w:vAlign w:val="center"/>
          </w:tcPr>
          <w:p w14:paraId="409649C5" w14:textId="77777777" w:rsidR="002437AB" w:rsidRPr="001C5EFB" w:rsidRDefault="002437AB" w:rsidP="007104B7">
            <w:pPr>
              <w:pStyle w:val="Table1Black"/>
              <w:spacing w:after="0"/>
              <w:rPr>
                <w:rFonts w:cs="Arial"/>
              </w:rPr>
            </w:pPr>
            <w:r w:rsidRPr="00DA73DA">
              <w:rPr>
                <w:rFonts w:eastAsia="Times New Roman" w:cs="Arial"/>
                <w:lang w:eastAsia="en-GB"/>
              </w:rPr>
              <w:t>Easier to ask questions</w:t>
            </w:r>
          </w:p>
        </w:tc>
        <w:tc>
          <w:tcPr>
            <w:tcW w:w="525" w:type="pct"/>
            <w:vAlign w:val="center"/>
          </w:tcPr>
          <w:p w14:paraId="6098D4BE" w14:textId="77777777" w:rsidR="002437AB" w:rsidRDefault="002437AB" w:rsidP="007104B7">
            <w:pPr>
              <w:pStyle w:val="Table1Black"/>
              <w:spacing w:after="0"/>
              <w:jc w:val="center"/>
            </w:pPr>
            <w:r>
              <w:t>4</w:t>
            </w:r>
          </w:p>
        </w:tc>
        <w:tc>
          <w:tcPr>
            <w:tcW w:w="1562" w:type="pct"/>
            <w:vAlign w:val="center"/>
          </w:tcPr>
          <w:p w14:paraId="6226767B" w14:textId="77777777" w:rsidR="002437AB" w:rsidRDefault="002437AB" w:rsidP="007104B7">
            <w:pPr>
              <w:pStyle w:val="Table1Black"/>
              <w:spacing w:after="0"/>
            </w:pPr>
          </w:p>
        </w:tc>
      </w:tr>
      <w:tr w:rsidR="002437AB" w14:paraId="50B36003" w14:textId="77777777" w:rsidTr="007E632D">
        <w:trPr>
          <w:trHeight w:val="522"/>
        </w:trPr>
        <w:tc>
          <w:tcPr>
            <w:tcW w:w="2913" w:type="pct"/>
            <w:vAlign w:val="center"/>
          </w:tcPr>
          <w:p w14:paraId="1C057741" w14:textId="77777777" w:rsidR="002437AB" w:rsidRPr="001C5EFB" w:rsidRDefault="002437AB" w:rsidP="007104B7">
            <w:pPr>
              <w:pStyle w:val="Table1Black"/>
              <w:spacing w:after="0"/>
              <w:rPr>
                <w:rFonts w:cs="Arial"/>
              </w:rPr>
            </w:pPr>
            <w:r w:rsidRPr="00DA73DA">
              <w:rPr>
                <w:rFonts w:eastAsia="Times New Roman" w:cs="Arial"/>
                <w:lang w:eastAsia="en-GB"/>
              </w:rPr>
              <w:t>Feel more motivated to attend</w:t>
            </w:r>
          </w:p>
        </w:tc>
        <w:tc>
          <w:tcPr>
            <w:tcW w:w="525" w:type="pct"/>
            <w:vAlign w:val="center"/>
          </w:tcPr>
          <w:p w14:paraId="18BCCB90" w14:textId="77777777" w:rsidR="002437AB" w:rsidRDefault="002437AB" w:rsidP="007104B7">
            <w:pPr>
              <w:pStyle w:val="Table1Black"/>
              <w:spacing w:after="0"/>
              <w:jc w:val="center"/>
            </w:pPr>
            <w:r>
              <w:t>5</w:t>
            </w:r>
          </w:p>
        </w:tc>
        <w:tc>
          <w:tcPr>
            <w:tcW w:w="1562" w:type="pct"/>
            <w:vAlign w:val="center"/>
          </w:tcPr>
          <w:p w14:paraId="1DDA09B6" w14:textId="77777777" w:rsidR="002437AB" w:rsidRDefault="002437AB" w:rsidP="007104B7">
            <w:pPr>
              <w:pStyle w:val="Table1Black"/>
              <w:spacing w:after="0"/>
            </w:pPr>
          </w:p>
        </w:tc>
      </w:tr>
      <w:tr w:rsidR="002437AB" w14:paraId="0C10C75E" w14:textId="77777777" w:rsidTr="007E632D">
        <w:trPr>
          <w:trHeight w:val="522"/>
        </w:trPr>
        <w:tc>
          <w:tcPr>
            <w:tcW w:w="2913" w:type="pct"/>
            <w:vAlign w:val="center"/>
          </w:tcPr>
          <w:p w14:paraId="0C772537" w14:textId="77777777" w:rsidR="002437AB" w:rsidRPr="001C5EFB" w:rsidRDefault="002437AB" w:rsidP="007104B7">
            <w:pPr>
              <w:pStyle w:val="Table1Black"/>
              <w:spacing w:after="0"/>
              <w:rPr>
                <w:rFonts w:cs="Arial"/>
              </w:rPr>
            </w:pPr>
            <w:r>
              <w:rPr>
                <w:rFonts w:eastAsia="Times New Roman" w:cs="Arial"/>
                <w:lang w:eastAsia="en-GB"/>
              </w:rPr>
              <w:t>Reduces</w:t>
            </w:r>
            <w:r w:rsidRPr="00DA73DA">
              <w:rPr>
                <w:rFonts w:eastAsia="Times New Roman" w:cs="Arial"/>
                <w:lang w:eastAsia="en-GB"/>
              </w:rPr>
              <w:t xml:space="preserve"> any potential technical issues</w:t>
            </w:r>
          </w:p>
        </w:tc>
        <w:tc>
          <w:tcPr>
            <w:tcW w:w="525" w:type="pct"/>
            <w:vAlign w:val="center"/>
          </w:tcPr>
          <w:p w14:paraId="51DB6574" w14:textId="77777777" w:rsidR="002437AB" w:rsidRDefault="002437AB" w:rsidP="007104B7">
            <w:pPr>
              <w:pStyle w:val="Table1Black"/>
              <w:spacing w:after="0"/>
              <w:jc w:val="center"/>
            </w:pPr>
            <w:r>
              <w:t>6</w:t>
            </w:r>
          </w:p>
        </w:tc>
        <w:tc>
          <w:tcPr>
            <w:tcW w:w="1562" w:type="pct"/>
            <w:vAlign w:val="center"/>
          </w:tcPr>
          <w:p w14:paraId="68CFEF00" w14:textId="77777777" w:rsidR="002437AB" w:rsidRDefault="002437AB" w:rsidP="007104B7">
            <w:pPr>
              <w:pStyle w:val="Table1Black"/>
              <w:spacing w:after="0"/>
            </w:pPr>
          </w:p>
        </w:tc>
      </w:tr>
      <w:tr w:rsidR="002437AB" w14:paraId="08489BB9" w14:textId="77777777" w:rsidTr="007E632D">
        <w:trPr>
          <w:trHeight w:val="522"/>
        </w:trPr>
        <w:tc>
          <w:tcPr>
            <w:tcW w:w="2913" w:type="pct"/>
            <w:vAlign w:val="center"/>
          </w:tcPr>
          <w:p w14:paraId="7ABD17FE" w14:textId="77777777" w:rsidR="002437AB" w:rsidRDefault="002437AB" w:rsidP="007104B7">
            <w:pPr>
              <w:pStyle w:val="Table1Black"/>
              <w:spacing w:after="0"/>
              <w:rPr>
                <w:rFonts w:eastAsia="Times New Roman" w:cs="Arial"/>
                <w:lang w:eastAsia="en-GB"/>
              </w:rPr>
            </w:pPr>
            <w:r>
              <w:rPr>
                <w:rFonts w:eastAsia="Times New Roman" w:cs="Arial"/>
                <w:lang w:eastAsia="en-GB"/>
              </w:rPr>
              <w:t>It was difficult to learn the skills online but needing to apply the skills in practice face-to-face</w:t>
            </w:r>
          </w:p>
        </w:tc>
        <w:tc>
          <w:tcPr>
            <w:tcW w:w="525" w:type="pct"/>
            <w:vAlign w:val="center"/>
          </w:tcPr>
          <w:p w14:paraId="434E69FA" w14:textId="77777777" w:rsidR="002437AB" w:rsidRDefault="002437AB" w:rsidP="007104B7">
            <w:pPr>
              <w:pStyle w:val="Table1Black"/>
              <w:spacing w:after="0"/>
              <w:jc w:val="center"/>
            </w:pPr>
            <w:r>
              <w:t>7</w:t>
            </w:r>
          </w:p>
        </w:tc>
        <w:tc>
          <w:tcPr>
            <w:tcW w:w="1562" w:type="pct"/>
            <w:vAlign w:val="center"/>
          </w:tcPr>
          <w:p w14:paraId="32447BA8" w14:textId="77777777" w:rsidR="002437AB" w:rsidRDefault="002437AB" w:rsidP="007104B7">
            <w:pPr>
              <w:pStyle w:val="Table1Black"/>
              <w:spacing w:after="0"/>
            </w:pPr>
          </w:p>
        </w:tc>
      </w:tr>
      <w:tr w:rsidR="002437AB" w14:paraId="2EF7E6FA" w14:textId="77777777" w:rsidTr="007E632D">
        <w:trPr>
          <w:trHeight w:val="522"/>
        </w:trPr>
        <w:tc>
          <w:tcPr>
            <w:tcW w:w="2913" w:type="pct"/>
            <w:vAlign w:val="center"/>
          </w:tcPr>
          <w:p w14:paraId="648ACAD1" w14:textId="77777777" w:rsidR="002437AB" w:rsidRPr="001C5EFB" w:rsidRDefault="002437AB" w:rsidP="007104B7">
            <w:pPr>
              <w:pStyle w:val="Table1Black"/>
              <w:spacing w:after="0"/>
              <w:rPr>
                <w:rFonts w:cs="Arial"/>
              </w:rPr>
            </w:pPr>
            <w:r w:rsidRPr="00DA73DA">
              <w:rPr>
                <w:rFonts w:eastAsia="Times New Roman" w:cs="Arial"/>
                <w:lang w:eastAsia="en-GB"/>
              </w:rPr>
              <w:t>Value for money</w:t>
            </w:r>
          </w:p>
        </w:tc>
        <w:tc>
          <w:tcPr>
            <w:tcW w:w="525" w:type="pct"/>
            <w:vAlign w:val="center"/>
          </w:tcPr>
          <w:p w14:paraId="3B93A01F" w14:textId="77777777" w:rsidR="002437AB" w:rsidRDefault="002437AB" w:rsidP="007104B7">
            <w:pPr>
              <w:pStyle w:val="Table1Black"/>
              <w:spacing w:after="0"/>
              <w:jc w:val="center"/>
            </w:pPr>
            <w:r>
              <w:t>8</w:t>
            </w:r>
          </w:p>
        </w:tc>
        <w:tc>
          <w:tcPr>
            <w:tcW w:w="1562" w:type="pct"/>
            <w:vAlign w:val="center"/>
          </w:tcPr>
          <w:p w14:paraId="2972AA31" w14:textId="77777777" w:rsidR="002437AB" w:rsidRDefault="002437AB" w:rsidP="007104B7">
            <w:pPr>
              <w:pStyle w:val="Table1Black"/>
              <w:spacing w:after="0"/>
            </w:pPr>
          </w:p>
        </w:tc>
      </w:tr>
      <w:tr w:rsidR="002437AB" w14:paraId="021B064F" w14:textId="77777777" w:rsidTr="007E632D">
        <w:trPr>
          <w:trHeight w:val="522"/>
        </w:trPr>
        <w:tc>
          <w:tcPr>
            <w:tcW w:w="2913" w:type="pct"/>
            <w:vAlign w:val="center"/>
          </w:tcPr>
          <w:p w14:paraId="7764E21A" w14:textId="77777777" w:rsidR="002437AB" w:rsidRPr="001C5EFB" w:rsidRDefault="002437AB" w:rsidP="007104B7">
            <w:pPr>
              <w:pStyle w:val="Table1Black"/>
              <w:spacing w:after="0"/>
              <w:rPr>
                <w:rFonts w:cs="Arial"/>
              </w:rPr>
            </w:pPr>
            <w:r w:rsidRPr="00DA73DA">
              <w:rPr>
                <w:rFonts w:eastAsia="Times New Roman" w:cs="Arial"/>
                <w:lang w:eastAsia="en-GB"/>
              </w:rPr>
              <w:t>Get more from the session</w:t>
            </w:r>
          </w:p>
        </w:tc>
        <w:tc>
          <w:tcPr>
            <w:tcW w:w="525" w:type="pct"/>
            <w:vAlign w:val="center"/>
          </w:tcPr>
          <w:p w14:paraId="7443051D" w14:textId="77777777" w:rsidR="002437AB" w:rsidRDefault="002437AB" w:rsidP="007104B7">
            <w:pPr>
              <w:pStyle w:val="Table1Black"/>
              <w:spacing w:after="0"/>
              <w:jc w:val="center"/>
            </w:pPr>
            <w:r>
              <w:t>9</w:t>
            </w:r>
          </w:p>
        </w:tc>
        <w:tc>
          <w:tcPr>
            <w:tcW w:w="1562" w:type="pct"/>
            <w:vAlign w:val="center"/>
          </w:tcPr>
          <w:p w14:paraId="4A282B89" w14:textId="77777777" w:rsidR="002437AB" w:rsidRDefault="002437AB" w:rsidP="007104B7">
            <w:pPr>
              <w:pStyle w:val="Table1Black"/>
              <w:spacing w:after="0"/>
            </w:pPr>
          </w:p>
        </w:tc>
      </w:tr>
      <w:tr w:rsidR="002437AB" w14:paraId="3250FA66" w14:textId="77777777" w:rsidTr="007E632D">
        <w:trPr>
          <w:trHeight w:val="522"/>
        </w:trPr>
        <w:tc>
          <w:tcPr>
            <w:tcW w:w="2913" w:type="pct"/>
            <w:vAlign w:val="center"/>
          </w:tcPr>
          <w:p w14:paraId="61CDA883" w14:textId="49DB2301" w:rsidR="002437AB" w:rsidRPr="004A26F7" w:rsidRDefault="002437AB" w:rsidP="007104B7">
            <w:pPr>
              <w:pStyle w:val="Table1Black"/>
              <w:spacing w:after="0"/>
              <w:rPr>
                <w:rFonts w:eastAsia="Times New Roman" w:cs="Arial"/>
                <w:lang w:eastAsia="en-GB"/>
              </w:rPr>
            </w:pPr>
            <w:r w:rsidRPr="005561D8">
              <w:rPr>
                <w:rFonts w:eastAsia="Times New Roman" w:cs="Arial"/>
                <w:lang w:eastAsia="en-GB"/>
              </w:rPr>
              <w:t>Other (</w:t>
            </w:r>
            <w:r w:rsidR="00004ACD">
              <w:rPr>
                <w:rFonts w:eastAsia="Times New Roman" w:cs="Arial"/>
                <w:lang w:eastAsia="en-GB"/>
              </w:rPr>
              <w:t>P</w:t>
            </w:r>
            <w:r w:rsidRPr="005561D8">
              <w:rPr>
                <w:rFonts w:eastAsia="Times New Roman" w:cs="Arial"/>
                <w:lang w:eastAsia="en-GB"/>
              </w:rPr>
              <w:t>lease specify)</w:t>
            </w:r>
          </w:p>
        </w:tc>
        <w:tc>
          <w:tcPr>
            <w:tcW w:w="525" w:type="pct"/>
            <w:vAlign w:val="center"/>
          </w:tcPr>
          <w:p w14:paraId="29C6A30D" w14:textId="77777777" w:rsidR="002437AB" w:rsidRDefault="002437AB" w:rsidP="007104B7">
            <w:pPr>
              <w:pStyle w:val="Table1Black"/>
              <w:spacing w:after="0"/>
              <w:jc w:val="center"/>
            </w:pPr>
            <w:r>
              <w:t>10</w:t>
            </w:r>
          </w:p>
        </w:tc>
        <w:tc>
          <w:tcPr>
            <w:tcW w:w="1562" w:type="pct"/>
            <w:vAlign w:val="center"/>
          </w:tcPr>
          <w:p w14:paraId="446A050F" w14:textId="77777777" w:rsidR="002437AB" w:rsidRDefault="002437AB" w:rsidP="007104B7">
            <w:pPr>
              <w:pStyle w:val="Table1Black"/>
              <w:spacing w:after="0"/>
            </w:pPr>
          </w:p>
        </w:tc>
      </w:tr>
      <w:tr w:rsidR="002437AB" w14:paraId="31FC3B86" w14:textId="77777777" w:rsidTr="007E632D">
        <w:trPr>
          <w:trHeight w:val="522"/>
        </w:trPr>
        <w:tc>
          <w:tcPr>
            <w:tcW w:w="2913" w:type="pct"/>
            <w:vAlign w:val="center"/>
          </w:tcPr>
          <w:p w14:paraId="67A2EEBF" w14:textId="77777777" w:rsidR="002437AB" w:rsidRPr="004A26F7" w:rsidRDefault="002437AB" w:rsidP="007104B7">
            <w:pPr>
              <w:pStyle w:val="Table1Black"/>
              <w:spacing w:after="0"/>
              <w:rPr>
                <w:rFonts w:eastAsia="Times New Roman" w:cs="Arial"/>
                <w:lang w:eastAsia="en-GB"/>
              </w:rPr>
            </w:pPr>
            <w:r w:rsidRPr="005561D8">
              <w:rPr>
                <w:rFonts w:eastAsia="Times New Roman" w:cs="Arial"/>
                <w:lang w:eastAsia="en-GB"/>
              </w:rPr>
              <w:t>Don’t know</w:t>
            </w:r>
          </w:p>
        </w:tc>
        <w:tc>
          <w:tcPr>
            <w:tcW w:w="525" w:type="pct"/>
            <w:vAlign w:val="center"/>
          </w:tcPr>
          <w:p w14:paraId="70AE1177" w14:textId="77777777" w:rsidR="002437AB" w:rsidRDefault="002437AB" w:rsidP="007104B7">
            <w:pPr>
              <w:pStyle w:val="Table1Black"/>
              <w:spacing w:after="0"/>
              <w:jc w:val="center"/>
            </w:pPr>
            <w:r>
              <w:t>11</w:t>
            </w:r>
          </w:p>
        </w:tc>
        <w:tc>
          <w:tcPr>
            <w:tcW w:w="1562" w:type="pct"/>
            <w:vAlign w:val="center"/>
          </w:tcPr>
          <w:p w14:paraId="60E0FAA3" w14:textId="4880F984" w:rsidR="002437AB" w:rsidRDefault="002437AB" w:rsidP="007104B7">
            <w:pPr>
              <w:pStyle w:val="Table1Black"/>
              <w:spacing w:after="0"/>
            </w:pPr>
          </w:p>
        </w:tc>
      </w:tr>
      <w:tr w:rsidR="002437AB" w14:paraId="3EFC62DE" w14:textId="77777777" w:rsidTr="007E632D">
        <w:trPr>
          <w:trHeight w:val="522"/>
        </w:trPr>
        <w:tc>
          <w:tcPr>
            <w:tcW w:w="2913" w:type="pct"/>
            <w:vAlign w:val="center"/>
          </w:tcPr>
          <w:p w14:paraId="34844445" w14:textId="77777777" w:rsidR="002437AB" w:rsidRPr="004A26F7" w:rsidRDefault="002437AB" w:rsidP="007104B7">
            <w:pPr>
              <w:pStyle w:val="Table1Black"/>
              <w:spacing w:after="0"/>
              <w:rPr>
                <w:rFonts w:eastAsia="Times New Roman" w:cs="Arial"/>
                <w:lang w:eastAsia="en-GB"/>
              </w:rPr>
            </w:pPr>
            <w:r w:rsidRPr="001C5EFB">
              <w:rPr>
                <w:rFonts w:cs="Arial"/>
              </w:rPr>
              <w:t xml:space="preserve">None of these </w:t>
            </w:r>
          </w:p>
        </w:tc>
        <w:tc>
          <w:tcPr>
            <w:tcW w:w="525" w:type="pct"/>
            <w:vAlign w:val="center"/>
          </w:tcPr>
          <w:p w14:paraId="513BD492" w14:textId="77777777" w:rsidR="002437AB" w:rsidRDefault="002437AB" w:rsidP="007104B7">
            <w:pPr>
              <w:pStyle w:val="Table1Black"/>
              <w:spacing w:after="0"/>
              <w:jc w:val="center"/>
            </w:pPr>
            <w:r>
              <w:t>12</w:t>
            </w:r>
          </w:p>
        </w:tc>
        <w:tc>
          <w:tcPr>
            <w:tcW w:w="1562" w:type="pct"/>
            <w:vAlign w:val="center"/>
          </w:tcPr>
          <w:p w14:paraId="7F56C625" w14:textId="5F444B70" w:rsidR="002437AB" w:rsidRDefault="002437AB" w:rsidP="007104B7">
            <w:pPr>
              <w:pStyle w:val="Table1Black"/>
              <w:spacing w:after="0"/>
            </w:pPr>
          </w:p>
        </w:tc>
      </w:tr>
    </w:tbl>
    <w:p w14:paraId="52CAB039" w14:textId="32276C93" w:rsidR="002437AB" w:rsidRPr="007E632D" w:rsidRDefault="002437AB" w:rsidP="00004ACD">
      <w:pPr>
        <w:pStyle w:val="BodyText"/>
        <w:spacing w:before="240"/>
        <w:rPr>
          <w:i/>
          <w:iCs/>
        </w:rPr>
      </w:pPr>
      <w:r w:rsidRPr="007E632D">
        <w:rPr>
          <w:i/>
          <w:iCs/>
        </w:rPr>
        <w:lastRenderedPageBreak/>
        <w:t>Ask if prefer online (B5=2)</w:t>
      </w:r>
      <w:r w:rsidR="00052F75">
        <w:rPr>
          <w:i/>
          <w:iCs/>
        </w:rPr>
        <w:t>. Multi-code.</w:t>
      </w:r>
    </w:p>
    <w:p w14:paraId="44D7512D" w14:textId="3BA0D076" w:rsidR="002437AB" w:rsidRDefault="007E632D" w:rsidP="007E632D">
      <w:pPr>
        <w:pStyle w:val="BodyText"/>
      </w:pPr>
      <w:r>
        <w:t xml:space="preserve">B7. </w:t>
      </w:r>
      <w:r w:rsidR="002437AB">
        <w:t>Why would you prefer to participate in training sessions online?</w:t>
      </w:r>
    </w:p>
    <w:tbl>
      <w:tblPr>
        <w:tblStyle w:val="TableGrid"/>
        <w:tblW w:w="5000" w:type="pct"/>
        <w:tblLook w:val="04A0" w:firstRow="1" w:lastRow="0" w:firstColumn="1" w:lastColumn="0" w:noHBand="0" w:noVBand="1"/>
      </w:tblPr>
      <w:tblGrid>
        <w:gridCol w:w="5241"/>
        <w:gridCol w:w="945"/>
        <w:gridCol w:w="2811"/>
      </w:tblGrid>
      <w:tr w:rsidR="002437AB" w14:paraId="33A242F8" w14:textId="77777777" w:rsidTr="007E632D">
        <w:trPr>
          <w:trHeight w:val="522"/>
        </w:trPr>
        <w:tc>
          <w:tcPr>
            <w:tcW w:w="2913" w:type="pct"/>
            <w:vAlign w:val="center"/>
          </w:tcPr>
          <w:p w14:paraId="13692937" w14:textId="77777777" w:rsidR="002437AB" w:rsidRPr="006749C6" w:rsidRDefault="002437AB" w:rsidP="007104B7">
            <w:pPr>
              <w:pStyle w:val="Table1Black"/>
              <w:spacing w:after="0"/>
              <w:rPr>
                <w:rFonts w:eastAsia="Times New Roman" w:cs="Arial"/>
                <w:lang w:eastAsia="en-GB"/>
              </w:rPr>
            </w:pPr>
            <w:bookmarkStart w:id="96" w:name="BkMk_intrviw_Inst_2"/>
            <w:bookmarkEnd w:id="96"/>
            <w:r>
              <w:rPr>
                <w:rFonts w:eastAsia="Times New Roman" w:cs="Arial"/>
                <w:lang w:eastAsia="en-GB"/>
              </w:rPr>
              <w:t>Course</w:t>
            </w:r>
            <w:r w:rsidRPr="00CE7D2A">
              <w:rPr>
                <w:rFonts w:eastAsia="Times New Roman" w:cs="Arial"/>
                <w:lang w:eastAsia="en-GB"/>
              </w:rPr>
              <w:t xml:space="preserve"> is not affected by Covid-19</w:t>
            </w:r>
          </w:p>
        </w:tc>
        <w:tc>
          <w:tcPr>
            <w:tcW w:w="525" w:type="pct"/>
            <w:vAlign w:val="center"/>
          </w:tcPr>
          <w:p w14:paraId="445ECD64" w14:textId="77777777" w:rsidR="002437AB" w:rsidRDefault="002437AB" w:rsidP="007104B7">
            <w:pPr>
              <w:pStyle w:val="Table1Black"/>
              <w:spacing w:after="0"/>
              <w:jc w:val="center"/>
            </w:pPr>
            <w:r>
              <w:t>1</w:t>
            </w:r>
          </w:p>
        </w:tc>
        <w:tc>
          <w:tcPr>
            <w:tcW w:w="1562" w:type="pct"/>
            <w:vAlign w:val="center"/>
          </w:tcPr>
          <w:p w14:paraId="03FA47D4" w14:textId="77777777" w:rsidR="002437AB" w:rsidRDefault="002437AB" w:rsidP="007104B7">
            <w:pPr>
              <w:pStyle w:val="Table1Black"/>
              <w:spacing w:after="0"/>
            </w:pPr>
          </w:p>
        </w:tc>
      </w:tr>
      <w:tr w:rsidR="002437AB" w14:paraId="6154F6CC" w14:textId="77777777" w:rsidTr="007E632D">
        <w:trPr>
          <w:trHeight w:val="522"/>
        </w:trPr>
        <w:tc>
          <w:tcPr>
            <w:tcW w:w="2913" w:type="pct"/>
            <w:vAlign w:val="center"/>
          </w:tcPr>
          <w:p w14:paraId="72EFEB59" w14:textId="77777777" w:rsidR="002437AB" w:rsidRPr="006749C6" w:rsidRDefault="002437AB" w:rsidP="007104B7">
            <w:pPr>
              <w:pStyle w:val="Table1Black"/>
              <w:spacing w:after="0"/>
              <w:rPr>
                <w:rFonts w:eastAsia="Times New Roman" w:cs="Arial"/>
                <w:lang w:eastAsia="en-GB"/>
              </w:rPr>
            </w:pPr>
            <w:r w:rsidRPr="00CE7D2A">
              <w:rPr>
                <w:rFonts w:eastAsia="Times New Roman" w:cs="Arial"/>
                <w:lang w:eastAsia="en-GB"/>
              </w:rPr>
              <w:t xml:space="preserve">No travel requirement to attend </w:t>
            </w:r>
            <w:r>
              <w:rPr>
                <w:rFonts w:eastAsia="Times New Roman" w:cs="Arial"/>
                <w:lang w:eastAsia="en-GB"/>
              </w:rPr>
              <w:t>the course</w:t>
            </w:r>
          </w:p>
        </w:tc>
        <w:tc>
          <w:tcPr>
            <w:tcW w:w="525" w:type="pct"/>
            <w:vAlign w:val="center"/>
          </w:tcPr>
          <w:p w14:paraId="7924AB91" w14:textId="77777777" w:rsidR="002437AB" w:rsidRDefault="002437AB" w:rsidP="007104B7">
            <w:pPr>
              <w:pStyle w:val="Table1Black"/>
              <w:spacing w:after="0"/>
              <w:jc w:val="center"/>
            </w:pPr>
            <w:r>
              <w:t>2</w:t>
            </w:r>
          </w:p>
        </w:tc>
        <w:tc>
          <w:tcPr>
            <w:tcW w:w="1562" w:type="pct"/>
            <w:vAlign w:val="center"/>
          </w:tcPr>
          <w:p w14:paraId="0ED6CBCB" w14:textId="77777777" w:rsidR="002437AB" w:rsidRDefault="002437AB" w:rsidP="007104B7">
            <w:pPr>
              <w:pStyle w:val="Table1Black"/>
              <w:spacing w:after="0"/>
            </w:pPr>
          </w:p>
        </w:tc>
      </w:tr>
      <w:tr w:rsidR="002437AB" w14:paraId="75BA9B43" w14:textId="77777777" w:rsidTr="007E632D">
        <w:trPr>
          <w:trHeight w:val="522"/>
        </w:trPr>
        <w:tc>
          <w:tcPr>
            <w:tcW w:w="2913" w:type="pct"/>
            <w:vAlign w:val="center"/>
          </w:tcPr>
          <w:p w14:paraId="138CD7F7" w14:textId="77777777" w:rsidR="002437AB" w:rsidRPr="006749C6" w:rsidRDefault="002437AB" w:rsidP="007104B7">
            <w:pPr>
              <w:pStyle w:val="Table1Black"/>
              <w:spacing w:after="0"/>
              <w:rPr>
                <w:rFonts w:eastAsia="Times New Roman" w:cs="Arial"/>
                <w:lang w:eastAsia="en-GB"/>
              </w:rPr>
            </w:pPr>
            <w:r w:rsidRPr="00CE7D2A">
              <w:rPr>
                <w:rFonts w:eastAsia="Times New Roman" w:cs="Arial"/>
                <w:lang w:eastAsia="en-GB"/>
              </w:rPr>
              <w:t>Easy to access and convenient</w:t>
            </w:r>
          </w:p>
        </w:tc>
        <w:tc>
          <w:tcPr>
            <w:tcW w:w="525" w:type="pct"/>
            <w:vAlign w:val="center"/>
          </w:tcPr>
          <w:p w14:paraId="1D45C8C5" w14:textId="77777777" w:rsidR="002437AB" w:rsidRDefault="002437AB" w:rsidP="007104B7">
            <w:pPr>
              <w:pStyle w:val="Table1Black"/>
              <w:spacing w:after="0"/>
              <w:jc w:val="center"/>
            </w:pPr>
            <w:r>
              <w:t>3</w:t>
            </w:r>
          </w:p>
        </w:tc>
        <w:tc>
          <w:tcPr>
            <w:tcW w:w="1562" w:type="pct"/>
            <w:vAlign w:val="center"/>
          </w:tcPr>
          <w:p w14:paraId="1933DD39" w14:textId="77777777" w:rsidR="002437AB" w:rsidRDefault="002437AB" w:rsidP="007104B7">
            <w:pPr>
              <w:pStyle w:val="Table1Black"/>
              <w:spacing w:after="0"/>
            </w:pPr>
          </w:p>
        </w:tc>
      </w:tr>
      <w:tr w:rsidR="002437AB" w14:paraId="7C4EDFBD" w14:textId="77777777" w:rsidTr="007E632D">
        <w:trPr>
          <w:trHeight w:val="522"/>
        </w:trPr>
        <w:tc>
          <w:tcPr>
            <w:tcW w:w="2913" w:type="pct"/>
            <w:vAlign w:val="center"/>
          </w:tcPr>
          <w:p w14:paraId="12E34517" w14:textId="77777777" w:rsidR="002437AB" w:rsidRPr="006749C6" w:rsidRDefault="002437AB" w:rsidP="007104B7">
            <w:pPr>
              <w:pStyle w:val="Table1Black"/>
              <w:spacing w:after="0"/>
              <w:rPr>
                <w:rFonts w:eastAsia="Times New Roman" w:cs="Arial"/>
                <w:lang w:eastAsia="en-GB"/>
              </w:rPr>
            </w:pPr>
            <w:r w:rsidRPr="00CE7D2A">
              <w:rPr>
                <w:rFonts w:eastAsia="Times New Roman" w:cs="Arial"/>
                <w:lang w:eastAsia="en-GB"/>
              </w:rPr>
              <w:t>Able to better fit in</w:t>
            </w:r>
            <w:r>
              <w:rPr>
                <w:rFonts w:eastAsia="Times New Roman" w:cs="Arial"/>
                <w:lang w:eastAsia="en-GB"/>
              </w:rPr>
              <w:t xml:space="preserve"> the</w:t>
            </w:r>
            <w:r w:rsidRPr="00CE7D2A">
              <w:rPr>
                <w:rFonts w:eastAsia="Times New Roman" w:cs="Arial"/>
                <w:lang w:eastAsia="en-GB"/>
              </w:rPr>
              <w:t xml:space="preserve"> </w:t>
            </w:r>
            <w:r>
              <w:rPr>
                <w:rFonts w:eastAsia="Times New Roman" w:cs="Arial"/>
                <w:lang w:eastAsia="en-GB"/>
              </w:rPr>
              <w:t>course</w:t>
            </w:r>
            <w:r w:rsidRPr="00CE7D2A">
              <w:rPr>
                <w:rFonts w:eastAsia="Times New Roman" w:cs="Arial"/>
                <w:lang w:eastAsia="en-GB"/>
              </w:rPr>
              <w:t xml:space="preserve"> around prior commitments</w:t>
            </w:r>
          </w:p>
        </w:tc>
        <w:tc>
          <w:tcPr>
            <w:tcW w:w="525" w:type="pct"/>
            <w:vAlign w:val="center"/>
          </w:tcPr>
          <w:p w14:paraId="33DE3EA0" w14:textId="77777777" w:rsidR="002437AB" w:rsidRDefault="002437AB" w:rsidP="007104B7">
            <w:pPr>
              <w:pStyle w:val="Table1Black"/>
              <w:spacing w:after="0"/>
              <w:jc w:val="center"/>
            </w:pPr>
            <w:r>
              <w:t>4</w:t>
            </w:r>
          </w:p>
        </w:tc>
        <w:tc>
          <w:tcPr>
            <w:tcW w:w="1562" w:type="pct"/>
            <w:vAlign w:val="center"/>
          </w:tcPr>
          <w:p w14:paraId="70154D99" w14:textId="77777777" w:rsidR="002437AB" w:rsidRDefault="002437AB" w:rsidP="007104B7">
            <w:pPr>
              <w:pStyle w:val="Table1Black"/>
              <w:spacing w:after="0"/>
            </w:pPr>
          </w:p>
        </w:tc>
      </w:tr>
      <w:tr w:rsidR="002437AB" w14:paraId="73C01D12" w14:textId="77777777" w:rsidTr="007E632D">
        <w:trPr>
          <w:trHeight w:val="522"/>
        </w:trPr>
        <w:tc>
          <w:tcPr>
            <w:tcW w:w="2913" w:type="pct"/>
            <w:vAlign w:val="center"/>
          </w:tcPr>
          <w:p w14:paraId="78EA4AEB" w14:textId="77777777" w:rsidR="002437AB" w:rsidRPr="006749C6" w:rsidRDefault="002437AB" w:rsidP="007104B7">
            <w:pPr>
              <w:pStyle w:val="Table1Black"/>
              <w:spacing w:after="0"/>
              <w:rPr>
                <w:rFonts w:eastAsia="Times New Roman" w:cs="Arial"/>
                <w:lang w:eastAsia="en-GB"/>
              </w:rPr>
            </w:pPr>
            <w:r w:rsidRPr="00CE7D2A">
              <w:rPr>
                <w:rFonts w:eastAsia="Times New Roman" w:cs="Arial"/>
                <w:lang w:eastAsia="en-GB"/>
              </w:rPr>
              <w:t xml:space="preserve">Availability of </w:t>
            </w:r>
            <w:r>
              <w:rPr>
                <w:rFonts w:eastAsia="Times New Roman" w:cs="Arial"/>
                <w:lang w:eastAsia="en-GB"/>
              </w:rPr>
              <w:t xml:space="preserve">online </w:t>
            </w:r>
            <w:r w:rsidRPr="00CE7D2A">
              <w:rPr>
                <w:rFonts w:eastAsia="Times New Roman" w:cs="Arial"/>
                <w:lang w:eastAsia="en-GB"/>
              </w:rPr>
              <w:t xml:space="preserve">resources during </w:t>
            </w:r>
            <w:r>
              <w:rPr>
                <w:rFonts w:eastAsia="Times New Roman" w:cs="Arial"/>
                <w:lang w:eastAsia="en-GB"/>
              </w:rPr>
              <w:t>the course</w:t>
            </w:r>
          </w:p>
        </w:tc>
        <w:tc>
          <w:tcPr>
            <w:tcW w:w="525" w:type="pct"/>
            <w:vAlign w:val="center"/>
          </w:tcPr>
          <w:p w14:paraId="4F4923EA" w14:textId="77777777" w:rsidR="002437AB" w:rsidRDefault="002437AB" w:rsidP="007104B7">
            <w:pPr>
              <w:pStyle w:val="Table1Black"/>
              <w:spacing w:after="0"/>
              <w:jc w:val="center"/>
            </w:pPr>
            <w:r>
              <w:t>5</w:t>
            </w:r>
          </w:p>
        </w:tc>
        <w:tc>
          <w:tcPr>
            <w:tcW w:w="1562" w:type="pct"/>
            <w:vAlign w:val="center"/>
          </w:tcPr>
          <w:p w14:paraId="43F39C4D" w14:textId="77777777" w:rsidR="002437AB" w:rsidRDefault="002437AB" w:rsidP="007104B7">
            <w:pPr>
              <w:pStyle w:val="Table1Black"/>
              <w:spacing w:after="0"/>
            </w:pPr>
          </w:p>
        </w:tc>
      </w:tr>
      <w:tr w:rsidR="002437AB" w14:paraId="4BF939B6" w14:textId="77777777" w:rsidTr="007E632D">
        <w:trPr>
          <w:trHeight w:val="522"/>
        </w:trPr>
        <w:tc>
          <w:tcPr>
            <w:tcW w:w="2913" w:type="pct"/>
            <w:vAlign w:val="center"/>
          </w:tcPr>
          <w:p w14:paraId="2C283958" w14:textId="77777777" w:rsidR="002437AB" w:rsidRPr="006749C6" w:rsidRDefault="002437AB" w:rsidP="007104B7">
            <w:pPr>
              <w:pStyle w:val="Table1Black"/>
              <w:spacing w:after="0"/>
              <w:rPr>
                <w:rFonts w:eastAsia="Times New Roman" w:cs="Arial"/>
                <w:lang w:eastAsia="en-GB"/>
              </w:rPr>
            </w:pPr>
            <w:r>
              <w:rPr>
                <w:rFonts w:eastAsia="Times New Roman" w:cs="Arial"/>
                <w:lang w:eastAsia="en-GB"/>
              </w:rPr>
              <w:t>It was difficult to learn the skills face-to-face but needing to apply the skills in practice online</w:t>
            </w:r>
          </w:p>
        </w:tc>
        <w:tc>
          <w:tcPr>
            <w:tcW w:w="525" w:type="pct"/>
            <w:vAlign w:val="center"/>
          </w:tcPr>
          <w:p w14:paraId="1E2CBDE9" w14:textId="77777777" w:rsidR="002437AB" w:rsidRDefault="002437AB" w:rsidP="007104B7">
            <w:pPr>
              <w:pStyle w:val="Table1Black"/>
              <w:spacing w:after="0"/>
              <w:jc w:val="center"/>
            </w:pPr>
            <w:r>
              <w:t>6</w:t>
            </w:r>
          </w:p>
        </w:tc>
        <w:tc>
          <w:tcPr>
            <w:tcW w:w="1562" w:type="pct"/>
            <w:vAlign w:val="center"/>
          </w:tcPr>
          <w:p w14:paraId="357E5E6D" w14:textId="77777777" w:rsidR="002437AB" w:rsidRDefault="002437AB" w:rsidP="007104B7">
            <w:pPr>
              <w:pStyle w:val="Table1Black"/>
              <w:spacing w:after="0"/>
            </w:pPr>
          </w:p>
        </w:tc>
      </w:tr>
      <w:tr w:rsidR="002437AB" w14:paraId="49CBD89B" w14:textId="77777777" w:rsidTr="007E632D">
        <w:trPr>
          <w:trHeight w:val="522"/>
        </w:trPr>
        <w:tc>
          <w:tcPr>
            <w:tcW w:w="2913" w:type="pct"/>
            <w:vAlign w:val="center"/>
          </w:tcPr>
          <w:p w14:paraId="3327EB36" w14:textId="77777777" w:rsidR="002437AB" w:rsidRDefault="002437AB" w:rsidP="007104B7">
            <w:pPr>
              <w:pStyle w:val="Table1Black"/>
              <w:spacing w:after="0"/>
              <w:rPr>
                <w:rFonts w:eastAsia="Times New Roman" w:cs="Arial"/>
                <w:lang w:eastAsia="en-GB"/>
              </w:rPr>
            </w:pPr>
            <w:r>
              <w:rPr>
                <w:rFonts w:eastAsia="Times New Roman" w:cs="Arial"/>
                <w:lang w:eastAsia="en-GB"/>
              </w:rPr>
              <w:t>Easier to engage with the course</w:t>
            </w:r>
          </w:p>
        </w:tc>
        <w:tc>
          <w:tcPr>
            <w:tcW w:w="525" w:type="pct"/>
            <w:vAlign w:val="center"/>
          </w:tcPr>
          <w:p w14:paraId="1D774645" w14:textId="77777777" w:rsidR="002437AB" w:rsidRDefault="002437AB" w:rsidP="007104B7">
            <w:pPr>
              <w:pStyle w:val="Table1Black"/>
              <w:spacing w:after="0"/>
              <w:jc w:val="center"/>
            </w:pPr>
            <w:r>
              <w:t>7</w:t>
            </w:r>
          </w:p>
        </w:tc>
        <w:tc>
          <w:tcPr>
            <w:tcW w:w="1562" w:type="pct"/>
            <w:vAlign w:val="center"/>
          </w:tcPr>
          <w:p w14:paraId="03CF7BC5" w14:textId="77777777" w:rsidR="002437AB" w:rsidRDefault="002437AB" w:rsidP="007104B7">
            <w:pPr>
              <w:pStyle w:val="Table1Black"/>
              <w:spacing w:after="0"/>
            </w:pPr>
          </w:p>
        </w:tc>
      </w:tr>
      <w:tr w:rsidR="002437AB" w14:paraId="239BDED1" w14:textId="77777777" w:rsidTr="007E632D">
        <w:trPr>
          <w:trHeight w:val="522"/>
        </w:trPr>
        <w:tc>
          <w:tcPr>
            <w:tcW w:w="2913" w:type="pct"/>
            <w:vAlign w:val="center"/>
          </w:tcPr>
          <w:p w14:paraId="2C419A50" w14:textId="77777777" w:rsidR="002437AB" w:rsidRPr="006749C6" w:rsidRDefault="002437AB" w:rsidP="007104B7">
            <w:pPr>
              <w:pStyle w:val="Table1Black"/>
              <w:spacing w:after="0"/>
              <w:rPr>
                <w:rFonts w:eastAsia="Times New Roman" w:cs="Arial"/>
                <w:lang w:eastAsia="en-GB"/>
              </w:rPr>
            </w:pPr>
            <w:r w:rsidRPr="00CE7D2A">
              <w:rPr>
                <w:rFonts w:eastAsia="Times New Roman" w:cs="Arial"/>
                <w:lang w:eastAsia="en-GB"/>
              </w:rPr>
              <w:t>Able to attend with colleagues based in different locations</w:t>
            </w:r>
          </w:p>
        </w:tc>
        <w:tc>
          <w:tcPr>
            <w:tcW w:w="525" w:type="pct"/>
            <w:vAlign w:val="center"/>
          </w:tcPr>
          <w:p w14:paraId="6BC9A708" w14:textId="77777777" w:rsidR="002437AB" w:rsidRDefault="002437AB" w:rsidP="007104B7">
            <w:pPr>
              <w:pStyle w:val="Table1Black"/>
              <w:spacing w:after="0"/>
              <w:jc w:val="center"/>
            </w:pPr>
            <w:r>
              <w:t>8</w:t>
            </w:r>
          </w:p>
        </w:tc>
        <w:tc>
          <w:tcPr>
            <w:tcW w:w="1562" w:type="pct"/>
            <w:vAlign w:val="center"/>
          </w:tcPr>
          <w:p w14:paraId="3219D20C" w14:textId="77777777" w:rsidR="002437AB" w:rsidRDefault="002437AB" w:rsidP="007104B7">
            <w:pPr>
              <w:pStyle w:val="Table1Black"/>
              <w:spacing w:after="0"/>
            </w:pPr>
          </w:p>
        </w:tc>
      </w:tr>
      <w:tr w:rsidR="002437AB" w14:paraId="5664BFBA" w14:textId="77777777" w:rsidTr="007E632D">
        <w:trPr>
          <w:trHeight w:val="522"/>
        </w:trPr>
        <w:tc>
          <w:tcPr>
            <w:tcW w:w="2913" w:type="pct"/>
            <w:vAlign w:val="center"/>
          </w:tcPr>
          <w:p w14:paraId="2DBFC434" w14:textId="77777777" w:rsidR="002437AB" w:rsidRPr="006749C6" w:rsidRDefault="002437AB" w:rsidP="007104B7">
            <w:pPr>
              <w:pStyle w:val="Table1Black"/>
              <w:spacing w:after="0"/>
              <w:rPr>
                <w:rFonts w:eastAsia="Times New Roman" w:cs="Arial"/>
                <w:lang w:eastAsia="en-GB"/>
              </w:rPr>
            </w:pPr>
            <w:r w:rsidRPr="00CE7D2A">
              <w:rPr>
                <w:rFonts w:eastAsia="Times New Roman" w:cs="Arial"/>
                <w:lang w:eastAsia="en-GB"/>
              </w:rPr>
              <w:t>Don’t have to wait for a local event to take place</w:t>
            </w:r>
          </w:p>
        </w:tc>
        <w:tc>
          <w:tcPr>
            <w:tcW w:w="525" w:type="pct"/>
            <w:vAlign w:val="center"/>
          </w:tcPr>
          <w:p w14:paraId="30D6D549" w14:textId="77777777" w:rsidR="002437AB" w:rsidRDefault="002437AB" w:rsidP="007104B7">
            <w:pPr>
              <w:pStyle w:val="Table1Black"/>
              <w:spacing w:after="0"/>
              <w:jc w:val="center"/>
            </w:pPr>
            <w:r>
              <w:t>9</w:t>
            </w:r>
          </w:p>
        </w:tc>
        <w:tc>
          <w:tcPr>
            <w:tcW w:w="1562" w:type="pct"/>
            <w:vAlign w:val="center"/>
          </w:tcPr>
          <w:p w14:paraId="3CC1158E" w14:textId="77777777" w:rsidR="002437AB" w:rsidRDefault="002437AB" w:rsidP="007104B7">
            <w:pPr>
              <w:pStyle w:val="Table1Black"/>
              <w:spacing w:after="0"/>
            </w:pPr>
          </w:p>
        </w:tc>
      </w:tr>
      <w:tr w:rsidR="002437AB" w14:paraId="00557B47" w14:textId="77777777" w:rsidTr="007E632D">
        <w:trPr>
          <w:trHeight w:val="522"/>
        </w:trPr>
        <w:tc>
          <w:tcPr>
            <w:tcW w:w="2913" w:type="pct"/>
            <w:vAlign w:val="center"/>
          </w:tcPr>
          <w:p w14:paraId="721C25EC" w14:textId="52DAA0B7" w:rsidR="002437AB" w:rsidRPr="001C5EFB" w:rsidRDefault="002437AB" w:rsidP="007104B7">
            <w:pPr>
              <w:pStyle w:val="Table1Black"/>
              <w:spacing w:after="0"/>
              <w:rPr>
                <w:rFonts w:cs="Arial"/>
              </w:rPr>
            </w:pPr>
            <w:r w:rsidRPr="00DA73DA">
              <w:rPr>
                <w:rFonts w:eastAsia="Times New Roman" w:cs="Arial"/>
                <w:lang w:eastAsia="en-GB"/>
              </w:rPr>
              <w:t>Other (</w:t>
            </w:r>
            <w:r w:rsidR="00004ACD">
              <w:rPr>
                <w:rFonts w:eastAsia="Times New Roman" w:cs="Arial"/>
                <w:lang w:eastAsia="en-GB"/>
              </w:rPr>
              <w:t>P</w:t>
            </w:r>
            <w:r w:rsidRPr="00DA73DA">
              <w:rPr>
                <w:rFonts w:eastAsia="Times New Roman" w:cs="Arial"/>
                <w:lang w:eastAsia="en-GB"/>
              </w:rPr>
              <w:t>lease specify)</w:t>
            </w:r>
          </w:p>
        </w:tc>
        <w:tc>
          <w:tcPr>
            <w:tcW w:w="525" w:type="pct"/>
            <w:vAlign w:val="center"/>
          </w:tcPr>
          <w:p w14:paraId="3CE7C964" w14:textId="77777777" w:rsidR="002437AB" w:rsidRDefault="002437AB" w:rsidP="007104B7">
            <w:pPr>
              <w:pStyle w:val="Table1Black"/>
              <w:spacing w:after="0"/>
              <w:jc w:val="center"/>
            </w:pPr>
            <w:r>
              <w:t>10</w:t>
            </w:r>
          </w:p>
        </w:tc>
        <w:tc>
          <w:tcPr>
            <w:tcW w:w="1562" w:type="pct"/>
            <w:vAlign w:val="center"/>
          </w:tcPr>
          <w:p w14:paraId="2325E882" w14:textId="77777777" w:rsidR="002437AB" w:rsidRDefault="002437AB" w:rsidP="007104B7">
            <w:pPr>
              <w:pStyle w:val="Table1Black"/>
              <w:spacing w:after="0"/>
            </w:pPr>
          </w:p>
        </w:tc>
      </w:tr>
      <w:tr w:rsidR="002437AB" w14:paraId="6FD7DC54" w14:textId="77777777" w:rsidTr="007E632D">
        <w:trPr>
          <w:trHeight w:val="522"/>
        </w:trPr>
        <w:tc>
          <w:tcPr>
            <w:tcW w:w="2913" w:type="pct"/>
            <w:vAlign w:val="center"/>
          </w:tcPr>
          <w:p w14:paraId="6A67012C" w14:textId="77777777" w:rsidR="002437AB" w:rsidRPr="001C5EFB" w:rsidRDefault="002437AB" w:rsidP="007104B7">
            <w:pPr>
              <w:pStyle w:val="Table1Black"/>
              <w:spacing w:after="0"/>
              <w:rPr>
                <w:rFonts w:cs="Arial"/>
              </w:rPr>
            </w:pPr>
            <w:r w:rsidRPr="00DA73DA">
              <w:rPr>
                <w:rFonts w:eastAsia="Times New Roman" w:cs="Arial"/>
                <w:lang w:eastAsia="en-GB"/>
              </w:rPr>
              <w:t>Don’t know</w:t>
            </w:r>
          </w:p>
        </w:tc>
        <w:tc>
          <w:tcPr>
            <w:tcW w:w="525" w:type="pct"/>
            <w:vAlign w:val="center"/>
          </w:tcPr>
          <w:p w14:paraId="0CA4DF8A" w14:textId="77777777" w:rsidR="002437AB" w:rsidRDefault="002437AB" w:rsidP="007104B7">
            <w:pPr>
              <w:pStyle w:val="Table1Black"/>
              <w:spacing w:after="0"/>
              <w:jc w:val="center"/>
            </w:pPr>
            <w:r>
              <w:t>11</w:t>
            </w:r>
          </w:p>
        </w:tc>
        <w:tc>
          <w:tcPr>
            <w:tcW w:w="1562" w:type="pct"/>
            <w:vAlign w:val="center"/>
          </w:tcPr>
          <w:p w14:paraId="2C2057DF" w14:textId="08ED158E" w:rsidR="002437AB" w:rsidRDefault="002437AB" w:rsidP="007104B7">
            <w:pPr>
              <w:pStyle w:val="Table1Black"/>
              <w:spacing w:after="0"/>
            </w:pPr>
          </w:p>
        </w:tc>
      </w:tr>
      <w:tr w:rsidR="002437AB" w14:paraId="59A1A539" w14:textId="77777777" w:rsidTr="007E632D">
        <w:trPr>
          <w:trHeight w:val="522"/>
        </w:trPr>
        <w:tc>
          <w:tcPr>
            <w:tcW w:w="2913" w:type="pct"/>
            <w:vAlign w:val="center"/>
          </w:tcPr>
          <w:p w14:paraId="472C65F2" w14:textId="77777777" w:rsidR="002437AB" w:rsidRPr="001C5EFB" w:rsidRDefault="002437AB" w:rsidP="007104B7">
            <w:pPr>
              <w:pStyle w:val="Table1Black"/>
              <w:spacing w:after="0"/>
              <w:rPr>
                <w:rFonts w:cs="Arial"/>
              </w:rPr>
            </w:pPr>
            <w:r w:rsidRPr="001C5EFB">
              <w:rPr>
                <w:rFonts w:cs="Arial"/>
              </w:rPr>
              <w:t xml:space="preserve">None of these </w:t>
            </w:r>
          </w:p>
        </w:tc>
        <w:tc>
          <w:tcPr>
            <w:tcW w:w="525" w:type="pct"/>
            <w:vAlign w:val="center"/>
          </w:tcPr>
          <w:p w14:paraId="0D4FD041" w14:textId="77777777" w:rsidR="002437AB" w:rsidRDefault="002437AB" w:rsidP="007104B7">
            <w:pPr>
              <w:pStyle w:val="Table1Black"/>
              <w:spacing w:after="0"/>
              <w:jc w:val="center"/>
            </w:pPr>
            <w:r>
              <w:t>12</w:t>
            </w:r>
          </w:p>
        </w:tc>
        <w:tc>
          <w:tcPr>
            <w:tcW w:w="1562" w:type="pct"/>
            <w:vAlign w:val="center"/>
          </w:tcPr>
          <w:p w14:paraId="49F51133" w14:textId="0A60ACED" w:rsidR="002437AB" w:rsidRDefault="002437AB" w:rsidP="007104B7">
            <w:pPr>
              <w:pStyle w:val="Table1Black"/>
              <w:spacing w:after="0"/>
            </w:pPr>
          </w:p>
        </w:tc>
      </w:tr>
    </w:tbl>
    <w:p w14:paraId="294C516D" w14:textId="77777777" w:rsidR="002437AB" w:rsidRDefault="002437AB" w:rsidP="002437AB"/>
    <w:p w14:paraId="7C3F53CE" w14:textId="116B25BE" w:rsidR="002437AB" w:rsidRPr="007E632D" w:rsidRDefault="002437AB" w:rsidP="007E632D">
      <w:pPr>
        <w:pStyle w:val="BodyText"/>
        <w:rPr>
          <w:i/>
          <w:iCs/>
        </w:rPr>
      </w:pPr>
      <w:r w:rsidRPr="007E632D">
        <w:rPr>
          <w:i/>
          <w:iCs/>
        </w:rPr>
        <w:t>Ask if prefer hybrid (</w:t>
      </w:r>
      <w:r w:rsidR="007E632D">
        <w:rPr>
          <w:i/>
          <w:iCs/>
        </w:rPr>
        <w:t>B</w:t>
      </w:r>
      <w:r w:rsidRPr="007E632D">
        <w:rPr>
          <w:i/>
          <w:iCs/>
        </w:rPr>
        <w:t>5=3)</w:t>
      </w:r>
      <w:r w:rsidR="007E632D">
        <w:rPr>
          <w:i/>
          <w:iCs/>
        </w:rPr>
        <w:t>. Multi-code.</w:t>
      </w:r>
    </w:p>
    <w:p w14:paraId="247F0C56" w14:textId="2BEA33F4" w:rsidR="002437AB" w:rsidRDefault="007E632D" w:rsidP="007E632D">
      <w:pPr>
        <w:pStyle w:val="BodyText"/>
      </w:pPr>
      <w:r>
        <w:t xml:space="preserve">B8. </w:t>
      </w:r>
      <w:r w:rsidR="002437AB">
        <w:t>Why would you prefer to participate in training sessions in a hybrid way?</w:t>
      </w:r>
    </w:p>
    <w:tbl>
      <w:tblPr>
        <w:tblStyle w:val="TableGrid"/>
        <w:tblW w:w="5000" w:type="pct"/>
        <w:tblLook w:val="04A0" w:firstRow="1" w:lastRow="0" w:firstColumn="1" w:lastColumn="0" w:noHBand="0" w:noVBand="1"/>
      </w:tblPr>
      <w:tblGrid>
        <w:gridCol w:w="5241"/>
        <w:gridCol w:w="945"/>
        <w:gridCol w:w="2811"/>
      </w:tblGrid>
      <w:tr w:rsidR="002437AB" w14:paraId="46751FCB" w14:textId="77777777" w:rsidTr="007E632D">
        <w:trPr>
          <w:trHeight w:val="522"/>
        </w:trPr>
        <w:tc>
          <w:tcPr>
            <w:tcW w:w="2913" w:type="pct"/>
            <w:vAlign w:val="center"/>
          </w:tcPr>
          <w:p w14:paraId="6DC93E0F" w14:textId="77777777" w:rsidR="002437AB" w:rsidRPr="00CE7D2A" w:rsidRDefault="002437AB" w:rsidP="007104B7">
            <w:pPr>
              <w:pStyle w:val="Table1Black"/>
              <w:spacing w:after="0"/>
              <w:rPr>
                <w:rFonts w:eastAsia="Times New Roman" w:cs="Arial"/>
                <w:lang w:eastAsia="en-GB"/>
              </w:rPr>
            </w:pPr>
            <w:r w:rsidRPr="00995D45">
              <w:rPr>
                <w:rFonts w:eastAsia="Times New Roman" w:cs="Arial"/>
                <w:lang w:eastAsia="en-GB"/>
              </w:rPr>
              <w:t>Better collaboration and discussion with others</w:t>
            </w:r>
          </w:p>
        </w:tc>
        <w:tc>
          <w:tcPr>
            <w:tcW w:w="525" w:type="pct"/>
            <w:vAlign w:val="center"/>
          </w:tcPr>
          <w:p w14:paraId="5C5EAFC5" w14:textId="77777777" w:rsidR="002437AB" w:rsidRDefault="002437AB" w:rsidP="007104B7">
            <w:pPr>
              <w:pStyle w:val="Table1Black"/>
              <w:spacing w:after="0"/>
              <w:jc w:val="center"/>
            </w:pPr>
            <w:r>
              <w:t>1</w:t>
            </w:r>
          </w:p>
        </w:tc>
        <w:tc>
          <w:tcPr>
            <w:tcW w:w="1562" w:type="pct"/>
            <w:vAlign w:val="center"/>
          </w:tcPr>
          <w:p w14:paraId="378A0F2E" w14:textId="77777777" w:rsidR="002437AB" w:rsidRDefault="002437AB" w:rsidP="007104B7">
            <w:pPr>
              <w:pStyle w:val="Table1Black"/>
              <w:spacing w:after="0"/>
            </w:pPr>
          </w:p>
        </w:tc>
      </w:tr>
      <w:tr w:rsidR="002437AB" w14:paraId="5A2A1B5C" w14:textId="77777777" w:rsidTr="007E632D">
        <w:trPr>
          <w:trHeight w:val="522"/>
        </w:trPr>
        <w:tc>
          <w:tcPr>
            <w:tcW w:w="2913" w:type="pct"/>
            <w:vAlign w:val="center"/>
          </w:tcPr>
          <w:p w14:paraId="16517E8C" w14:textId="77777777" w:rsidR="002437AB" w:rsidRPr="00CE7D2A" w:rsidRDefault="002437AB" w:rsidP="007104B7">
            <w:pPr>
              <w:pStyle w:val="Table1Black"/>
              <w:spacing w:after="0"/>
              <w:rPr>
                <w:rFonts w:eastAsia="Times New Roman" w:cs="Arial"/>
                <w:lang w:eastAsia="en-GB"/>
              </w:rPr>
            </w:pPr>
            <w:r w:rsidRPr="00995D45">
              <w:rPr>
                <w:rFonts w:eastAsia="Times New Roman" w:cs="Arial"/>
                <w:lang w:eastAsia="en-GB"/>
              </w:rPr>
              <w:t>Opportunity for networking and building connections</w:t>
            </w:r>
          </w:p>
        </w:tc>
        <w:tc>
          <w:tcPr>
            <w:tcW w:w="525" w:type="pct"/>
            <w:vAlign w:val="center"/>
          </w:tcPr>
          <w:p w14:paraId="4F70857E" w14:textId="77777777" w:rsidR="002437AB" w:rsidRDefault="002437AB" w:rsidP="007104B7">
            <w:pPr>
              <w:pStyle w:val="Table1Black"/>
              <w:spacing w:after="0"/>
              <w:jc w:val="center"/>
            </w:pPr>
            <w:r>
              <w:t>2</w:t>
            </w:r>
          </w:p>
        </w:tc>
        <w:tc>
          <w:tcPr>
            <w:tcW w:w="1562" w:type="pct"/>
            <w:vAlign w:val="center"/>
          </w:tcPr>
          <w:p w14:paraId="2ABE1B4D" w14:textId="77777777" w:rsidR="002437AB" w:rsidRDefault="002437AB" w:rsidP="007104B7">
            <w:pPr>
              <w:pStyle w:val="Table1Black"/>
              <w:spacing w:after="0"/>
            </w:pPr>
          </w:p>
        </w:tc>
      </w:tr>
      <w:tr w:rsidR="002437AB" w14:paraId="5E922817" w14:textId="77777777" w:rsidTr="007E632D">
        <w:trPr>
          <w:trHeight w:val="522"/>
        </w:trPr>
        <w:tc>
          <w:tcPr>
            <w:tcW w:w="2913" w:type="pct"/>
            <w:vAlign w:val="center"/>
          </w:tcPr>
          <w:p w14:paraId="1C686FB7" w14:textId="77777777" w:rsidR="002437AB" w:rsidRPr="00CE7D2A" w:rsidRDefault="002437AB" w:rsidP="007104B7">
            <w:pPr>
              <w:pStyle w:val="Table1Black"/>
              <w:spacing w:after="0"/>
              <w:rPr>
                <w:rFonts w:eastAsia="Times New Roman" w:cs="Arial"/>
                <w:lang w:eastAsia="en-GB"/>
              </w:rPr>
            </w:pPr>
            <w:r w:rsidRPr="00995D45">
              <w:rPr>
                <w:rFonts w:eastAsia="Times New Roman" w:cs="Arial"/>
                <w:lang w:eastAsia="en-GB"/>
              </w:rPr>
              <w:t xml:space="preserve">Easier to engage with and focus on the </w:t>
            </w:r>
            <w:r>
              <w:rPr>
                <w:rFonts w:eastAsia="Times New Roman" w:cs="Arial"/>
                <w:lang w:eastAsia="en-GB"/>
              </w:rPr>
              <w:t>course</w:t>
            </w:r>
          </w:p>
        </w:tc>
        <w:tc>
          <w:tcPr>
            <w:tcW w:w="525" w:type="pct"/>
            <w:vAlign w:val="center"/>
          </w:tcPr>
          <w:p w14:paraId="6D928A68" w14:textId="77777777" w:rsidR="002437AB" w:rsidRDefault="002437AB" w:rsidP="007104B7">
            <w:pPr>
              <w:pStyle w:val="Table1Black"/>
              <w:spacing w:after="0"/>
              <w:jc w:val="center"/>
            </w:pPr>
            <w:r>
              <w:t>3</w:t>
            </w:r>
          </w:p>
        </w:tc>
        <w:tc>
          <w:tcPr>
            <w:tcW w:w="1562" w:type="pct"/>
            <w:vAlign w:val="center"/>
          </w:tcPr>
          <w:p w14:paraId="29D4AA33" w14:textId="77777777" w:rsidR="002437AB" w:rsidRDefault="002437AB" w:rsidP="007104B7">
            <w:pPr>
              <w:pStyle w:val="Table1Black"/>
              <w:spacing w:after="0"/>
            </w:pPr>
          </w:p>
        </w:tc>
      </w:tr>
      <w:tr w:rsidR="002437AB" w14:paraId="54D019E2" w14:textId="77777777" w:rsidTr="007E632D">
        <w:trPr>
          <w:trHeight w:val="522"/>
        </w:trPr>
        <w:tc>
          <w:tcPr>
            <w:tcW w:w="2913" w:type="pct"/>
            <w:vAlign w:val="center"/>
          </w:tcPr>
          <w:p w14:paraId="2818D1B9" w14:textId="77777777" w:rsidR="002437AB" w:rsidRPr="00CE7D2A" w:rsidRDefault="002437AB" w:rsidP="007104B7">
            <w:pPr>
              <w:pStyle w:val="Table1Black"/>
              <w:spacing w:after="0"/>
              <w:rPr>
                <w:rFonts w:eastAsia="Times New Roman" w:cs="Arial"/>
                <w:lang w:eastAsia="en-GB"/>
              </w:rPr>
            </w:pPr>
            <w:r w:rsidRPr="00995D45">
              <w:rPr>
                <w:rFonts w:eastAsia="Times New Roman" w:cs="Arial"/>
                <w:lang w:eastAsia="en-GB"/>
              </w:rPr>
              <w:t>Easier to ask questions</w:t>
            </w:r>
          </w:p>
        </w:tc>
        <w:tc>
          <w:tcPr>
            <w:tcW w:w="525" w:type="pct"/>
            <w:vAlign w:val="center"/>
          </w:tcPr>
          <w:p w14:paraId="5B32781A" w14:textId="77777777" w:rsidR="002437AB" w:rsidRDefault="002437AB" w:rsidP="007104B7">
            <w:pPr>
              <w:pStyle w:val="Table1Black"/>
              <w:spacing w:after="0"/>
              <w:jc w:val="center"/>
            </w:pPr>
            <w:r>
              <w:t>4</w:t>
            </w:r>
          </w:p>
        </w:tc>
        <w:tc>
          <w:tcPr>
            <w:tcW w:w="1562" w:type="pct"/>
            <w:vAlign w:val="center"/>
          </w:tcPr>
          <w:p w14:paraId="3A366BBE" w14:textId="77777777" w:rsidR="002437AB" w:rsidRDefault="002437AB" w:rsidP="007104B7">
            <w:pPr>
              <w:pStyle w:val="Table1Black"/>
              <w:spacing w:after="0"/>
            </w:pPr>
          </w:p>
        </w:tc>
      </w:tr>
      <w:tr w:rsidR="002437AB" w14:paraId="3B6FB90C" w14:textId="77777777" w:rsidTr="007E632D">
        <w:trPr>
          <w:trHeight w:val="522"/>
        </w:trPr>
        <w:tc>
          <w:tcPr>
            <w:tcW w:w="2913" w:type="pct"/>
            <w:vAlign w:val="center"/>
          </w:tcPr>
          <w:p w14:paraId="4E7DE657" w14:textId="77777777" w:rsidR="002437AB" w:rsidRPr="00CE7D2A" w:rsidRDefault="002437AB" w:rsidP="007104B7">
            <w:pPr>
              <w:pStyle w:val="Table1Black"/>
              <w:spacing w:after="0"/>
              <w:rPr>
                <w:rFonts w:eastAsia="Times New Roman" w:cs="Arial"/>
                <w:lang w:eastAsia="en-GB"/>
              </w:rPr>
            </w:pPr>
            <w:r w:rsidRPr="00995D45">
              <w:rPr>
                <w:rFonts w:eastAsia="Times New Roman" w:cs="Arial"/>
                <w:lang w:eastAsia="en-GB"/>
              </w:rPr>
              <w:t>Feel more motivated to attend</w:t>
            </w:r>
          </w:p>
        </w:tc>
        <w:tc>
          <w:tcPr>
            <w:tcW w:w="525" w:type="pct"/>
            <w:vAlign w:val="center"/>
          </w:tcPr>
          <w:p w14:paraId="4EFA7F61" w14:textId="77777777" w:rsidR="002437AB" w:rsidRDefault="002437AB" w:rsidP="007104B7">
            <w:pPr>
              <w:pStyle w:val="Table1Black"/>
              <w:spacing w:after="0"/>
              <w:jc w:val="center"/>
            </w:pPr>
            <w:r>
              <w:t>5</w:t>
            </w:r>
          </w:p>
        </w:tc>
        <w:tc>
          <w:tcPr>
            <w:tcW w:w="1562" w:type="pct"/>
            <w:vAlign w:val="center"/>
          </w:tcPr>
          <w:p w14:paraId="7AF59C07" w14:textId="77777777" w:rsidR="002437AB" w:rsidRDefault="002437AB" w:rsidP="007104B7">
            <w:pPr>
              <w:pStyle w:val="Table1Black"/>
              <w:spacing w:after="0"/>
            </w:pPr>
          </w:p>
        </w:tc>
      </w:tr>
      <w:tr w:rsidR="002437AB" w14:paraId="170EA950" w14:textId="77777777" w:rsidTr="007E632D">
        <w:trPr>
          <w:trHeight w:val="522"/>
        </w:trPr>
        <w:tc>
          <w:tcPr>
            <w:tcW w:w="2913" w:type="pct"/>
            <w:vAlign w:val="center"/>
          </w:tcPr>
          <w:p w14:paraId="481AC89E" w14:textId="77777777" w:rsidR="002437AB" w:rsidRPr="00CE7D2A" w:rsidRDefault="002437AB" w:rsidP="007104B7">
            <w:pPr>
              <w:pStyle w:val="Table1Black"/>
              <w:spacing w:after="0"/>
              <w:rPr>
                <w:rFonts w:eastAsia="Times New Roman" w:cs="Arial"/>
                <w:lang w:eastAsia="en-GB"/>
              </w:rPr>
            </w:pPr>
            <w:r w:rsidRPr="00995D45">
              <w:rPr>
                <w:rFonts w:eastAsia="Times New Roman" w:cs="Arial"/>
                <w:lang w:eastAsia="en-GB"/>
              </w:rPr>
              <w:t>Reduces any potential technical issues</w:t>
            </w:r>
          </w:p>
        </w:tc>
        <w:tc>
          <w:tcPr>
            <w:tcW w:w="525" w:type="pct"/>
            <w:vAlign w:val="center"/>
          </w:tcPr>
          <w:p w14:paraId="468F2546" w14:textId="77777777" w:rsidR="002437AB" w:rsidRDefault="002437AB" w:rsidP="007104B7">
            <w:pPr>
              <w:pStyle w:val="Table1Black"/>
              <w:spacing w:after="0"/>
              <w:jc w:val="center"/>
            </w:pPr>
            <w:r>
              <w:t>6</w:t>
            </w:r>
          </w:p>
        </w:tc>
        <w:tc>
          <w:tcPr>
            <w:tcW w:w="1562" w:type="pct"/>
            <w:vAlign w:val="center"/>
          </w:tcPr>
          <w:p w14:paraId="7C95BA07" w14:textId="77777777" w:rsidR="002437AB" w:rsidRDefault="002437AB" w:rsidP="007104B7">
            <w:pPr>
              <w:pStyle w:val="Table1Black"/>
              <w:spacing w:after="0"/>
            </w:pPr>
          </w:p>
        </w:tc>
      </w:tr>
      <w:tr w:rsidR="002437AB" w14:paraId="1B1960AA" w14:textId="77777777" w:rsidTr="007E632D">
        <w:trPr>
          <w:trHeight w:val="522"/>
        </w:trPr>
        <w:tc>
          <w:tcPr>
            <w:tcW w:w="2913" w:type="pct"/>
            <w:vAlign w:val="center"/>
          </w:tcPr>
          <w:p w14:paraId="288224D3" w14:textId="77777777" w:rsidR="002437AB" w:rsidRPr="00CE7D2A" w:rsidRDefault="002437AB" w:rsidP="007104B7">
            <w:pPr>
              <w:pStyle w:val="Table1Black"/>
              <w:spacing w:after="0"/>
              <w:rPr>
                <w:rFonts w:eastAsia="Times New Roman" w:cs="Arial"/>
                <w:lang w:eastAsia="en-GB"/>
              </w:rPr>
            </w:pPr>
            <w:r w:rsidRPr="00995D45">
              <w:rPr>
                <w:rFonts w:eastAsia="Times New Roman" w:cs="Arial"/>
                <w:lang w:eastAsia="en-GB"/>
              </w:rPr>
              <w:t>Value for money</w:t>
            </w:r>
          </w:p>
        </w:tc>
        <w:tc>
          <w:tcPr>
            <w:tcW w:w="525" w:type="pct"/>
            <w:vAlign w:val="center"/>
          </w:tcPr>
          <w:p w14:paraId="23CB866D" w14:textId="77777777" w:rsidR="002437AB" w:rsidRDefault="002437AB" w:rsidP="007104B7">
            <w:pPr>
              <w:pStyle w:val="Table1Black"/>
              <w:spacing w:after="0"/>
              <w:jc w:val="center"/>
            </w:pPr>
            <w:r>
              <w:t>7</w:t>
            </w:r>
          </w:p>
        </w:tc>
        <w:tc>
          <w:tcPr>
            <w:tcW w:w="1562" w:type="pct"/>
            <w:vAlign w:val="center"/>
          </w:tcPr>
          <w:p w14:paraId="51F0B9EB" w14:textId="77777777" w:rsidR="002437AB" w:rsidRDefault="002437AB" w:rsidP="007104B7">
            <w:pPr>
              <w:pStyle w:val="Table1Black"/>
              <w:spacing w:after="0"/>
            </w:pPr>
          </w:p>
        </w:tc>
      </w:tr>
      <w:tr w:rsidR="002437AB" w14:paraId="00BF540B" w14:textId="77777777" w:rsidTr="007E632D">
        <w:trPr>
          <w:trHeight w:val="522"/>
        </w:trPr>
        <w:tc>
          <w:tcPr>
            <w:tcW w:w="2913" w:type="pct"/>
            <w:vAlign w:val="center"/>
          </w:tcPr>
          <w:p w14:paraId="379E09A3" w14:textId="77777777" w:rsidR="002437AB" w:rsidRPr="00CE7D2A" w:rsidRDefault="002437AB" w:rsidP="007104B7">
            <w:pPr>
              <w:pStyle w:val="Table1Black"/>
              <w:spacing w:after="0"/>
              <w:rPr>
                <w:rFonts w:eastAsia="Times New Roman" w:cs="Arial"/>
                <w:lang w:eastAsia="en-GB"/>
              </w:rPr>
            </w:pPr>
            <w:r w:rsidRPr="00995D45">
              <w:rPr>
                <w:rFonts w:eastAsia="Times New Roman" w:cs="Arial"/>
                <w:lang w:eastAsia="en-GB"/>
              </w:rPr>
              <w:t>Get more from the session</w:t>
            </w:r>
          </w:p>
        </w:tc>
        <w:tc>
          <w:tcPr>
            <w:tcW w:w="525" w:type="pct"/>
            <w:vAlign w:val="center"/>
          </w:tcPr>
          <w:p w14:paraId="44E48EAD" w14:textId="77777777" w:rsidR="002437AB" w:rsidRDefault="002437AB" w:rsidP="007104B7">
            <w:pPr>
              <w:pStyle w:val="Table1Black"/>
              <w:spacing w:after="0"/>
              <w:jc w:val="center"/>
            </w:pPr>
            <w:r>
              <w:t>8</w:t>
            </w:r>
          </w:p>
        </w:tc>
        <w:tc>
          <w:tcPr>
            <w:tcW w:w="1562" w:type="pct"/>
            <w:vAlign w:val="center"/>
          </w:tcPr>
          <w:p w14:paraId="0F42623C" w14:textId="77777777" w:rsidR="002437AB" w:rsidRDefault="002437AB" w:rsidP="007104B7">
            <w:pPr>
              <w:pStyle w:val="Table1Black"/>
              <w:spacing w:after="0"/>
            </w:pPr>
          </w:p>
        </w:tc>
      </w:tr>
      <w:tr w:rsidR="002437AB" w14:paraId="58C4273B" w14:textId="77777777" w:rsidTr="007E632D">
        <w:trPr>
          <w:trHeight w:val="522"/>
        </w:trPr>
        <w:tc>
          <w:tcPr>
            <w:tcW w:w="2913" w:type="pct"/>
            <w:vAlign w:val="center"/>
          </w:tcPr>
          <w:p w14:paraId="4707DEF8" w14:textId="77777777" w:rsidR="002437AB" w:rsidRPr="00CE7D2A" w:rsidRDefault="002437AB" w:rsidP="007104B7">
            <w:pPr>
              <w:pStyle w:val="Table1Black"/>
              <w:spacing w:after="0"/>
              <w:rPr>
                <w:rFonts w:eastAsia="Times New Roman" w:cs="Arial"/>
                <w:lang w:eastAsia="en-GB"/>
              </w:rPr>
            </w:pPr>
            <w:r>
              <w:rPr>
                <w:rFonts w:eastAsia="Times New Roman" w:cs="Arial"/>
                <w:lang w:eastAsia="en-GB"/>
              </w:rPr>
              <w:t>Reduced</w:t>
            </w:r>
            <w:r w:rsidRPr="00CE7D2A">
              <w:rPr>
                <w:rFonts w:eastAsia="Times New Roman" w:cs="Arial"/>
                <w:lang w:eastAsia="en-GB"/>
              </w:rPr>
              <w:t xml:space="preserve"> travel requirement to attend </w:t>
            </w:r>
            <w:r>
              <w:rPr>
                <w:rFonts w:eastAsia="Times New Roman" w:cs="Arial"/>
                <w:lang w:eastAsia="en-GB"/>
              </w:rPr>
              <w:t>the course</w:t>
            </w:r>
          </w:p>
        </w:tc>
        <w:tc>
          <w:tcPr>
            <w:tcW w:w="525" w:type="pct"/>
            <w:vAlign w:val="center"/>
          </w:tcPr>
          <w:p w14:paraId="1401BA0C" w14:textId="77777777" w:rsidR="002437AB" w:rsidRDefault="002437AB" w:rsidP="007104B7">
            <w:pPr>
              <w:pStyle w:val="Table1Black"/>
              <w:spacing w:after="0"/>
              <w:jc w:val="center"/>
            </w:pPr>
            <w:r>
              <w:t>10</w:t>
            </w:r>
          </w:p>
        </w:tc>
        <w:tc>
          <w:tcPr>
            <w:tcW w:w="1562" w:type="pct"/>
            <w:vAlign w:val="center"/>
          </w:tcPr>
          <w:p w14:paraId="214B1728" w14:textId="77777777" w:rsidR="002437AB" w:rsidRDefault="002437AB" w:rsidP="007104B7">
            <w:pPr>
              <w:pStyle w:val="Table1Black"/>
              <w:spacing w:after="0"/>
            </w:pPr>
          </w:p>
        </w:tc>
      </w:tr>
      <w:tr w:rsidR="002437AB" w14:paraId="5AC80E59" w14:textId="77777777" w:rsidTr="007E632D">
        <w:trPr>
          <w:trHeight w:val="522"/>
        </w:trPr>
        <w:tc>
          <w:tcPr>
            <w:tcW w:w="2913" w:type="pct"/>
            <w:vAlign w:val="center"/>
          </w:tcPr>
          <w:p w14:paraId="7821EA22" w14:textId="77777777" w:rsidR="002437AB" w:rsidRPr="00CE7D2A" w:rsidRDefault="002437AB" w:rsidP="007104B7">
            <w:pPr>
              <w:pStyle w:val="Table1Black"/>
              <w:spacing w:after="0"/>
              <w:rPr>
                <w:rFonts w:eastAsia="Times New Roman" w:cs="Arial"/>
                <w:lang w:eastAsia="en-GB"/>
              </w:rPr>
            </w:pPr>
            <w:r w:rsidRPr="00CE7D2A">
              <w:rPr>
                <w:rFonts w:eastAsia="Times New Roman" w:cs="Arial"/>
                <w:lang w:eastAsia="en-GB"/>
              </w:rPr>
              <w:lastRenderedPageBreak/>
              <w:t>Easy to access and convenient</w:t>
            </w:r>
          </w:p>
        </w:tc>
        <w:tc>
          <w:tcPr>
            <w:tcW w:w="525" w:type="pct"/>
            <w:vAlign w:val="center"/>
          </w:tcPr>
          <w:p w14:paraId="4820032D" w14:textId="77777777" w:rsidR="002437AB" w:rsidRDefault="002437AB" w:rsidP="007104B7">
            <w:pPr>
              <w:pStyle w:val="Table1Black"/>
              <w:spacing w:after="0"/>
              <w:jc w:val="center"/>
            </w:pPr>
            <w:r>
              <w:t>11</w:t>
            </w:r>
          </w:p>
        </w:tc>
        <w:tc>
          <w:tcPr>
            <w:tcW w:w="1562" w:type="pct"/>
            <w:vAlign w:val="center"/>
          </w:tcPr>
          <w:p w14:paraId="0F26B3B0" w14:textId="77777777" w:rsidR="002437AB" w:rsidRDefault="002437AB" w:rsidP="007104B7">
            <w:pPr>
              <w:pStyle w:val="Table1Black"/>
              <w:spacing w:after="0"/>
            </w:pPr>
          </w:p>
        </w:tc>
      </w:tr>
      <w:tr w:rsidR="002437AB" w14:paraId="076B12D5" w14:textId="77777777" w:rsidTr="007E632D">
        <w:trPr>
          <w:trHeight w:val="522"/>
        </w:trPr>
        <w:tc>
          <w:tcPr>
            <w:tcW w:w="2913" w:type="pct"/>
            <w:vAlign w:val="center"/>
          </w:tcPr>
          <w:p w14:paraId="47DB5B00" w14:textId="77777777" w:rsidR="002437AB" w:rsidRPr="006749C6" w:rsidRDefault="002437AB" w:rsidP="007104B7">
            <w:pPr>
              <w:pStyle w:val="Table1Black"/>
              <w:spacing w:after="0"/>
              <w:rPr>
                <w:rFonts w:eastAsia="Times New Roman" w:cs="Arial"/>
                <w:lang w:eastAsia="en-GB"/>
              </w:rPr>
            </w:pPr>
            <w:r w:rsidRPr="00CE7D2A">
              <w:rPr>
                <w:rFonts w:eastAsia="Times New Roman" w:cs="Arial"/>
                <w:lang w:eastAsia="en-GB"/>
              </w:rPr>
              <w:t xml:space="preserve">Able to better fit in </w:t>
            </w:r>
            <w:r>
              <w:rPr>
                <w:rFonts w:eastAsia="Times New Roman" w:cs="Arial"/>
                <w:lang w:eastAsia="en-GB"/>
              </w:rPr>
              <w:t>the course</w:t>
            </w:r>
            <w:r w:rsidRPr="00CE7D2A">
              <w:rPr>
                <w:rFonts w:eastAsia="Times New Roman" w:cs="Arial"/>
                <w:lang w:eastAsia="en-GB"/>
              </w:rPr>
              <w:t xml:space="preserve"> around prior commitments</w:t>
            </w:r>
          </w:p>
        </w:tc>
        <w:tc>
          <w:tcPr>
            <w:tcW w:w="525" w:type="pct"/>
            <w:vAlign w:val="center"/>
          </w:tcPr>
          <w:p w14:paraId="453EF3B4" w14:textId="77777777" w:rsidR="002437AB" w:rsidRDefault="002437AB" w:rsidP="007104B7">
            <w:pPr>
              <w:pStyle w:val="Table1Black"/>
              <w:spacing w:after="0"/>
              <w:jc w:val="center"/>
            </w:pPr>
            <w:r>
              <w:t>12</w:t>
            </w:r>
          </w:p>
        </w:tc>
        <w:tc>
          <w:tcPr>
            <w:tcW w:w="1562" w:type="pct"/>
            <w:vAlign w:val="center"/>
          </w:tcPr>
          <w:p w14:paraId="1B181F07" w14:textId="77777777" w:rsidR="002437AB" w:rsidRDefault="002437AB" w:rsidP="007104B7">
            <w:pPr>
              <w:pStyle w:val="Table1Black"/>
              <w:spacing w:after="0"/>
            </w:pPr>
          </w:p>
        </w:tc>
      </w:tr>
      <w:tr w:rsidR="002437AB" w14:paraId="0E9A4BA4" w14:textId="77777777" w:rsidTr="007E632D">
        <w:trPr>
          <w:trHeight w:val="522"/>
        </w:trPr>
        <w:tc>
          <w:tcPr>
            <w:tcW w:w="2913" w:type="pct"/>
            <w:vAlign w:val="center"/>
          </w:tcPr>
          <w:p w14:paraId="31BE2D34" w14:textId="77777777" w:rsidR="002437AB" w:rsidRPr="006749C6" w:rsidRDefault="002437AB" w:rsidP="007104B7">
            <w:pPr>
              <w:pStyle w:val="Table1Black"/>
              <w:spacing w:after="0"/>
              <w:rPr>
                <w:rFonts w:eastAsia="Times New Roman" w:cs="Arial"/>
                <w:lang w:eastAsia="en-GB"/>
              </w:rPr>
            </w:pPr>
            <w:r w:rsidRPr="00CE7D2A">
              <w:rPr>
                <w:rFonts w:eastAsia="Times New Roman" w:cs="Arial"/>
                <w:lang w:eastAsia="en-GB"/>
              </w:rPr>
              <w:t xml:space="preserve">Availability of resources during </w:t>
            </w:r>
            <w:r>
              <w:rPr>
                <w:rFonts w:eastAsia="Times New Roman" w:cs="Arial"/>
                <w:lang w:eastAsia="en-GB"/>
              </w:rPr>
              <w:t>the course</w:t>
            </w:r>
          </w:p>
        </w:tc>
        <w:tc>
          <w:tcPr>
            <w:tcW w:w="525" w:type="pct"/>
            <w:vAlign w:val="center"/>
          </w:tcPr>
          <w:p w14:paraId="67D8E3BA" w14:textId="77777777" w:rsidR="002437AB" w:rsidRDefault="002437AB" w:rsidP="007104B7">
            <w:pPr>
              <w:pStyle w:val="Table1Black"/>
              <w:spacing w:after="0"/>
              <w:jc w:val="center"/>
            </w:pPr>
            <w:r>
              <w:t>13</w:t>
            </w:r>
          </w:p>
        </w:tc>
        <w:tc>
          <w:tcPr>
            <w:tcW w:w="1562" w:type="pct"/>
            <w:vAlign w:val="center"/>
          </w:tcPr>
          <w:p w14:paraId="06A54D7C" w14:textId="77777777" w:rsidR="002437AB" w:rsidRDefault="002437AB" w:rsidP="007104B7">
            <w:pPr>
              <w:pStyle w:val="Table1Black"/>
              <w:spacing w:after="0"/>
            </w:pPr>
          </w:p>
        </w:tc>
      </w:tr>
      <w:tr w:rsidR="002437AB" w14:paraId="1F3249EA" w14:textId="77777777" w:rsidTr="007E632D">
        <w:trPr>
          <w:trHeight w:val="522"/>
        </w:trPr>
        <w:tc>
          <w:tcPr>
            <w:tcW w:w="2913" w:type="pct"/>
            <w:vAlign w:val="center"/>
          </w:tcPr>
          <w:p w14:paraId="505491E4" w14:textId="77777777" w:rsidR="002437AB" w:rsidRPr="006749C6" w:rsidRDefault="002437AB" w:rsidP="007104B7">
            <w:pPr>
              <w:pStyle w:val="Table1Black"/>
              <w:spacing w:after="0"/>
              <w:rPr>
                <w:rFonts w:eastAsia="Times New Roman" w:cs="Arial"/>
                <w:lang w:eastAsia="en-GB"/>
              </w:rPr>
            </w:pPr>
            <w:r w:rsidRPr="00CE7D2A">
              <w:rPr>
                <w:rFonts w:eastAsia="Times New Roman" w:cs="Arial"/>
                <w:lang w:eastAsia="en-GB"/>
              </w:rPr>
              <w:t>Able to attend with colleagues based in different locations</w:t>
            </w:r>
          </w:p>
        </w:tc>
        <w:tc>
          <w:tcPr>
            <w:tcW w:w="525" w:type="pct"/>
            <w:vAlign w:val="center"/>
          </w:tcPr>
          <w:p w14:paraId="576DC453" w14:textId="77777777" w:rsidR="002437AB" w:rsidRDefault="002437AB" w:rsidP="007104B7">
            <w:pPr>
              <w:pStyle w:val="Table1Black"/>
              <w:spacing w:after="0"/>
              <w:jc w:val="center"/>
            </w:pPr>
            <w:r>
              <w:t>15</w:t>
            </w:r>
          </w:p>
        </w:tc>
        <w:tc>
          <w:tcPr>
            <w:tcW w:w="1562" w:type="pct"/>
            <w:vAlign w:val="center"/>
          </w:tcPr>
          <w:p w14:paraId="29117E98" w14:textId="77777777" w:rsidR="002437AB" w:rsidRDefault="002437AB" w:rsidP="007104B7">
            <w:pPr>
              <w:pStyle w:val="Table1Black"/>
              <w:spacing w:after="0"/>
            </w:pPr>
          </w:p>
        </w:tc>
      </w:tr>
      <w:tr w:rsidR="002437AB" w14:paraId="1EEA3868" w14:textId="77777777" w:rsidTr="007E632D">
        <w:trPr>
          <w:trHeight w:val="522"/>
        </w:trPr>
        <w:tc>
          <w:tcPr>
            <w:tcW w:w="2913" w:type="pct"/>
            <w:vAlign w:val="center"/>
          </w:tcPr>
          <w:p w14:paraId="674A4E6D" w14:textId="77777777" w:rsidR="002437AB" w:rsidRPr="006749C6" w:rsidRDefault="002437AB" w:rsidP="007104B7">
            <w:pPr>
              <w:pStyle w:val="Table1Black"/>
              <w:spacing w:after="0"/>
              <w:rPr>
                <w:rFonts w:eastAsia="Times New Roman" w:cs="Arial"/>
                <w:lang w:eastAsia="en-GB"/>
              </w:rPr>
            </w:pPr>
            <w:r w:rsidRPr="00CE7D2A">
              <w:rPr>
                <w:rFonts w:eastAsia="Times New Roman" w:cs="Arial"/>
                <w:lang w:eastAsia="en-GB"/>
              </w:rPr>
              <w:t>Don’t have to wait for a local event to take place</w:t>
            </w:r>
          </w:p>
        </w:tc>
        <w:tc>
          <w:tcPr>
            <w:tcW w:w="525" w:type="pct"/>
            <w:vAlign w:val="center"/>
          </w:tcPr>
          <w:p w14:paraId="28AFA32F" w14:textId="77777777" w:rsidR="002437AB" w:rsidRDefault="002437AB" w:rsidP="007104B7">
            <w:pPr>
              <w:pStyle w:val="Table1Black"/>
              <w:spacing w:after="0"/>
              <w:jc w:val="center"/>
            </w:pPr>
            <w:r>
              <w:t>16</w:t>
            </w:r>
          </w:p>
        </w:tc>
        <w:tc>
          <w:tcPr>
            <w:tcW w:w="1562" w:type="pct"/>
            <w:vAlign w:val="center"/>
          </w:tcPr>
          <w:p w14:paraId="75141804" w14:textId="77777777" w:rsidR="002437AB" w:rsidRDefault="002437AB" w:rsidP="007104B7">
            <w:pPr>
              <w:pStyle w:val="Table1Black"/>
              <w:spacing w:after="0"/>
            </w:pPr>
          </w:p>
        </w:tc>
      </w:tr>
      <w:tr w:rsidR="002437AB" w14:paraId="3A58ADE9" w14:textId="77777777" w:rsidTr="007E632D">
        <w:trPr>
          <w:trHeight w:val="522"/>
        </w:trPr>
        <w:tc>
          <w:tcPr>
            <w:tcW w:w="2913" w:type="pct"/>
            <w:vAlign w:val="center"/>
          </w:tcPr>
          <w:p w14:paraId="1A82B770" w14:textId="3B49F9D2" w:rsidR="002437AB" w:rsidRPr="001C5EFB" w:rsidRDefault="002437AB" w:rsidP="007104B7">
            <w:pPr>
              <w:pStyle w:val="Table1Black"/>
              <w:spacing w:after="0"/>
              <w:rPr>
                <w:rFonts w:cs="Arial"/>
              </w:rPr>
            </w:pPr>
            <w:r w:rsidRPr="005561D8">
              <w:rPr>
                <w:rFonts w:eastAsia="Times New Roman" w:cs="Arial"/>
                <w:lang w:eastAsia="en-GB"/>
              </w:rPr>
              <w:t>Other (</w:t>
            </w:r>
            <w:r w:rsidR="00004ACD">
              <w:rPr>
                <w:rFonts w:eastAsia="Times New Roman" w:cs="Arial"/>
                <w:lang w:eastAsia="en-GB"/>
              </w:rPr>
              <w:t>P</w:t>
            </w:r>
            <w:r w:rsidRPr="005561D8">
              <w:rPr>
                <w:rFonts w:eastAsia="Times New Roman" w:cs="Arial"/>
                <w:lang w:eastAsia="en-GB"/>
              </w:rPr>
              <w:t>lease specify)</w:t>
            </w:r>
          </w:p>
        </w:tc>
        <w:tc>
          <w:tcPr>
            <w:tcW w:w="525" w:type="pct"/>
            <w:vAlign w:val="center"/>
          </w:tcPr>
          <w:p w14:paraId="23C40C5F" w14:textId="77777777" w:rsidR="002437AB" w:rsidRDefault="002437AB" w:rsidP="007104B7">
            <w:pPr>
              <w:pStyle w:val="Table1Black"/>
              <w:spacing w:after="0"/>
              <w:jc w:val="center"/>
            </w:pPr>
            <w:r>
              <w:t>17</w:t>
            </w:r>
          </w:p>
        </w:tc>
        <w:tc>
          <w:tcPr>
            <w:tcW w:w="1562" w:type="pct"/>
            <w:vAlign w:val="center"/>
          </w:tcPr>
          <w:p w14:paraId="331B5355" w14:textId="77777777" w:rsidR="002437AB" w:rsidRDefault="002437AB" w:rsidP="007104B7">
            <w:pPr>
              <w:pStyle w:val="Table1Black"/>
              <w:spacing w:after="0"/>
            </w:pPr>
          </w:p>
        </w:tc>
      </w:tr>
      <w:tr w:rsidR="002437AB" w14:paraId="539076CD" w14:textId="77777777" w:rsidTr="007E632D">
        <w:trPr>
          <w:trHeight w:val="522"/>
        </w:trPr>
        <w:tc>
          <w:tcPr>
            <w:tcW w:w="2913" w:type="pct"/>
            <w:vAlign w:val="center"/>
          </w:tcPr>
          <w:p w14:paraId="771488CD" w14:textId="77777777" w:rsidR="002437AB" w:rsidRPr="001C5EFB" w:rsidRDefault="002437AB" w:rsidP="007104B7">
            <w:pPr>
              <w:pStyle w:val="Table1Black"/>
              <w:spacing w:after="0"/>
              <w:rPr>
                <w:rFonts w:cs="Arial"/>
              </w:rPr>
            </w:pPr>
            <w:r w:rsidRPr="005561D8">
              <w:rPr>
                <w:rFonts w:eastAsia="Times New Roman" w:cs="Arial"/>
                <w:lang w:eastAsia="en-GB"/>
              </w:rPr>
              <w:t>Don’t know</w:t>
            </w:r>
          </w:p>
        </w:tc>
        <w:tc>
          <w:tcPr>
            <w:tcW w:w="525" w:type="pct"/>
            <w:vAlign w:val="center"/>
          </w:tcPr>
          <w:p w14:paraId="69D11369" w14:textId="77777777" w:rsidR="002437AB" w:rsidRDefault="002437AB" w:rsidP="007104B7">
            <w:pPr>
              <w:pStyle w:val="Table1Black"/>
              <w:spacing w:after="0"/>
              <w:jc w:val="center"/>
            </w:pPr>
            <w:r>
              <w:t>18</w:t>
            </w:r>
          </w:p>
        </w:tc>
        <w:tc>
          <w:tcPr>
            <w:tcW w:w="1562" w:type="pct"/>
            <w:vAlign w:val="center"/>
          </w:tcPr>
          <w:p w14:paraId="14E29590" w14:textId="03533D75" w:rsidR="002437AB" w:rsidRDefault="002437AB" w:rsidP="007104B7">
            <w:pPr>
              <w:pStyle w:val="Table1Black"/>
              <w:spacing w:after="0"/>
            </w:pPr>
          </w:p>
        </w:tc>
      </w:tr>
      <w:tr w:rsidR="002437AB" w14:paraId="3920739D" w14:textId="77777777" w:rsidTr="007E632D">
        <w:trPr>
          <w:trHeight w:val="522"/>
        </w:trPr>
        <w:tc>
          <w:tcPr>
            <w:tcW w:w="2913" w:type="pct"/>
            <w:vAlign w:val="center"/>
          </w:tcPr>
          <w:p w14:paraId="682A66DE" w14:textId="77777777" w:rsidR="002437AB" w:rsidRPr="001C5EFB" w:rsidRDefault="002437AB" w:rsidP="007104B7">
            <w:pPr>
              <w:pStyle w:val="Table1Black"/>
              <w:spacing w:after="0"/>
              <w:rPr>
                <w:rFonts w:cs="Arial"/>
              </w:rPr>
            </w:pPr>
            <w:r w:rsidRPr="001C5EFB">
              <w:rPr>
                <w:rFonts w:cs="Arial"/>
              </w:rPr>
              <w:t xml:space="preserve">None of these </w:t>
            </w:r>
          </w:p>
        </w:tc>
        <w:tc>
          <w:tcPr>
            <w:tcW w:w="525" w:type="pct"/>
            <w:vAlign w:val="center"/>
          </w:tcPr>
          <w:p w14:paraId="3DB94F08" w14:textId="77777777" w:rsidR="002437AB" w:rsidRDefault="002437AB" w:rsidP="007104B7">
            <w:pPr>
              <w:pStyle w:val="Table1Black"/>
              <w:spacing w:after="0"/>
              <w:jc w:val="center"/>
            </w:pPr>
            <w:r>
              <w:t>19</w:t>
            </w:r>
          </w:p>
        </w:tc>
        <w:tc>
          <w:tcPr>
            <w:tcW w:w="1562" w:type="pct"/>
            <w:vAlign w:val="center"/>
          </w:tcPr>
          <w:p w14:paraId="0919AD77" w14:textId="2B69673B" w:rsidR="002437AB" w:rsidRDefault="002437AB" w:rsidP="007104B7">
            <w:pPr>
              <w:pStyle w:val="Table1Black"/>
              <w:spacing w:after="0"/>
            </w:pPr>
          </w:p>
        </w:tc>
      </w:tr>
    </w:tbl>
    <w:p w14:paraId="2D002F85" w14:textId="77777777" w:rsidR="002437AB" w:rsidRDefault="002437AB" w:rsidP="002437AB"/>
    <w:p w14:paraId="2B9CA5BE" w14:textId="77777777" w:rsidR="007E632D" w:rsidRPr="007E632D" w:rsidRDefault="007E632D" w:rsidP="007E632D">
      <w:pPr>
        <w:pStyle w:val="BodyText"/>
        <w:rPr>
          <w:i/>
          <w:iCs/>
        </w:rPr>
      </w:pPr>
      <w:r w:rsidRPr="007E632D">
        <w:rPr>
          <w:i/>
          <w:iCs/>
        </w:rPr>
        <w:t>Ask all. Single code.</w:t>
      </w:r>
    </w:p>
    <w:p w14:paraId="7D98AC14" w14:textId="4C0CAA9E" w:rsidR="002437AB" w:rsidRDefault="007E632D" w:rsidP="007E632D">
      <w:pPr>
        <w:pStyle w:val="BodyText"/>
      </w:pPr>
      <w:r>
        <w:t xml:space="preserve">B9. </w:t>
      </w:r>
      <w:r w:rsidR="002437AB">
        <w:t>All else being equal, how much would you expect to pay for a course delivered online compared to face-to-face?</w:t>
      </w:r>
    </w:p>
    <w:tbl>
      <w:tblPr>
        <w:tblStyle w:val="TableGrid"/>
        <w:tblW w:w="5000" w:type="pct"/>
        <w:tblLook w:val="04A0" w:firstRow="1" w:lastRow="0" w:firstColumn="1" w:lastColumn="0" w:noHBand="0" w:noVBand="1"/>
      </w:tblPr>
      <w:tblGrid>
        <w:gridCol w:w="5241"/>
        <w:gridCol w:w="945"/>
        <w:gridCol w:w="2811"/>
      </w:tblGrid>
      <w:tr w:rsidR="002437AB" w14:paraId="057355E7" w14:textId="77777777" w:rsidTr="007E632D">
        <w:trPr>
          <w:trHeight w:val="522"/>
        </w:trPr>
        <w:tc>
          <w:tcPr>
            <w:tcW w:w="2913" w:type="pct"/>
            <w:vAlign w:val="center"/>
          </w:tcPr>
          <w:p w14:paraId="762DCD26" w14:textId="77777777" w:rsidR="002437AB" w:rsidRDefault="002437AB" w:rsidP="007104B7">
            <w:pPr>
              <w:pStyle w:val="Table1Black"/>
              <w:spacing w:after="0"/>
            </w:pPr>
            <w:r>
              <w:t>Less</w:t>
            </w:r>
          </w:p>
        </w:tc>
        <w:tc>
          <w:tcPr>
            <w:tcW w:w="525" w:type="pct"/>
            <w:vAlign w:val="center"/>
          </w:tcPr>
          <w:p w14:paraId="5624302D" w14:textId="77777777" w:rsidR="002437AB" w:rsidRDefault="002437AB" w:rsidP="007104B7">
            <w:pPr>
              <w:pStyle w:val="Table1Black"/>
              <w:spacing w:after="0"/>
              <w:jc w:val="center"/>
            </w:pPr>
            <w:r>
              <w:t>1</w:t>
            </w:r>
          </w:p>
        </w:tc>
        <w:tc>
          <w:tcPr>
            <w:tcW w:w="1562" w:type="pct"/>
            <w:vAlign w:val="center"/>
          </w:tcPr>
          <w:p w14:paraId="4559147A" w14:textId="77777777" w:rsidR="002437AB" w:rsidRDefault="002437AB" w:rsidP="007104B7">
            <w:pPr>
              <w:pStyle w:val="Table1Black"/>
              <w:spacing w:after="0"/>
            </w:pPr>
          </w:p>
        </w:tc>
      </w:tr>
      <w:tr w:rsidR="002437AB" w14:paraId="14EEA61A" w14:textId="77777777" w:rsidTr="007E632D">
        <w:trPr>
          <w:trHeight w:val="522"/>
        </w:trPr>
        <w:tc>
          <w:tcPr>
            <w:tcW w:w="2913" w:type="pct"/>
            <w:vAlign w:val="center"/>
          </w:tcPr>
          <w:p w14:paraId="34B340A2" w14:textId="77777777" w:rsidR="002437AB" w:rsidRDefault="002437AB" w:rsidP="007104B7">
            <w:pPr>
              <w:pStyle w:val="Table1Black"/>
              <w:spacing w:after="0"/>
            </w:pPr>
            <w:r>
              <w:t>Same amount</w:t>
            </w:r>
          </w:p>
        </w:tc>
        <w:tc>
          <w:tcPr>
            <w:tcW w:w="525" w:type="pct"/>
            <w:vAlign w:val="center"/>
          </w:tcPr>
          <w:p w14:paraId="5BC345CA" w14:textId="77777777" w:rsidR="002437AB" w:rsidRDefault="002437AB" w:rsidP="007104B7">
            <w:pPr>
              <w:pStyle w:val="Table1Black"/>
              <w:spacing w:after="0"/>
              <w:jc w:val="center"/>
            </w:pPr>
            <w:r>
              <w:t>2</w:t>
            </w:r>
          </w:p>
        </w:tc>
        <w:tc>
          <w:tcPr>
            <w:tcW w:w="1562" w:type="pct"/>
            <w:vAlign w:val="center"/>
          </w:tcPr>
          <w:p w14:paraId="6D594666" w14:textId="77777777" w:rsidR="002437AB" w:rsidRDefault="002437AB" w:rsidP="007104B7">
            <w:pPr>
              <w:pStyle w:val="Table1Black"/>
              <w:spacing w:after="0"/>
            </w:pPr>
          </w:p>
        </w:tc>
      </w:tr>
      <w:tr w:rsidR="002437AB" w14:paraId="14EB727D" w14:textId="77777777" w:rsidTr="007E632D">
        <w:trPr>
          <w:trHeight w:val="522"/>
        </w:trPr>
        <w:tc>
          <w:tcPr>
            <w:tcW w:w="2913" w:type="pct"/>
            <w:vAlign w:val="center"/>
          </w:tcPr>
          <w:p w14:paraId="2266EE6A" w14:textId="0193C2A7" w:rsidR="002437AB" w:rsidRDefault="002437AB" w:rsidP="007104B7">
            <w:pPr>
              <w:pStyle w:val="Table1Black"/>
              <w:spacing w:after="0"/>
            </w:pPr>
            <w:r>
              <w:t>More</w:t>
            </w:r>
          </w:p>
        </w:tc>
        <w:tc>
          <w:tcPr>
            <w:tcW w:w="525" w:type="pct"/>
            <w:vAlign w:val="center"/>
          </w:tcPr>
          <w:p w14:paraId="61D53079" w14:textId="77777777" w:rsidR="002437AB" w:rsidRDefault="002437AB" w:rsidP="007104B7">
            <w:pPr>
              <w:pStyle w:val="Table1Black"/>
              <w:spacing w:after="0"/>
              <w:jc w:val="center"/>
            </w:pPr>
            <w:r>
              <w:t>3</w:t>
            </w:r>
          </w:p>
        </w:tc>
        <w:tc>
          <w:tcPr>
            <w:tcW w:w="1562" w:type="pct"/>
            <w:vAlign w:val="center"/>
          </w:tcPr>
          <w:p w14:paraId="4AB1753D" w14:textId="77777777" w:rsidR="002437AB" w:rsidRDefault="002437AB" w:rsidP="007104B7">
            <w:pPr>
              <w:pStyle w:val="Table1Black"/>
              <w:spacing w:after="0"/>
            </w:pPr>
          </w:p>
        </w:tc>
      </w:tr>
      <w:tr w:rsidR="002437AB" w14:paraId="01C37F28" w14:textId="77777777" w:rsidTr="007E632D">
        <w:trPr>
          <w:trHeight w:val="522"/>
        </w:trPr>
        <w:tc>
          <w:tcPr>
            <w:tcW w:w="2913" w:type="pct"/>
            <w:vAlign w:val="center"/>
          </w:tcPr>
          <w:p w14:paraId="2793EA45" w14:textId="77777777" w:rsidR="002437AB" w:rsidRDefault="002437AB" w:rsidP="007104B7">
            <w:pPr>
              <w:pStyle w:val="Table1Black"/>
              <w:spacing w:after="0"/>
            </w:pPr>
            <w:r>
              <w:t>Don’t know</w:t>
            </w:r>
          </w:p>
        </w:tc>
        <w:tc>
          <w:tcPr>
            <w:tcW w:w="525" w:type="pct"/>
            <w:vAlign w:val="center"/>
          </w:tcPr>
          <w:p w14:paraId="708F3021" w14:textId="77777777" w:rsidR="002437AB" w:rsidRDefault="002437AB" w:rsidP="007104B7">
            <w:pPr>
              <w:pStyle w:val="Table1Black"/>
              <w:spacing w:after="0"/>
              <w:jc w:val="center"/>
            </w:pPr>
            <w:r>
              <w:t>4</w:t>
            </w:r>
          </w:p>
        </w:tc>
        <w:tc>
          <w:tcPr>
            <w:tcW w:w="1562" w:type="pct"/>
            <w:vAlign w:val="center"/>
          </w:tcPr>
          <w:p w14:paraId="403664BD" w14:textId="77777777" w:rsidR="002437AB" w:rsidRDefault="002437AB" w:rsidP="007104B7">
            <w:pPr>
              <w:pStyle w:val="Table1Black"/>
              <w:spacing w:after="0"/>
            </w:pPr>
          </w:p>
        </w:tc>
      </w:tr>
    </w:tbl>
    <w:p w14:paraId="40CF23A0" w14:textId="3F7BB417" w:rsidR="007E632D" w:rsidRPr="007E632D" w:rsidRDefault="007E632D" w:rsidP="006A3374">
      <w:pPr>
        <w:pStyle w:val="BodyText"/>
        <w:spacing w:before="240"/>
        <w:rPr>
          <w:rFonts w:eastAsia="Times" w:cs="Times New Roman"/>
          <w:b/>
          <w:i/>
          <w:iCs/>
          <w:color w:val="131313"/>
          <w:szCs w:val="20"/>
          <w:lang w:eastAsia="zh-TW"/>
        </w:rPr>
      </w:pPr>
      <w:r w:rsidRPr="007E632D">
        <w:rPr>
          <w:i/>
          <w:iCs/>
        </w:rPr>
        <w:t xml:space="preserve">Ask all. </w:t>
      </w:r>
      <w:r>
        <w:rPr>
          <w:i/>
          <w:iCs/>
        </w:rPr>
        <w:t>Multi-</w:t>
      </w:r>
      <w:r w:rsidRPr="007E632D">
        <w:rPr>
          <w:i/>
          <w:iCs/>
        </w:rPr>
        <w:t>code.</w:t>
      </w:r>
    </w:p>
    <w:p w14:paraId="49853174" w14:textId="790779CF" w:rsidR="002437AB" w:rsidRDefault="007E632D" w:rsidP="007E632D">
      <w:pPr>
        <w:pStyle w:val="BodyText"/>
      </w:pPr>
      <w:r>
        <w:t xml:space="preserve">B10. </w:t>
      </w:r>
      <w:r w:rsidR="002437AB">
        <w:t xml:space="preserve">Why did you go on the </w:t>
      </w:r>
      <w:r w:rsidR="0011107E">
        <w:t>CIWM</w:t>
      </w:r>
      <w:r w:rsidR="002437AB">
        <w:t xml:space="preserve"> course?</w:t>
      </w:r>
    </w:p>
    <w:tbl>
      <w:tblPr>
        <w:tblStyle w:val="TableGrid"/>
        <w:tblW w:w="5000" w:type="pct"/>
        <w:tblLook w:val="04A0" w:firstRow="1" w:lastRow="0" w:firstColumn="1" w:lastColumn="0" w:noHBand="0" w:noVBand="1"/>
      </w:tblPr>
      <w:tblGrid>
        <w:gridCol w:w="5241"/>
        <w:gridCol w:w="945"/>
        <w:gridCol w:w="2811"/>
      </w:tblGrid>
      <w:tr w:rsidR="002437AB" w14:paraId="36FC9C9F" w14:textId="77777777" w:rsidTr="007E632D">
        <w:trPr>
          <w:trHeight w:val="522"/>
        </w:trPr>
        <w:tc>
          <w:tcPr>
            <w:tcW w:w="2913" w:type="pct"/>
            <w:vAlign w:val="center"/>
          </w:tcPr>
          <w:p w14:paraId="3F695592" w14:textId="77777777" w:rsidR="002437AB" w:rsidRDefault="002437AB" w:rsidP="007104B7">
            <w:pPr>
              <w:pStyle w:val="Table1Black"/>
              <w:spacing w:after="0"/>
            </w:pPr>
            <w:r>
              <w:t>It is relevant to your current job role</w:t>
            </w:r>
          </w:p>
        </w:tc>
        <w:tc>
          <w:tcPr>
            <w:tcW w:w="525" w:type="pct"/>
            <w:vAlign w:val="center"/>
          </w:tcPr>
          <w:p w14:paraId="4704A8D7" w14:textId="77777777" w:rsidR="002437AB" w:rsidRDefault="002437AB" w:rsidP="007104B7">
            <w:pPr>
              <w:pStyle w:val="Table1Black"/>
              <w:spacing w:after="0"/>
              <w:jc w:val="center"/>
            </w:pPr>
            <w:r>
              <w:t>1</w:t>
            </w:r>
          </w:p>
        </w:tc>
        <w:tc>
          <w:tcPr>
            <w:tcW w:w="1562" w:type="pct"/>
            <w:vAlign w:val="center"/>
          </w:tcPr>
          <w:p w14:paraId="18CE220A" w14:textId="77777777" w:rsidR="002437AB" w:rsidRDefault="002437AB" w:rsidP="007104B7">
            <w:pPr>
              <w:pStyle w:val="Table1Black"/>
              <w:spacing w:after="0"/>
            </w:pPr>
          </w:p>
        </w:tc>
      </w:tr>
      <w:tr w:rsidR="002437AB" w14:paraId="4ED7EC03" w14:textId="77777777" w:rsidTr="007E632D">
        <w:trPr>
          <w:trHeight w:val="522"/>
        </w:trPr>
        <w:tc>
          <w:tcPr>
            <w:tcW w:w="2913" w:type="pct"/>
            <w:vAlign w:val="center"/>
          </w:tcPr>
          <w:p w14:paraId="14114214" w14:textId="77777777" w:rsidR="002437AB" w:rsidRDefault="002437AB" w:rsidP="007104B7">
            <w:pPr>
              <w:pStyle w:val="Table1Black"/>
              <w:spacing w:after="0"/>
            </w:pPr>
            <w:r>
              <w:t>To enable you to extend your role or move into another role</w:t>
            </w:r>
          </w:p>
        </w:tc>
        <w:tc>
          <w:tcPr>
            <w:tcW w:w="525" w:type="pct"/>
            <w:vAlign w:val="center"/>
          </w:tcPr>
          <w:p w14:paraId="7520A339" w14:textId="77777777" w:rsidR="002437AB" w:rsidRDefault="002437AB" w:rsidP="007104B7">
            <w:pPr>
              <w:pStyle w:val="Table1Black"/>
              <w:spacing w:after="0"/>
              <w:jc w:val="center"/>
            </w:pPr>
            <w:r>
              <w:t>2</w:t>
            </w:r>
          </w:p>
        </w:tc>
        <w:tc>
          <w:tcPr>
            <w:tcW w:w="1562" w:type="pct"/>
            <w:vAlign w:val="center"/>
          </w:tcPr>
          <w:p w14:paraId="0022B720" w14:textId="77777777" w:rsidR="002437AB" w:rsidRDefault="002437AB" w:rsidP="007104B7">
            <w:pPr>
              <w:pStyle w:val="Table1Black"/>
              <w:spacing w:after="0"/>
            </w:pPr>
          </w:p>
        </w:tc>
      </w:tr>
      <w:tr w:rsidR="002437AB" w14:paraId="7B39358F" w14:textId="77777777" w:rsidTr="007E632D">
        <w:trPr>
          <w:trHeight w:val="522"/>
        </w:trPr>
        <w:tc>
          <w:tcPr>
            <w:tcW w:w="2913" w:type="pct"/>
            <w:vAlign w:val="center"/>
          </w:tcPr>
          <w:p w14:paraId="4C86216E" w14:textId="77777777" w:rsidR="002437AB" w:rsidRDefault="002437AB" w:rsidP="007104B7">
            <w:pPr>
              <w:pStyle w:val="Table1Black"/>
              <w:spacing w:after="0"/>
            </w:pPr>
            <w:r>
              <w:t>There was a need for mediation in your workplace</w:t>
            </w:r>
          </w:p>
        </w:tc>
        <w:tc>
          <w:tcPr>
            <w:tcW w:w="525" w:type="pct"/>
            <w:vAlign w:val="center"/>
          </w:tcPr>
          <w:p w14:paraId="50BD683B" w14:textId="77777777" w:rsidR="002437AB" w:rsidRDefault="002437AB" w:rsidP="007104B7">
            <w:pPr>
              <w:pStyle w:val="Table1Black"/>
              <w:spacing w:after="0"/>
              <w:jc w:val="center"/>
            </w:pPr>
            <w:r>
              <w:t>3</w:t>
            </w:r>
          </w:p>
        </w:tc>
        <w:tc>
          <w:tcPr>
            <w:tcW w:w="1562" w:type="pct"/>
            <w:vAlign w:val="center"/>
          </w:tcPr>
          <w:p w14:paraId="0D546F29" w14:textId="77777777" w:rsidR="002437AB" w:rsidRDefault="002437AB" w:rsidP="007104B7">
            <w:pPr>
              <w:pStyle w:val="Table1Black"/>
              <w:spacing w:after="0"/>
            </w:pPr>
          </w:p>
        </w:tc>
      </w:tr>
      <w:tr w:rsidR="002437AB" w14:paraId="1FD32E39" w14:textId="77777777" w:rsidTr="007E632D">
        <w:trPr>
          <w:trHeight w:val="522"/>
        </w:trPr>
        <w:tc>
          <w:tcPr>
            <w:tcW w:w="2913" w:type="pct"/>
            <w:vAlign w:val="center"/>
          </w:tcPr>
          <w:p w14:paraId="5CC89B98" w14:textId="77777777" w:rsidR="002437AB" w:rsidRDefault="002437AB" w:rsidP="007104B7">
            <w:pPr>
              <w:pStyle w:val="Table1Black"/>
              <w:spacing w:after="0"/>
            </w:pPr>
            <w:r>
              <w:t>As an alternative solution to deal with conflicts informally</w:t>
            </w:r>
          </w:p>
        </w:tc>
        <w:tc>
          <w:tcPr>
            <w:tcW w:w="525" w:type="pct"/>
            <w:vAlign w:val="center"/>
          </w:tcPr>
          <w:p w14:paraId="1705FEBF" w14:textId="77777777" w:rsidR="002437AB" w:rsidRDefault="002437AB" w:rsidP="007104B7">
            <w:pPr>
              <w:pStyle w:val="Table1Black"/>
              <w:spacing w:after="0"/>
              <w:jc w:val="center"/>
            </w:pPr>
            <w:r>
              <w:t>4</w:t>
            </w:r>
          </w:p>
        </w:tc>
        <w:tc>
          <w:tcPr>
            <w:tcW w:w="1562" w:type="pct"/>
            <w:vAlign w:val="center"/>
          </w:tcPr>
          <w:p w14:paraId="5C0AA7C6" w14:textId="77777777" w:rsidR="002437AB" w:rsidRDefault="002437AB" w:rsidP="007104B7">
            <w:pPr>
              <w:pStyle w:val="Table1Black"/>
              <w:spacing w:after="0"/>
            </w:pPr>
          </w:p>
        </w:tc>
      </w:tr>
      <w:tr w:rsidR="002437AB" w14:paraId="2621C7FC" w14:textId="77777777" w:rsidTr="007E632D">
        <w:trPr>
          <w:trHeight w:val="522"/>
        </w:trPr>
        <w:tc>
          <w:tcPr>
            <w:tcW w:w="2913" w:type="pct"/>
            <w:vAlign w:val="center"/>
          </w:tcPr>
          <w:p w14:paraId="03A10BA4" w14:textId="77777777" w:rsidR="002437AB" w:rsidRDefault="002437AB" w:rsidP="007104B7">
            <w:pPr>
              <w:pStyle w:val="Table1Black"/>
              <w:spacing w:after="0"/>
            </w:pPr>
            <w:r>
              <w:t>Personal development to enhance your skills</w:t>
            </w:r>
          </w:p>
        </w:tc>
        <w:tc>
          <w:tcPr>
            <w:tcW w:w="525" w:type="pct"/>
            <w:vAlign w:val="center"/>
          </w:tcPr>
          <w:p w14:paraId="54483844" w14:textId="77777777" w:rsidR="002437AB" w:rsidRDefault="002437AB" w:rsidP="007104B7">
            <w:pPr>
              <w:pStyle w:val="Table1Black"/>
              <w:spacing w:after="0"/>
              <w:jc w:val="center"/>
            </w:pPr>
            <w:r>
              <w:t>5</w:t>
            </w:r>
          </w:p>
        </w:tc>
        <w:tc>
          <w:tcPr>
            <w:tcW w:w="1562" w:type="pct"/>
            <w:vAlign w:val="center"/>
          </w:tcPr>
          <w:p w14:paraId="71A3708D" w14:textId="77777777" w:rsidR="002437AB" w:rsidRDefault="002437AB" w:rsidP="007104B7">
            <w:pPr>
              <w:pStyle w:val="Table1Black"/>
              <w:spacing w:after="0"/>
            </w:pPr>
          </w:p>
        </w:tc>
      </w:tr>
      <w:tr w:rsidR="002437AB" w14:paraId="39757365" w14:textId="77777777" w:rsidTr="007E632D">
        <w:trPr>
          <w:trHeight w:val="522"/>
        </w:trPr>
        <w:tc>
          <w:tcPr>
            <w:tcW w:w="2913" w:type="pct"/>
            <w:vAlign w:val="center"/>
          </w:tcPr>
          <w:p w14:paraId="7901E4A3" w14:textId="77777777" w:rsidR="002437AB" w:rsidRDefault="002437AB" w:rsidP="007104B7">
            <w:pPr>
              <w:pStyle w:val="Table1Black"/>
              <w:spacing w:after="0"/>
            </w:pPr>
            <w:r>
              <w:t>It is something you were interested in</w:t>
            </w:r>
          </w:p>
        </w:tc>
        <w:tc>
          <w:tcPr>
            <w:tcW w:w="525" w:type="pct"/>
            <w:vAlign w:val="center"/>
          </w:tcPr>
          <w:p w14:paraId="58AD361A" w14:textId="77777777" w:rsidR="002437AB" w:rsidRDefault="002437AB" w:rsidP="007104B7">
            <w:pPr>
              <w:pStyle w:val="Table1Black"/>
              <w:spacing w:after="0"/>
              <w:jc w:val="center"/>
            </w:pPr>
            <w:r>
              <w:t>6</w:t>
            </w:r>
          </w:p>
        </w:tc>
        <w:tc>
          <w:tcPr>
            <w:tcW w:w="1562" w:type="pct"/>
            <w:vAlign w:val="center"/>
          </w:tcPr>
          <w:p w14:paraId="08016B13" w14:textId="77777777" w:rsidR="002437AB" w:rsidRDefault="002437AB" w:rsidP="007104B7">
            <w:pPr>
              <w:pStyle w:val="Table1Black"/>
              <w:spacing w:after="0"/>
            </w:pPr>
          </w:p>
        </w:tc>
      </w:tr>
      <w:tr w:rsidR="002437AB" w14:paraId="413F045F" w14:textId="77777777" w:rsidTr="007E632D">
        <w:trPr>
          <w:trHeight w:val="522"/>
        </w:trPr>
        <w:tc>
          <w:tcPr>
            <w:tcW w:w="2913" w:type="pct"/>
            <w:vAlign w:val="center"/>
          </w:tcPr>
          <w:p w14:paraId="69D8CC12" w14:textId="77777777" w:rsidR="002437AB" w:rsidRDefault="002437AB" w:rsidP="007104B7">
            <w:pPr>
              <w:pStyle w:val="Table1Black"/>
              <w:spacing w:after="0"/>
            </w:pPr>
            <w:r>
              <w:t xml:space="preserve">To further develop mediation skills that you already possessed </w:t>
            </w:r>
          </w:p>
        </w:tc>
        <w:tc>
          <w:tcPr>
            <w:tcW w:w="525" w:type="pct"/>
            <w:vAlign w:val="center"/>
          </w:tcPr>
          <w:p w14:paraId="3D19BB56" w14:textId="77777777" w:rsidR="002437AB" w:rsidRDefault="002437AB" w:rsidP="007104B7">
            <w:pPr>
              <w:pStyle w:val="Table1Black"/>
              <w:spacing w:after="0"/>
              <w:jc w:val="center"/>
            </w:pPr>
            <w:r>
              <w:t>7</w:t>
            </w:r>
          </w:p>
        </w:tc>
        <w:tc>
          <w:tcPr>
            <w:tcW w:w="1562" w:type="pct"/>
            <w:vAlign w:val="center"/>
          </w:tcPr>
          <w:p w14:paraId="1F34A231" w14:textId="77777777" w:rsidR="002437AB" w:rsidRDefault="002437AB" w:rsidP="007104B7">
            <w:pPr>
              <w:pStyle w:val="Table1Black"/>
              <w:spacing w:after="0"/>
            </w:pPr>
          </w:p>
        </w:tc>
      </w:tr>
      <w:tr w:rsidR="002437AB" w14:paraId="660A30CB" w14:textId="77777777" w:rsidTr="007E632D">
        <w:trPr>
          <w:trHeight w:val="522"/>
        </w:trPr>
        <w:tc>
          <w:tcPr>
            <w:tcW w:w="2913" w:type="pct"/>
            <w:vAlign w:val="center"/>
          </w:tcPr>
          <w:p w14:paraId="299790CC" w14:textId="77777777" w:rsidR="002437AB" w:rsidRDefault="002437AB" w:rsidP="007104B7">
            <w:pPr>
              <w:pStyle w:val="Table1Black"/>
              <w:spacing w:after="0"/>
            </w:pPr>
            <w:r>
              <w:t>You were asked/nominated to attend</w:t>
            </w:r>
          </w:p>
        </w:tc>
        <w:tc>
          <w:tcPr>
            <w:tcW w:w="525" w:type="pct"/>
            <w:vAlign w:val="center"/>
          </w:tcPr>
          <w:p w14:paraId="369AA53F" w14:textId="77777777" w:rsidR="002437AB" w:rsidRDefault="002437AB" w:rsidP="007104B7">
            <w:pPr>
              <w:pStyle w:val="Table1Black"/>
              <w:spacing w:after="0"/>
              <w:jc w:val="center"/>
            </w:pPr>
            <w:r>
              <w:t>8</w:t>
            </w:r>
          </w:p>
        </w:tc>
        <w:tc>
          <w:tcPr>
            <w:tcW w:w="1562" w:type="pct"/>
            <w:vAlign w:val="center"/>
          </w:tcPr>
          <w:p w14:paraId="65C23222" w14:textId="77777777" w:rsidR="002437AB" w:rsidRDefault="002437AB" w:rsidP="007104B7">
            <w:pPr>
              <w:pStyle w:val="Table1Black"/>
              <w:spacing w:after="0"/>
            </w:pPr>
          </w:p>
        </w:tc>
      </w:tr>
      <w:tr w:rsidR="002437AB" w14:paraId="5554642D" w14:textId="77777777" w:rsidTr="007E632D">
        <w:trPr>
          <w:trHeight w:val="522"/>
        </w:trPr>
        <w:tc>
          <w:tcPr>
            <w:tcW w:w="2913" w:type="pct"/>
            <w:vAlign w:val="center"/>
          </w:tcPr>
          <w:p w14:paraId="2FFED1E9" w14:textId="77777777" w:rsidR="002437AB" w:rsidRDefault="002437AB" w:rsidP="007104B7">
            <w:pPr>
              <w:pStyle w:val="Table1Black"/>
              <w:spacing w:after="0"/>
            </w:pPr>
            <w:r>
              <w:lastRenderedPageBreak/>
              <w:t>To raise the profile of mediation in your workplace</w:t>
            </w:r>
          </w:p>
        </w:tc>
        <w:tc>
          <w:tcPr>
            <w:tcW w:w="525" w:type="pct"/>
            <w:vAlign w:val="center"/>
          </w:tcPr>
          <w:p w14:paraId="5DC79C47" w14:textId="77777777" w:rsidR="002437AB" w:rsidRDefault="002437AB" w:rsidP="007104B7">
            <w:pPr>
              <w:pStyle w:val="Table1Black"/>
              <w:spacing w:after="0"/>
              <w:jc w:val="center"/>
            </w:pPr>
            <w:r>
              <w:t>9</w:t>
            </w:r>
          </w:p>
        </w:tc>
        <w:tc>
          <w:tcPr>
            <w:tcW w:w="1562" w:type="pct"/>
            <w:vAlign w:val="center"/>
          </w:tcPr>
          <w:p w14:paraId="4DC33851" w14:textId="77777777" w:rsidR="002437AB" w:rsidRDefault="002437AB" w:rsidP="007104B7">
            <w:pPr>
              <w:pStyle w:val="Table1Black"/>
              <w:spacing w:after="0"/>
            </w:pPr>
          </w:p>
        </w:tc>
      </w:tr>
      <w:tr w:rsidR="002437AB" w14:paraId="0A03B1A6" w14:textId="77777777" w:rsidTr="007E632D">
        <w:trPr>
          <w:trHeight w:val="522"/>
        </w:trPr>
        <w:tc>
          <w:tcPr>
            <w:tcW w:w="2913" w:type="pct"/>
            <w:vAlign w:val="center"/>
          </w:tcPr>
          <w:p w14:paraId="2193E9A4" w14:textId="77777777" w:rsidR="002437AB" w:rsidRDefault="002437AB" w:rsidP="007104B7">
            <w:pPr>
              <w:pStyle w:val="Table1Black"/>
              <w:spacing w:after="0"/>
            </w:pPr>
            <w:r>
              <w:t>To obtain a qualification</w:t>
            </w:r>
          </w:p>
        </w:tc>
        <w:tc>
          <w:tcPr>
            <w:tcW w:w="525" w:type="pct"/>
            <w:vAlign w:val="center"/>
          </w:tcPr>
          <w:p w14:paraId="42770382" w14:textId="77777777" w:rsidR="002437AB" w:rsidRDefault="002437AB" w:rsidP="007104B7">
            <w:pPr>
              <w:pStyle w:val="Table1Black"/>
              <w:spacing w:after="0"/>
              <w:jc w:val="center"/>
            </w:pPr>
            <w:r>
              <w:t>10</w:t>
            </w:r>
          </w:p>
        </w:tc>
        <w:tc>
          <w:tcPr>
            <w:tcW w:w="1562" w:type="pct"/>
            <w:vAlign w:val="center"/>
          </w:tcPr>
          <w:p w14:paraId="6ACE5E47" w14:textId="77777777" w:rsidR="002437AB" w:rsidRDefault="002437AB" w:rsidP="007104B7">
            <w:pPr>
              <w:pStyle w:val="Table1Black"/>
              <w:spacing w:after="0"/>
            </w:pPr>
          </w:p>
        </w:tc>
      </w:tr>
      <w:tr w:rsidR="002437AB" w14:paraId="1779065E" w14:textId="77777777" w:rsidTr="007E632D">
        <w:trPr>
          <w:trHeight w:val="522"/>
        </w:trPr>
        <w:tc>
          <w:tcPr>
            <w:tcW w:w="2913" w:type="pct"/>
            <w:vAlign w:val="center"/>
          </w:tcPr>
          <w:p w14:paraId="4AC2D77D" w14:textId="77777777" w:rsidR="002437AB" w:rsidRDefault="002437AB" w:rsidP="007104B7">
            <w:pPr>
              <w:pStyle w:val="Table1Black"/>
              <w:spacing w:after="0"/>
            </w:pPr>
            <w:r>
              <w:t>You perceived it as a useful skill to have</w:t>
            </w:r>
          </w:p>
        </w:tc>
        <w:tc>
          <w:tcPr>
            <w:tcW w:w="525" w:type="pct"/>
            <w:vAlign w:val="center"/>
          </w:tcPr>
          <w:p w14:paraId="2FD1BA5E" w14:textId="77777777" w:rsidR="002437AB" w:rsidRDefault="002437AB" w:rsidP="007104B7">
            <w:pPr>
              <w:pStyle w:val="Table1Black"/>
              <w:spacing w:after="0"/>
              <w:jc w:val="center"/>
            </w:pPr>
            <w:r>
              <w:t>11</w:t>
            </w:r>
          </w:p>
        </w:tc>
        <w:tc>
          <w:tcPr>
            <w:tcW w:w="1562" w:type="pct"/>
            <w:vAlign w:val="center"/>
          </w:tcPr>
          <w:p w14:paraId="1BE76777" w14:textId="77777777" w:rsidR="002437AB" w:rsidRDefault="002437AB" w:rsidP="007104B7">
            <w:pPr>
              <w:pStyle w:val="Table1Black"/>
              <w:spacing w:after="0"/>
            </w:pPr>
          </w:p>
        </w:tc>
      </w:tr>
      <w:tr w:rsidR="002437AB" w14:paraId="2FB29359" w14:textId="77777777" w:rsidTr="007E632D">
        <w:trPr>
          <w:trHeight w:val="522"/>
        </w:trPr>
        <w:tc>
          <w:tcPr>
            <w:tcW w:w="2913" w:type="pct"/>
            <w:vAlign w:val="center"/>
          </w:tcPr>
          <w:p w14:paraId="18F5F83A" w14:textId="77777777" w:rsidR="002437AB" w:rsidRDefault="002437AB" w:rsidP="007104B7">
            <w:pPr>
              <w:pStyle w:val="Table1Black"/>
              <w:spacing w:after="0"/>
            </w:pPr>
            <w:r>
              <w:t>To be able to train others in mediation</w:t>
            </w:r>
          </w:p>
        </w:tc>
        <w:tc>
          <w:tcPr>
            <w:tcW w:w="525" w:type="pct"/>
            <w:vAlign w:val="center"/>
          </w:tcPr>
          <w:p w14:paraId="2F4085C3" w14:textId="77777777" w:rsidR="002437AB" w:rsidRDefault="002437AB" w:rsidP="007104B7">
            <w:pPr>
              <w:pStyle w:val="Table1Black"/>
              <w:spacing w:after="0"/>
              <w:jc w:val="center"/>
            </w:pPr>
            <w:r>
              <w:t>12</w:t>
            </w:r>
          </w:p>
        </w:tc>
        <w:tc>
          <w:tcPr>
            <w:tcW w:w="1562" w:type="pct"/>
            <w:vAlign w:val="center"/>
          </w:tcPr>
          <w:p w14:paraId="5958689F" w14:textId="77777777" w:rsidR="002437AB" w:rsidRDefault="002437AB" w:rsidP="007104B7">
            <w:pPr>
              <w:pStyle w:val="Table1Black"/>
              <w:spacing w:after="0"/>
            </w:pPr>
          </w:p>
        </w:tc>
      </w:tr>
      <w:tr w:rsidR="002437AB" w14:paraId="160B04A9" w14:textId="77777777" w:rsidTr="007E632D">
        <w:trPr>
          <w:trHeight w:val="522"/>
        </w:trPr>
        <w:tc>
          <w:tcPr>
            <w:tcW w:w="2913" w:type="pct"/>
            <w:vAlign w:val="center"/>
          </w:tcPr>
          <w:p w14:paraId="70CB9346" w14:textId="2B5079C4" w:rsidR="002437AB" w:rsidRDefault="002437AB" w:rsidP="007104B7">
            <w:pPr>
              <w:pStyle w:val="Table1Black"/>
              <w:spacing w:after="0"/>
            </w:pPr>
            <w:r>
              <w:t>Another reason (</w:t>
            </w:r>
            <w:r w:rsidR="006A3374">
              <w:t>Please specify</w:t>
            </w:r>
            <w:r>
              <w:t>)</w:t>
            </w:r>
          </w:p>
        </w:tc>
        <w:tc>
          <w:tcPr>
            <w:tcW w:w="525" w:type="pct"/>
            <w:vAlign w:val="center"/>
          </w:tcPr>
          <w:p w14:paraId="4CDDCB61" w14:textId="77777777" w:rsidR="002437AB" w:rsidRDefault="002437AB" w:rsidP="007104B7">
            <w:pPr>
              <w:pStyle w:val="Table1Black"/>
              <w:spacing w:after="0"/>
              <w:jc w:val="center"/>
            </w:pPr>
            <w:r>
              <w:t>13</w:t>
            </w:r>
          </w:p>
        </w:tc>
        <w:tc>
          <w:tcPr>
            <w:tcW w:w="1562" w:type="pct"/>
            <w:vAlign w:val="center"/>
          </w:tcPr>
          <w:p w14:paraId="73D03841" w14:textId="77777777" w:rsidR="002437AB" w:rsidRDefault="002437AB" w:rsidP="007104B7">
            <w:pPr>
              <w:pStyle w:val="Table1Black"/>
              <w:spacing w:after="0"/>
            </w:pPr>
          </w:p>
        </w:tc>
      </w:tr>
      <w:tr w:rsidR="002437AB" w14:paraId="68802E3B" w14:textId="77777777" w:rsidTr="007E632D">
        <w:trPr>
          <w:trHeight w:val="522"/>
        </w:trPr>
        <w:tc>
          <w:tcPr>
            <w:tcW w:w="2913" w:type="pct"/>
            <w:vAlign w:val="center"/>
          </w:tcPr>
          <w:p w14:paraId="3FBE825D" w14:textId="77777777" w:rsidR="002437AB" w:rsidRDefault="002437AB" w:rsidP="007104B7">
            <w:pPr>
              <w:pStyle w:val="Table1Black"/>
              <w:spacing w:after="0"/>
            </w:pPr>
            <w:r>
              <w:t>Don’t know</w:t>
            </w:r>
          </w:p>
        </w:tc>
        <w:tc>
          <w:tcPr>
            <w:tcW w:w="525" w:type="pct"/>
            <w:vAlign w:val="center"/>
          </w:tcPr>
          <w:p w14:paraId="0A9C01C1" w14:textId="77777777" w:rsidR="002437AB" w:rsidRDefault="002437AB" w:rsidP="007104B7">
            <w:pPr>
              <w:pStyle w:val="Table1Black"/>
              <w:spacing w:after="0"/>
              <w:jc w:val="center"/>
            </w:pPr>
            <w:r>
              <w:t>14</w:t>
            </w:r>
          </w:p>
        </w:tc>
        <w:tc>
          <w:tcPr>
            <w:tcW w:w="1562" w:type="pct"/>
            <w:vAlign w:val="center"/>
          </w:tcPr>
          <w:p w14:paraId="1DFC0608" w14:textId="7A27E3F8" w:rsidR="002437AB" w:rsidRDefault="002437AB" w:rsidP="007104B7">
            <w:pPr>
              <w:pStyle w:val="Table1Black"/>
              <w:spacing w:after="0"/>
            </w:pPr>
          </w:p>
        </w:tc>
      </w:tr>
    </w:tbl>
    <w:p w14:paraId="2D739C19" w14:textId="3D1A53D2" w:rsidR="002437AB" w:rsidRDefault="008B4FDD" w:rsidP="007E632D">
      <w:pPr>
        <w:pStyle w:val="Heading3"/>
      </w:pPr>
      <w:r>
        <w:t xml:space="preserve">Section C. </w:t>
      </w:r>
      <w:r w:rsidR="002437AB">
        <w:t>Completing the post-course questions and answers</w:t>
      </w:r>
    </w:p>
    <w:p w14:paraId="47384778" w14:textId="7A1C3869" w:rsidR="002437AB" w:rsidRPr="007E632D" w:rsidRDefault="007E632D" w:rsidP="007E632D">
      <w:pPr>
        <w:pStyle w:val="BodyText"/>
        <w:rPr>
          <w:i/>
          <w:iCs/>
        </w:rPr>
      </w:pPr>
      <w:r w:rsidRPr="007E632D">
        <w:rPr>
          <w:i/>
          <w:iCs/>
        </w:rPr>
        <w:t>Ask all. Single code.</w:t>
      </w:r>
    </w:p>
    <w:p w14:paraId="551A9F02" w14:textId="4986751B" w:rsidR="002437AB" w:rsidRPr="00413591" w:rsidRDefault="007E632D" w:rsidP="007E632D">
      <w:pPr>
        <w:pStyle w:val="BodyText"/>
      </w:pPr>
      <w:r>
        <w:t xml:space="preserve">C1. </w:t>
      </w:r>
      <w:r w:rsidR="002437AB" w:rsidRPr="00413591">
        <w:t>Since you completed the course, have you worked on your post-course questions and answers at all?</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241"/>
        <w:gridCol w:w="945"/>
        <w:gridCol w:w="2811"/>
      </w:tblGrid>
      <w:tr w:rsidR="002437AB" w14:paraId="6C3EBC45" w14:textId="77777777" w:rsidTr="007E632D">
        <w:trPr>
          <w:trHeight w:val="522"/>
        </w:trPr>
        <w:tc>
          <w:tcPr>
            <w:tcW w:w="2913" w:type="pct"/>
            <w:vAlign w:val="center"/>
          </w:tcPr>
          <w:p w14:paraId="7EC59B1A" w14:textId="77777777" w:rsidR="002437AB" w:rsidRDefault="002437AB" w:rsidP="007104B7">
            <w:pPr>
              <w:pStyle w:val="Table1Black"/>
              <w:spacing w:after="0"/>
            </w:pPr>
            <w:r>
              <w:t>Yes</w:t>
            </w:r>
          </w:p>
        </w:tc>
        <w:tc>
          <w:tcPr>
            <w:tcW w:w="525" w:type="pct"/>
            <w:vAlign w:val="center"/>
          </w:tcPr>
          <w:p w14:paraId="7DDC2210" w14:textId="77777777" w:rsidR="002437AB" w:rsidRDefault="002437AB" w:rsidP="007104B7">
            <w:pPr>
              <w:pStyle w:val="Table1Black"/>
              <w:spacing w:after="0"/>
              <w:jc w:val="center"/>
            </w:pPr>
            <w:r>
              <w:t>1</w:t>
            </w:r>
          </w:p>
        </w:tc>
        <w:tc>
          <w:tcPr>
            <w:tcW w:w="1563" w:type="pct"/>
            <w:vAlign w:val="center"/>
          </w:tcPr>
          <w:p w14:paraId="0113B621" w14:textId="77777777" w:rsidR="002437AB" w:rsidRDefault="002437AB" w:rsidP="007104B7">
            <w:pPr>
              <w:pStyle w:val="Table1Black"/>
              <w:spacing w:after="0"/>
            </w:pPr>
          </w:p>
        </w:tc>
      </w:tr>
      <w:tr w:rsidR="002437AB" w14:paraId="6CA1B3BC" w14:textId="77777777" w:rsidTr="007E632D">
        <w:trPr>
          <w:cantSplit/>
          <w:trHeight w:val="522"/>
        </w:trPr>
        <w:tc>
          <w:tcPr>
            <w:tcW w:w="2913" w:type="pct"/>
            <w:vAlign w:val="center"/>
          </w:tcPr>
          <w:p w14:paraId="3DC98A52" w14:textId="77777777" w:rsidR="002437AB" w:rsidRDefault="002437AB" w:rsidP="007104B7">
            <w:pPr>
              <w:pStyle w:val="Table1Black"/>
              <w:spacing w:after="0"/>
            </w:pPr>
            <w:r>
              <w:t>No</w:t>
            </w:r>
          </w:p>
        </w:tc>
        <w:tc>
          <w:tcPr>
            <w:tcW w:w="525" w:type="pct"/>
            <w:vAlign w:val="center"/>
          </w:tcPr>
          <w:p w14:paraId="77CC3657" w14:textId="77777777" w:rsidR="002437AB" w:rsidRDefault="002437AB" w:rsidP="007104B7">
            <w:pPr>
              <w:pStyle w:val="Table1Black"/>
              <w:spacing w:after="0"/>
              <w:jc w:val="center"/>
            </w:pPr>
            <w:r>
              <w:t>2</w:t>
            </w:r>
          </w:p>
        </w:tc>
        <w:tc>
          <w:tcPr>
            <w:tcW w:w="1563" w:type="pct"/>
            <w:vAlign w:val="center"/>
          </w:tcPr>
          <w:p w14:paraId="704D9D8A" w14:textId="77777777" w:rsidR="002437AB" w:rsidRDefault="002437AB" w:rsidP="007104B7">
            <w:pPr>
              <w:pStyle w:val="Table1Black"/>
              <w:spacing w:after="0"/>
            </w:pPr>
          </w:p>
        </w:tc>
      </w:tr>
    </w:tbl>
    <w:p w14:paraId="4F210297" w14:textId="727B600C" w:rsidR="002437AB" w:rsidRPr="007E632D" w:rsidRDefault="002437AB" w:rsidP="006A3374">
      <w:pPr>
        <w:pStyle w:val="BodyText"/>
        <w:spacing w:before="240"/>
        <w:rPr>
          <w:i/>
          <w:iCs/>
        </w:rPr>
      </w:pPr>
      <w:r w:rsidRPr="007E632D">
        <w:rPr>
          <w:i/>
          <w:iCs/>
        </w:rPr>
        <w:t>Ask those who worked on post-course questions and answers</w:t>
      </w:r>
      <w:r w:rsidRPr="007E632D" w:rsidDel="00EF23CD">
        <w:rPr>
          <w:i/>
          <w:iCs/>
        </w:rPr>
        <w:t xml:space="preserve"> </w:t>
      </w:r>
      <w:r w:rsidRPr="007E632D">
        <w:rPr>
          <w:i/>
          <w:iCs/>
        </w:rPr>
        <w:t>(C1=1)</w:t>
      </w:r>
      <w:r w:rsidR="007E632D" w:rsidRPr="007E632D">
        <w:rPr>
          <w:i/>
          <w:iCs/>
        </w:rPr>
        <w:t>. Single code.</w:t>
      </w:r>
    </w:p>
    <w:p w14:paraId="406D404F" w14:textId="40515700" w:rsidR="002437AB" w:rsidRDefault="007E632D" w:rsidP="007E632D">
      <w:pPr>
        <w:pStyle w:val="BodyText"/>
      </w:pPr>
      <w:r>
        <w:t xml:space="preserve">C2. </w:t>
      </w:r>
      <w:r w:rsidR="002437AB">
        <w:t>Have you submitted your post-course questions and answers?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241"/>
        <w:gridCol w:w="945"/>
        <w:gridCol w:w="2811"/>
      </w:tblGrid>
      <w:tr w:rsidR="002437AB" w14:paraId="0E0EF84C" w14:textId="77777777" w:rsidTr="007E632D">
        <w:trPr>
          <w:trHeight w:val="522"/>
        </w:trPr>
        <w:tc>
          <w:tcPr>
            <w:tcW w:w="2913" w:type="pct"/>
            <w:vAlign w:val="center"/>
          </w:tcPr>
          <w:p w14:paraId="1AEA73B0" w14:textId="77777777" w:rsidR="002437AB" w:rsidRDefault="002437AB" w:rsidP="007104B7">
            <w:pPr>
              <w:pStyle w:val="Table1Black"/>
              <w:spacing w:after="0"/>
            </w:pPr>
            <w:r>
              <w:t>Yes</w:t>
            </w:r>
          </w:p>
        </w:tc>
        <w:tc>
          <w:tcPr>
            <w:tcW w:w="525" w:type="pct"/>
            <w:vAlign w:val="center"/>
          </w:tcPr>
          <w:p w14:paraId="2F64E282" w14:textId="77777777" w:rsidR="002437AB" w:rsidRDefault="002437AB" w:rsidP="007104B7">
            <w:pPr>
              <w:pStyle w:val="Table1Black"/>
              <w:spacing w:after="0"/>
              <w:jc w:val="center"/>
            </w:pPr>
            <w:r>
              <w:t>1</w:t>
            </w:r>
          </w:p>
        </w:tc>
        <w:tc>
          <w:tcPr>
            <w:tcW w:w="1563" w:type="pct"/>
            <w:vAlign w:val="center"/>
          </w:tcPr>
          <w:p w14:paraId="4C525836" w14:textId="77777777" w:rsidR="002437AB" w:rsidRDefault="002437AB" w:rsidP="007104B7">
            <w:pPr>
              <w:pStyle w:val="Table1Black"/>
              <w:spacing w:after="0"/>
            </w:pPr>
          </w:p>
        </w:tc>
      </w:tr>
      <w:tr w:rsidR="002437AB" w14:paraId="1BF86D27" w14:textId="77777777" w:rsidTr="007E632D">
        <w:trPr>
          <w:cantSplit/>
          <w:trHeight w:val="522"/>
        </w:trPr>
        <w:tc>
          <w:tcPr>
            <w:tcW w:w="2913" w:type="pct"/>
            <w:vAlign w:val="center"/>
          </w:tcPr>
          <w:p w14:paraId="6F582591" w14:textId="77777777" w:rsidR="002437AB" w:rsidRDefault="002437AB" w:rsidP="007104B7">
            <w:pPr>
              <w:pStyle w:val="Table1Black"/>
              <w:spacing w:after="0"/>
            </w:pPr>
            <w:r>
              <w:t>No</w:t>
            </w:r>
          </w:p>
        </w:tc>
        <w:tc>
          <w:tcPr>
            <w:tcW w:w="525" w:type="pct"/>
            <w:vAlign w:val="center"/>
          </w:tcPr>
          <w:p w14:paraId="23A62117" w14:textId="77777777" w:rsidR="002437AB" w:rsidRDefault="002437AB" w:rsidP="007104B7">
            <w:pPr>
              <w:pStyle w:val="Table1Black"/>
              <w:spacing w:after="0"/>
              <w:jc w:val="center"/>
            </w:pPr>
            <w:r>
              <w:t>2</w:t>
            </w:r>
          </w:p>
        </w:tc>
        <w:tc>
          <w:tcPr>
            <w:tcW w:w="1563" w:type="pct"/>
            <w:vAlign w:val="center"/>
          </w:tcPr>
          <w:p w14:paraId="37503B1C" w14:textId="77777777" w:rsidR="002437AB" w:rsidRDefault="002437AB" w:rsidP="007104B7">
            <w:pPr>
              <w:pStyle w:val="Table1Black"/>
              <w:spacing w:after="0"/>
            </w:pPr>
          </w:p>
        </w:tc>
      </w:tr>
      <w:tr w:rsidR="002437AB" w14:paraId="4F534DE2" w14:textId="77777777" w:rsidTr="007E632D">
        <w:trPr>
          <w:cantSplit/>
          <w:trHeight w:val="522"/>
        </w:trPr>
        <w:tc>
          <w:tcPr>
            <w:tcW w:w="2913" w:type="pct"/>
            <w:vAlign w:val="center"/>
          </w:tcPr>
          <w:p w14:paraId="24802BB0" w14:textId="77777777" w:rsidR="002437AB" w:rsidRDefault="002437AB" w:rsidP="007104B7">
            <w:pPr>
              <w:pStyle w:val="Table1Black"/>
              <w:spacing w:after="0"/>
            </w:pPr>
            <w:r>
              <w:t>Don’t know</w:t>
            </w:r>
          </w:p>
        </w:tc>
        <w:tc>
          <w:tcPr>
            <w:tcW w:w="525" w:type="pct"/>
            <w:vAlign w:val="center"/>
          </w:tcPr>
          <w:p w14:paraId="6418D374" w14:textId="77777777" w:rsidR="002437AB" w:rsidRDefault="002437AB" w:rsidP="007104B7">
            <w:pPr>
              <w:pStyle w:val="Table1Black"/>
              <w:spacing w:after="0"/>
              <w:jc w:val="center"/>
            </w:pPr>
            <w:r>
              <w:t>3</w:t>
            </w:r>
          </w:p>
        </w:tc>
        <w:tc>
          <w:tcPr>
            <w:tcW w:w="1563" w:type="pct"/>
            <w:vAlign w:val="center"/>
          </w:tcPr>
          <w:p w14:paraId="27750526" w14:textId="77777777" w:rsidR="002437AB" w:rsidRDefault="002437AB" w:rsidP="007104B7">
            <w:pPr>
              <w:pStyle w:val="Table1Black"/>
              <w:spacing w:after="0"/>
            </w:pPr>
          </w:p>
        </w:tc>
      </w:tr>
    </w:tbl>
    <w:p w14:paraId="25999EF7" w14:textId="54E0A680" w:rsidR="002437AB" w:rsidRPr="007E632D" w:rsidRDefault="002437AB" w:rsidP="006A3374">
      <w:pPr>
        <w:pStyle w:val="BodyText"/>
        <w:spacing w:before="240"/>
        <w:rPr>
          <w:i/>
          <w:iCs/>
        </w:rPr>
      </w:pPr>
      <w:r w:rsidRPr="007E632D">
        <w:rPr>
          <w:i/>
          <w:iCs/>
        </w:rPr>
        <w:t>Ask those who worked on post-course questions and answers (C1=1)</w:t>
      </w:r>
      <w:r w:rsidR="007E632D" w:rsidRPr="007E632D">
        <w:rPr>
          <w:i/>
          <w:iCs/>
        </w:rPr>
        <w:t>. Single code.</w:t>
      </w:r>
    </w:p>
    <w:p w14:paraId="11743AE2" w14:textId="79C77804" w:rsidR="002437AB" w:rsidRDefault="007E632D" w:rsidP="007E632D">
      <w:pPr>
        <w:pStyle w:val="BodyText"/>
      </w:pPr>
      <w:r>
        <w:t xml:space="preserve">C3. </w:t>
      </w:r>
      <w:r w:rsidR="002437AB">
        <w:t>How many of the post-course questions and answers</w:t>
      </w:r>
      <w:r w:rsidR="002437AB" w:rsidDel="00EF23CD">
        <w:t xml:space="preserve"> </w:t>
      </w:r>
      <w:r w:rsidR="002437AB">
        <w:t>have you been able to complete during normal working hours?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241"/>
        <w:gridCol w:w="945"/>
        <w:gridCol w:w="2811"/>
      </w:tblGrid>
      <w:tr w:rsidR="002437AB" w14:paraId="04872F97" w14:textId="77777777" w:rsidTr="007E632D">
        <w:trPr>
          <w:trHeight w:val="522"/>
        </w:trPr>
        <w:tc>
          <w:tcPr>
            <w:tcW w:w="2913" w:type="pct"/>
            <w:vAlign w:val="center"/>
          </w:tcPr>
          <w:p w14:paraId="0CFE45EF" w14:textId="77777777" w:rsidR="002437AB" w:rsidRDefault="002437AB" w:rsidP="007104B7">
            <w:pPr>
              <w:pStyle w:val="Table1Black"/>
              <w:spacing w:after="0"/>
            </w:pPr>
            <w:r>
              <w:t xml:space="preserve"> None of your post-course questions and answers</w:t>
            </w:r>
            <w:r w:rsidDel="00EF23CD">
              <w:t xml:space="preserve"> </w:t>
            </w:r>
            <w:r>
              <w:t>(will be) completed in working hours</w:t>
            </w:r>
          </w:p>
        </w:tc>
        <w:tc>
          <w:tcPr>
            <w:tcW w:w="525" w:type="pct"/>
            <w:vAlign w:val="center"/>
          </w:tcPr>
          <w:p w14:paraId="11CDA018" w14:textId="77777777" w:rsidR="002437AB" w:rsidRDefault="002437AB" w:rsidP="007104B7">
            <w:pPr>
              <w:pStyle w:val="Table1Black"/>
              <w:spacing w:after="0"/>
              <w:jc w:val="center"/>
            </w:pPr>
            <w:r>
              <w:t>1</w:t>
            </w:r>
          </w:p>
        </w:tc>
        <w:tc>
          <w:tcPr>
            <w:tcW w:w="1562" w:type="pct"/>
            <w:vAlign w:val="center"/>
          </w:tcPr>
          <w:p w14:paraId="18836A06" w14:textId="77777777" w:rsidR="002437AB" w:rsidRDefault="002437AB" w:rsidP="007104B7">
            <w:pPr>
              <w:pStyle w:val="Table1Black"/>
              <w:spacing w:after="0"/>
            </w:pPr>
          </w:p>
        </w:tc>
      </w:tr>
      <w:tr w:rsidR="002437AB" w14:paraId="1AE24302" w14:textId="77777777" w:rsidTr="007E632D">
        <w:trPr>
          <w:cantSplit/>
          <w:trHeight w:val="522"/>
        </w:trPr>
        <w:tc>
          <w:tcPr>
            <w:tcW w:w="2913" w:type="pct"/>
            <w:vAlign w:val="center"/>
          </w:tcPr>
          <w:p w14:paraId="51396B4D" w14:textId="77777777" w:rsidR="002437AB" w:rsidRDefault="002437AB" w:rsidP="007104B7">
            <w:pPr>
              <w:pStyle w:val="Table1Black"/>
              <w:spacing w:after="0"/>
            </w:pPr>
            <w:r>
              <w:t xml:space="preserve"> Some of your post-course questions and answers</w:t>
            </w:r>
            <w:r w:rsidDel="00EF23CD">
              <w:t xml:space="preserve"> </w:t>
            </w:r>
            <w:r>
              <w:t>(will be) completed in working hours</w:t>
            </w:r>
          </w:p>
        </w:tc>
        <w:tc>
          <w:tcPr>
            <w:tcW w:w="525" w:type="pct"/>
            <w:vAlign w:val="center"/>
          </w:tcPr>
          <w:p w14:paraId="22D652B3" w14:textId="77777777" w:rsidR="002437AB" w:rsidRDefault="002437AB" w:rsidP="007104B7">
            <w:pPr>
              <w:pStyle w:val="Table1Black"/>
              <w:spacing w:after="0"/>
              <w:jc w:val="center"/>
            </w:pPr>
            <w:r>
              <w:t>2</w:t>
            </w:r>
          </w:p>
        </w:tc>
        <w:tc>
          <w:tcPr>
            <w:tcW w:w="1562" w:type="pct"/>
            <w:vAlign w:val="center"/>
          </w:tcPr>
          <w:p w14:paraId="132F5BD2" w14:textId="77777777" w:rsidR="002437AB" w:rsidRDefault="002437AB" w:rsidP="007104B7">
            <w:pPr>
              <w:pStyle w:val="Table1Black"/>
              <w:spacing w:after="0"/>
            </w:pPr>
          </w:p>
        </w:tc>
      </w:tr>
      <w:tr w:rsidR="002437AB" w14:paraId="0C4A8F2D" w14:textId="77777777" w:rsidTr="007E632D">
        <w:trPr>
          <w:cantSplit/>
          <w:trHeight w:val="522"/>
        </w:trPr>
        <w:tc>
          <w:tcPr>
            <w:tcW w:w="2913" w:type="pct"/>
            <w:vAlign w:val="center"/>
          </w:tcPr>
          <w:p w14:paraId="753174A5" w14:textId="77777777" w:rsidR="002437AB" w:rsidRDefault="002437AB" w:rsidP="007104B7">
            <w:pPr>
              <w:pStyle w:val="Table1Black"/>
              <w:spacing w:after="0"/>
            </w:pPr>
            <w:r>
              <w:t xml:space="preserve"> Most of your post-course questions and answers</w:t>
            </w:r>
            <w:r w:rsidDel="00EF23CD">
              <w:t xml:space="preserve"> </w:t>
            </w:r>
            <w:r>
              <w:t>(will be) completed in working hours</w:t>
            </w:r>
          </w:p>
        </w:tc>
        <w:tc>
          <w:tcPr>
            <w:tcW w:w="525" w:type="pct"/>
            <w:vAlign w:val="center"/>
          </w:tcPr>
          <w:p w14:paraId="0554E4BE" w14:textId="77777777" w:rsidR="002437AB" w:rsidRDefault="002437AB" w:rsidP="007104B7">
            <w:pPr>
              <w:pStyle w:val="Table1Black"/>
              <w:spacing w:after="0"/>
              <w:jc w:val="center"/>
            </w:pPr>
            <w:r>
              <w:t>3</w:t>
            </w:r>
          </w:p>
        </w:tc>
        <w:tc>
          <w:tcPr>
            <w:tcW w:w="1562" w:type="pct"/>
            <w:vAlign w:val="center"/>
          </w:tcPr>
          <w:p w14:paraId="24D7F7CF" w14:textId="77777777" w:rsidR="002437AB" w:rsidRDefault="002437AB" w:rsidP="007104B7">
            <w:pPr>
              <w:pStyle w:val="Table1Black"/>
              <w:spacing w:after="0"/>
            </w:pPr>
          </w:p>
        </w:tc>
      </w:tr>
      <w:tr w:rsidR="002437AB" w14:paraId="225C1A5C" w14:textId="77777777" w:rsidTr="007E632D">
        <w:trPr>
          <w:cantSplit/>
          <w:trHeight w:val="522"/>
        </w:trPr>
        <w:tc>
          <w:tcPr>
            <w:tcW w:w="2913" w:type="pct"/>
            <w:vAlign w:val="center"/>
          </w:tcPr>
          <w:p w14:paraId="2363760F" w14:textId="77777777" w:rsidR="002437AB" w:rsidRDefault="002437AB" w:rsidP="007104B7">
            <w:pPr>
              <w:pStyle w:val="Table1Black"/>
              <w:spacing w:after="0"/>
            </w:pPr>
            <w:r>
              <w:t xml:space="preserve"> All of your post-course questions and answers</w:t>
            </w:r>
            <w:r w:rsidDel="00EF23CD">
              <w:t xml:space="preserve"> </w:t>
            </w:r>
            <w:r>
              <w:t>(will be) completed in working hours</w:t>
            </w:r>
          </w:p>
        </w:tc>
        <w:tc>
          <w:tcPr>
            <w:tcW w:w="525" w:type="pct"/>
            <w:vAlign w:val="center"/>
          </w:tcPr>
          <w:p w14:paraId="39B4E694" w14:textId="77777777" w:rsidR="002437AB" w:rsidRDefault="002437AB" w:rsidP="007104B7">
            <w:pPr>
              <w:pStyle w:val="Table1Black"/>
              <w:spacing w:after="0"/>
              <w:jc w:val="center"/>
            </w:pPr>
            <w:r>
              <w:t>4</w:t>
            </w:r>
          </w:p>
        </w:tc>
        <w:tc>
          <w:tcPr>
            <w:tcW w:w="1562" w:type="pct"/>
            <w:vAlign w:val="center"/>
          </w:tcPr>
          <w:p w14:paraId="6BFEA064" w14:textId="77777777" w:rsidR="002437AB" w:rsidRDefault="002437AB" w:rsidP="007104B7">
            <w:pPr>
              <w:pStyle w:val="Table1Black"/>
              <w:spacing w:after="0"/>
            </w:pPr>
          </w:p>
        </w:tc>
      </w:tr>
    </w:tbl>
    <w:p w14:paraId="44BB1C91" w14:textId="77777777" w:rsidR="002437AB" w:rsidRDefault="002437AB" w:rsidP="002437AB">
      <w:pPr>
        <w:rPr>
          <w:caps/>
          <w:color w:val="131313"/>
        </w:rPr>
      </w:pPr>
      <w:r>
        <w:br w:type="page"/>
      </w:r>
    </w:p>
    <w:p w14:paraId="5943C828" w14:textId="6C42BA4B" w:rsidR="002437AB" w:rsidRPr="007E632D" w:rsidRDefault="002437AB" w:rsidP="007E632D">
      <w:pPr>
        <w:pStyle w:val="BodyText"/>
        <w:rPr>
          <w:i/>
          <w:iCs/>
        </w:rPr>
      </w:pPr>
      <w:r w:rsidRPr="007E632D">
        <w:rPr>
          <w:i/>
          <w:iCs/>
        </w:rPr>
        <w:lastRenderedPageBreak/>
        <w:t>Ask those who worked on post-course questions and answers</w:t>
      </w:r>
      <w:r w:rsidRPr="007E632D" w:rsidDel="00EF23CD">
        <w:rPr>
          <w:i/>
          <w:iCs/>
        </w:rPr>
        <w:t xml:space="preserve"> </w:t>
      </w:r>
      <w:r w:rsidRPr="007E632D">
        <w:rPr>
          <w:i/>
          <w:iCs/>
        </w:rPr>
        <w:t>(C1=1)</w:t>
      </w:r>
      <w:r w:rsidR="007E632D" w:rsidRPr="007E632D">
        <w:rPr>
          <w:i/>
          <w:iCs/>
        </w:rPr>
        <w:t>. Single code.</w:t>
      </w:r>
    </w:p>
    <w:p w14:paraId="18628C70" w14:textId="4447D3EF" w:rsidR="002437AB" w:rsidRDefault="007E632D" w:rsidP="007E632D">
      <w:pPr>
        <w:pStyle w:val="BodyText"/>
      </w:pPr>
      <w:r>
        <w:t xml:space="preserve">C4. </w:t>
      </w:r>
      <w:r w:rsidR="002437AB">
        <w:t>How do you feel about the amount of work that you’ve had to do to put your post-course questions and answers</w:t>
      </w:r>
      <w:r w:rsidR="002437AB" w:rsidDel="00EF23CD">
        <w:t xml:space="preserve"> </w:t>
      </w:r>
      <w:r w:rsidR="002437AB">
        <w:t xml:space="preserve">together – was it about the same, more or less than you expected?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241"/>
        <w:gridCol w:w="945"/>
        <w:gridCol w:w="2811"/>
      </w:tblGrid>
      <w:tr w:rsidR="002437AB" w14:paraId="63269A77" w14:textId="77777777" w:rsidTr="007E632D">
        <w:trPr>
          <w:trHeight w:val="522"/>
        </w:trPr>
        <w:tc>
          <w:tcPr>
            <w:tcW w:w="2913" w:type="pct"/>
            <w:vAlign w:val="center"/>
          </w:tcPr>
          <w:p w14:paraId="19AF661B" w14:textId="53247F69" w:rsidR="002437AB" w:rsidRDefault="002437AB" w:rsidP="007104B7">
            <w:pPr>
              <w:pStyle w:val="Table1Black"/>
              <w:spacing w:after="0"/>
            </w:pPr>
            <w:r>
              <w:t>Much less than you expected</w:t>
            </w:r>
          </w:p>
        </w:tc>
        <w:tc>
          <w:tcPr>
            <w:tcW w:w="525" w:type="pct"/>
            <w:vAlign w:val="center"/>
          </w:tcPr>
          <w:p w14:paraId="78ECC7A9" w14:textId="77777777" w:rsidR="002437AB" w:rsidRDefault="002437AB" w:rsidP="007104B7">
            <w:pPr>
              <w:pStyle w:val="Table1Black"/>
              <w:spacing w:after="0"/>
              <w:jc w:val="center"/>
            </w:pPr>
            <w:r>
              <w:t>1</w:t>
            </w:r>
          </w:p>
        </w:tc>
        <w:tc>
          <w:tcPr>
            <w:tcW w:w="1562" w:type="pct"/>
            <w:vAlign w:val="center"/>
          </w:tcPr>
          <w:p w14:paraId="2EB4A4E4" w14:textId="77777777" w:rsidR="002437AB" w:rsidRDefault="002437AB" w:rsidP="007104B7">
            <w:pPr>
              <w:pStyle w:val="Table1Black"/>
              <w:spacing w:after="0"/>
            </w:pPr>
          </w:p>
        </w:tc>
      </w:tr>
      <w:tr w:rsidR="002437AB" w14:paraId="2C37F029" w14:textId="77777777" w:rsidTr="007E632D">
        <w:trPr>
          <w:cantSplit/>
          <w:trHeight w:val="522"/>
        </w:trPr>
        <w:tc>
          <w:tcPr>
            <w:tcW w:w="2913" w:type="pct"/>
            <w:vAlign w:val="center"/>
          </w:tcPr>
          <w:p w14:paraId="5B00A6B0" w14:textId="3474E0DE" w:rsidR="002437AB" w:rsidRDefault="002437AB" w:rsidP="007104B7">
            <w:pPr>
              <w:pStyle w:val="Table1Black"/>
              <w:spacing w:after="0"/>
            </w:pPr>
            <w:r>
              <w:t>Slightly less than you expected</w:t>
            </w:r>
          </w:p>
        </w:tc>
        <w:tc>
          <w:tcPr>
            <w:tcW w:w="525" w:type="pct"/>
            <w:vAlign w:val="center"/>
          </w:tcPr>
          <w:p w14:paraId="43079783" w14:textId="77777777" w:rsidR="002437AB" w:rsidRDefault="002437AB" w:rsidP="007104B7">
            <w:pPr>
              <w:pStyle w:val="Table1Black"/>
              <w:spacing w:after="0"/>
              <w:jc w:val="center"/>
            </w:pPr>
            <w:r>
              <w:t>2</w:t>
            </w:r>
          </w:p>
        </w:tc>
        <w:tc>
          <w:tcPr>
            <w:tcW w:w="1562" w:type="pct"/>
            <w:vAlign w:val="center"/>
          </w:tcPr>
          <w:p w14:paraId="154C53CF" w14:textId="77777777" w:rsidR="002437AB" w:rsidRDefault="002437AB" w:rsidP="007104B7">
            <w:pPr>
              <w:pStyle w:val="Table1Black"/>
              <w:spacing w:after="0"/>
            </w:pPr>
          </w:p>
        </w:tc>
      </w:tr>
      <w:tr w:rsidR="002437AB" w14:paraId="6B4C7AFC" w14:textId="77777777" w:rsidTr="007E632D">
        <w:trPr>
          <w:cantSplit/>
          <w:trHeight w:val="522"/>
        </w:trPr>
        <w:tc>
          <w:tcPr>
            <w:tcW w:w="2913" w:type="pct"/>
            <w:vAlign w:val="center"/>
          </w:tcPr>
          <w:p w14:paraId="79052511" w14:textId="77777777" w:rsidR="002437AB" w:rsidRDefault="002437AB" w:rsidP="007104B7">
            <w:pPr>
              <w:pStyle w:val="Table1Black"/>
              <w:spacing w:after="0"/>
            </w:pPr>
            <w:r>
              <w:t>About the same as you expected</w:t>
            </w:r>
          </w:p>
        </w:tc>
        <w:tc>
          <w:tcPr>
            <w:tcW w:w="525" w:type="pct"/>
            <w:vAlign w:val="center"/>
          </w:tcPr>
          <w:p w14:paraId="556BE4A7" w14:textId="77777777" w:rsidR="002437AB" w:rsidRDefault="002437AB" w:rsidP="007104B7">
            <w:pPr>
              <w:pStyle w:val="Table1Black"/>
              <w:spacing w:after="0"/>
              <w:jc w:val="center"/>
            </w:pPr>
            <w:r>
              <w:t>3</w:t>
            </w:r>
          </w:p>
        </w:tc>
        <w:tc>
          <w:tcPr>
            <w:tcW w:w="1562" w:type="pct"/>
            <w:vAlign w:val="center"/>
          </w:tcPr>
          <w:p w14:paraId="272FAEAA" w14:textId="77777777" w:rsidR="002437AB" w:rsidRDefault="002437AB" w:rsidP="007104B7">
            <w:pPr>
              <w:pStyle w:val="Table1Black"/>
              <w:spacing w:after="0"/>
            </w:pPr>
          </w:p>
        </w:tc>
      </w:tr>
      <w:tr w:rsidR="002437AB" w14:paraId="3E92706A" w14:textId="77777777" w:rsidTr="007E632D">
        <w:trPr>
          <w:cantSplit/>
          <w:trHeight w:val="522"/>
        </w:trPr>
        <w:tc>
          <w:tcPr>
            <w:tcW w:w="2913" w:type="pct"/>
            <w:vAlign w:val="center"/>
          </w:tcPr>
          <w:p w14:paraId="7016FD78" w14:textId="7EEB9E03" w:rsidR="002437AB" w:rsidRDefault="002437AB" w:rsidP="007104B7">
            <w:pPr>
              <w:pStyle w:val="Table1Black"/>
              <w:spacing w:after="0"/>
            </w:pPr>
            <w:r>
              <w:t>Slightly more than you expected</w:t>
            </w:r>
          </w:p>
        </w:tc>
        <w:tc>
          <w:tcPr>
            <w:tcW w:w="525" w:type="pct"/>
            <w:vAlign w:val="center"/>
          </w:tcPr>
          <w:p w14:paraId="3D06E266" w14:textId="77777777" w:rsidR="002437AB" w:rsidRDefault="002437AB" w:rsidP="007104B7">
            <w:pPr>
              <w:pStyle w:val="Table1Black"/>
              <w:spacing w:after="0"/>
              <w:jc w:val="center"/>
            </w:pPr>
            <w:r>
              <w:t>4</w:t>
            </w:r>
          </w:p>
        </w:tc>
        <w:tc>
          <w:tcPr>
            <w:tcW w:w="1562" w:type="pct"/>
            <w:vAlign w:val="center"/>
          </w:tcPr>
          <w:p w14:paraId="4C283BFF" w14:textId="77777777" w:rsidR="002437AB" w:rsidRDefault="002437AB" w:rsidP="007104B7">
            <w:pPr>
              <w:pStyle w:val="Table1Black"/>
              <w:spacing w:after="0"/>
            </w:pPr>
          </w:p>
        </w:tc>
      </w:tr>
      <w:tr w:rsidR="002437AB" w14:paraId="0F2F5E22" w14:textId="77777777" w:rsidTr="007E632D">
        <w:trPr>
          <w:cantSplit/>
          <w:trHeight w:val="522"/>
        </w:trPr>
        <w:tc>
          <w:tcPr>
            <w:tcW w:w="2913" w:type="pct"/>
            <w:vAlign w:val="center"/>
          </w:tcPr>
          <w:p w14:paraId="12EF76FD" w14:textId="320DDD52" w:rsidR="002437AB" w:rsidRDefault="002437AB" w:rsidP="007104B7">
            <w:pPr>
              <w:pStyle w:val="Table1Black"/>
              <w:spacing w:after="0"/>
            </w:pPr>
            <w:r>
              <w:t>Much more work than you expected</w:t>
            </w:r>
          </w:p>
        </w:tc>
        <w:tc>
          <w:tcPr>
            <w:tcW w:w="525" w:type="pct"/>
            <w:vAlign w:val="center"/>
          </w:tcPr>
          <w:p w14:paraId="07B491A5" w14:textId="77777777" w:rsidR="002437AB" w:rsidRDefault="002437AB" w:rsidP="007104B7">
            <w:pPr>
              <w:pStyle w:val="Table1Black"/>
              <w:spacing w:after="0"/>
              <w:jc w:val="center"/>
            </w:pPr>
            <w:r>
              <w:t>5</w:t>
            </w:r>
          </w:p>
        </w:tc>
        <w:tc>
          <w:tcPr>
            <w:tcW w:w="1562" w:type="pct"/>
            <w:vAlign w:val="center"/>
          </w:tcPr>
          <w:p w14:paraId="3544103A" w14:textId="77777777" w:rsidR="002437AB" w:rsidRDefault="002437AB" w:rsidP="007104B7">
            <w:pPr>
              <w:pStyle w:val="Table1Black"/>
              <w:spacing w:after="0"/>
            </w:pPr>
          </w:p>
        </w:tc>
      </w:tr>
      <w:tr w:rsidR="002437AB" w14:paraId="5A3572C9" w14:textId="77777777" w:rsidTr="007E632D">
        <w:trPr>
          <w:cantSplit/>
          <w:trHeight w:val="522"/>
        </w:trPr>
        <w:tc>
          <w:tcPr>
            <w:tcW w:w="2913" w:type="pct"/>
            <w:vAlign w:val="center"/>
          </w:tcPr>
          <w:p w14:paraId="273B08C2" w14:textId="77777777" w:rsidR="002437AB" w:rsidRDefault="002437AB" w:rsidP="007104B7">
            <w:pPr>
              <w:pStyle w:val="Table1Black"/>
              <w:spacing w:after="0"/>
            </w:pPr>
            <w:r>
              <w:t>Didn’t know what to expect</w:t>
            </w:r>
          </w:p>
        </w:tc>
        <w:tc>
          <w:tcPr>
            <w:tcW w:w="525" w:type="pct"/>
            <w:vAlign w:val="center"/>
          </w:tcPr>
          <w:p w14:paraId="1ECBBC1E" w14:textId="77777777" w:rsidR="002437AB" w:rsidRDefault="002437AB" w:rsidP="007104B7">
            <w:pPr>
              <w:pStyle w:val="Table1Black"/>
              <w:spacing w:after="0"/>
              <w:jc w:val="center"/>
            </w:pPr>
            <w:r>
              <w:t>6</w:t>
            </w:r>
          </w:p>
        </w:tc>
        <w:tc>
          <w:tcPr>
            <w:tcW w:w="1562" w:type="pct"/>
            <w:vAlign w:val="center"/>
          </w:tcPr>
          <w:p w14:paraId="08FC82E0" w14:textId="77777777" w:rsidR="002437AB" w:rsidRDefault="002437AB" w:rsidP="007104B7">
            <w:pPr>
              <w:pStyle w:val="Table1Black"/>
              <w:spacing w:after="0"/>
            </w:pPr>
          </w:p>
        </w:tc>
      </w:tr>
    </w:tbl>
    <w:p w14:paraId="34D97FA4" w14:textId="0E43A2F4" w:rsidR="002437AB" w:rsidRPr="007E632D" w:rsidRDefault="007E632D" w:rsidP="006A3374">
      <w:pPr>
        <w:pStyle w:val="BodyText"/>
        <w:spacing w:before="240"/>
        <w:rPr>
          <w:i/>
          <w:iCs/>
        </w:rPr>
      </w:pPr>
      <w:r w:rsidRPr="007E632D">
        <w:rPr>
          <w:i/>
          <w:iCs/>
        </w:rPr>
        <w:t>A</w:t>
      </w:r>
      <w:r w:rsidR="002437AB" w:rsidRPr="007E632D">
        <w:rPr>
          <w:i/>
          <w:iCs/>
        </w:rPr>
        <w:t>sk those who worked on post-course questions and answers</w:t>
      </w:r>
      <w:r w:rsidR="002437AB" w:rsidRPr="007E632D" w:rsidDel="00EF23CD">
        <w:rPr>
          <w:i/>
          <w:iCs/>
        </w:rPr>
        <w:t xml:space="preserve"> </w:t>
      </w:r>
      <w:r w:rsidR="002437AB" w:rsidRPr="007E632D">
        <w:rPr>
          <w:i/>
          <w:iCs/>
        </w:rPr>
        <w:t>(C1=1)</w:t>
      </w:r>
      <w:r w:rsidRPr="007E632D">
        <w:rPr>
          <w:i/>
          <w:iCs/>
        </w:rPr>
        <w:t>. Single code.</w:t>
      </w:r>
    </w:p>
    <w:p w14:paraId="17029537" w14:textId="5A3F581A" w:rsidR="002437AB" w:rsidRDefault="007E632D" w:rsidP="007E632D">
      <w:pPr>
        <w:pStyle w:val="BodyText"/>
      </w:pPr>
      <w:r>
        <w:t xml:space="preserve">C5. </w:t>
      </w:r>
      <w:r w:rsidR="002437AB">
        <w:t>How would you rate the process of putting together the post-course questions and answers</w:t>
      </w:r>
      <w:r w:rsidR="002437AB" w:rsidDel="00EF23CD">
        <w:t xml:space="preserve"> </w:t>
      </w:r>
      <w:r w:rsidR="002437AB">
        <w:t>in terms of difficulty on a scale of 1 to 5, where 1 is very difficult and 5 is very easy?</w:t>
      </w:r>
    </w:p>
    <w:tbl>
      <w:tblPr>
        <w:tblStyle w:val="TableGrid"/>
        <w:tblW w:w="5000" w:type="pct"/>
        <w:tblLook w:val="04A0" w:firstRow="1" w:lastRow="0" w:firstColumn="1" w:lastColumn="0" w:noHBand="0" w:noVBand="1"/>
      </w:tblPr>
      <w:tblGrid>
        <w:gridCol w:w="5241"/>
        <w:gridCol w:w="945"/>
        <w:gridCol w:w="2811"/>
      </w:tblGrid>
      <w:tr w:rsidR="002437AB" w14:paraId="11311C95" w14:textId="77777777" w:rsidTr="007E632D">
        <w:trPr>
          <w:trHeight w:val="522"/>
        </w:trPr>
        <w:tc>
          <w:tcPr>
            <w:tcW w:w="2913" w:type="pct"/>
            <w:vAlign w:val="center"/>
          </w:tcPr>
          <w:p w14:paraId="2952B2AB" w14:textId="77777777" w:rsidR="002437AB" w:rsidRDefault="002437AB" w:rsidP="007104B7">
            <w:pPr>
              <w:pStyle w:val="Table1Black"/>
              <w:spacing w:after="0"/>
            </w:pPr>
            <w:r>
              <w:t>Very difficult</w:t>
            </w:r>
          </w:p>
        </w:tc>
        <w:tc>
          <w:tcPr>
            <w:tcW w:w="525" w:type="pct"/>
            <w:vAlign w:val="center"/>
          </w:tcPr>
          <w:p w14:paraId="649D1AAB" w14:textId="77777777" w:rsidR="002437AB" w:rsidRDefault="002437AB" w:rsidP="007104B7">
            <w:pPr>
              <w:pStyle w:val="Table1Black"/>
              <w:spacing w:after="0"/>
              <w:jc w:val="center"/>
            </w:pPr>
            <w:r>
              <w:t>1</w:t>
            </w:r>
          </w:p>
        </w:tc>
        <w:tc>
          <w:tcPr>
            <w:tcW w:w="1562" w:type="pct"/>
            <w:vAlign w:val="center"/>
          </w:tcPr>
          <w:p w14:paraId="7A14F612" w14:textId="77777777" w:rsidR="002437AB" w:rsidRDefault="002437AB" w:rsidP="007104B7">
            <w:pPr>
              <w:pStyle w:val="Table1Black"/>
              <w:spacing w:after="0"/>
            </w:pPr>
          </w:p>
        </w:tc>
      </w:tr>
      <w:tr w:rsidR="002437AB" w14:paraId="4870A852" w14:textId="77777777" w:rsidTr="007E632D">
        <w:trPr>
          <w:trHeight w:val="522"/>
        </w:trPr>
        <w:tc>
          <w:tcPr>
            <w:tcW w:w="2913" w:type="pct"/>
            <w:vAlign w:val="center"/>
          </w:tcPr>
          <w:p w14:paraId="24224657" w14:textId="77777777" w:rsidR="002437AB" w:rsidRDefault="002437AB" w:rsidP="007104B7">
            <w:pPr>
              <w:pStyle w:val="Table1Black"/>
              <w:spacing w:after="0"/>
            </w:pPr>
            <w:r>
              <w:t>Fairly difficult</w:t>
            </w:r>
          </w:p>
        </w:tc>
        <w:tc>
          <w:tcPr>
            <w:tcW w:w="525" w:type="pct"/>
            <w:vAlign w:val="center"/>
          </w:tcPr>
          <w:p w14:paraId="51F132A6" w14:textId="77777777" w:rsidR="002437AB" w:rsidRDefault="002437AB" w:rsidP="007104B7">
            <w:pPr>
              <w:pStyle w:val="Table1Black"/>
              <w:spacing w:after="0"/>
              <w:jc w:val="center"/>
            </w:pPr>
            <w:r>
              <w:t>2</w:t>
            </w:r>
          </w:p>
        </w:tc>
        <w:tc>
          <w:tcPr>
            <w:tcW w:w="1562" w:type="pct"/>
            <w:vAlign w:val="center"/>
          </w:tcPr>
          <w:p w14:paraId="2D30E93E" w14:textId="77777777" w:rsidR="002437AB" w:rsidRDefault="002437AB" w:rsidP="007104B7">
            <w:pPr>
              <w:pStyle w:val="Table1Black"/>
              <w:spacing w:after="0"/>
            </w:pPr>
          </w:p>
        </w:tc>
      </w:tr>
      <w:tr w:rsidR="002437AB" w14:paraId="4C7A1CE5" w14:textId="77777777" w:rsidTr="007E632D">
        <w:trPr>
          <w:trHeight w:val="522"/>
        </w:trPr>
        <w:tc>
          <w:tcPr>
            <w:tcW w:w="2913" w:type="pct"/>
            <w:vAlign w:val="center"/>
          </w:tcPr>
          <w:p w14:paraId="24F61F7E" w14:textId="77777777" w:rsidR="002437AB" w:rsidRDefault="002437AB" w:rsidP="007104B7">
            <w:pPr>
              <w:pStyle w:val="Table1Black"/>
              <w:spacing w:after="0"/>
            </w:pPr>
            <w:r>
              <w:t>Neither easy nor difficult</w:t>
            </w:r>
          </w:p>
        </w:tc>
        <w:tc>
          <w:tcPr>
            <w:tcW w:w="525" w:type="pct"/>
            <w:vAlign w:val="center"/>
          </w:tcPr>
          <w:p w14:paraId="1122E61D" w14:textId="77777777" w:rsidR="002437AB" w:rsidRDefault="002437AB" w:rsidP="007104B7">
            <w:pPr>
              <w:pStyle w:val="Table1Black"/>
              <w:spacing w:after="0"/>
              <w:jc w:val="center"/>
            </w:pPr>
            <w:r>
              <w:t>3</w:t>
            </w:r>
          </w:p>
        </w:tc>
        <w:tc>
          <w:tcPr>
            <w:tcW w:w="1562" w:type="pct"/>
            <w:vAlign w:val="center"/>
          </w:tcPr>
          <w:p w14:paraId="02E2A900" w14:textId="77777777" w:rsidR="002437AB" w:rsidRDefault="002437AB" w:rsidP="007104B7">
            <w:pPr>
              <w:pStyle w:val="Table1Black"/>
              <w:spacing w:after="0"/>
            </w:pPr>
          </w:p>
        </w:tc>
      </w:tr>
      <w:tr w:rsidR="002437AB" w14:paraId="319DFF81" w14:textId="77777777" w:rsidTr="007E632D">
        <w:trPr>
          <w:trHeight w:val="522"/>
        </w:trPr>
        <w:tc>
          <w:tcPr>
            <w:tcW w:w="2913" w:type="pct"/>
            <w:vAlign w:val="center"/>
          </w:tcPr>
          <w:p w14:paraId="03B36A5E" w14:textId="77777777" w:rsidR="002437AB" w:rsidRDefault="002437AB" w:rsidP="007104B7">
            <w:pPr>
              <w:pStyle w:val="Table1Black"/>
              <w:spacing w:after="0"/>
            </w:pPr>
            <w:r>
              <w:t>Fairly easy</w:t>
            </w:r>
          </w:p>
        </w:tc>
        <w:tc>
          <w:tcPr>
            <w:tcW w:w="525" w:type="pct"/>
            <w:vAlign w:val="center"/>
          </w:tcPr>
          <w:p w14:paraId="15045538" w14:textId="77777777" w:rsidR="002437AB" w:rsidRDefault="002437AB" w:rsidP="007104B7">
            <w:pPr>
              <w:pStyle w:val="Table1Black"/>
              <w:spacing w:after="0"/>
              <w:jc w:val="center"/>
            </w:pPr>
            <w:r>
              <w:t>4</w:t>
            </w:r>
          </w:p>
        </w:tc>
        <w:tc>
          <w:tcPr>
            <w:tcW w:w="1562" w:type="pct"/>
            <w:vAlign w:val="center"/>
          </w:tcPr>
          <w:p w14:paraId="6245FA3E" w14:textId="77777777" w:rsidR="002437AB" w:rsidRDefault="002437AB" w:rsidP="007104B7">
            <w:pPr>
              <w:pStyle w:val="Table1Black"/>
              <w:spacing w:after="0"/>
            </w:pPr>
          </w:p>
        </w:tc>
      </w:tr>
      <w:tr w:rsidR="002437AB" w14:paraId="0B307EA5" w14:textId="77777777" w:rsidTr="007E632D">
        <w:trPr>
          <w:trHeight w:val="522"/>
        </w:trPr>
        <w:tc>
          <w:tcPr>
            <w:tcW w:w="2913" w:type="pct"/>
            <w:vAlign w:val="center"/>
          </w:tcPr>
          <w:p w14:paraId="155FCFAF" w14:textId="77777777" w:rsidR="002437AB" w:rsidRDefault="002437AB" w:rsidP="007104B7">
            <w:pPr>
              <w:pStyle w:val="Table1Black"/>
              <w:spacing w:after="0"/>
            </w:pPr>
            <w:r>
              <w:t>Very easy</w:t>
            </w:r>
          </w:p>
        </w:tc>
        <w:tc>
          <w:tcPr>
            <w:tcW w:w="525" w:type="pct"/>
            <w:vAlign w:val="center"/>
          </w:tcPr>
          <w:p w14:paraId="17AF1B8F" w14:textId="77777777" w:rsidR="002437AB" w:rsidRDefault="002437AB" w:rsidP="007104B7">
            <w:pPr>
              <w:pStyle w:val="Table1Black"/>
              <w:spacing w:after="0"/>
              <w:jc w:val="center"/>
            </w:pPr>
            <w:r>
              <w:t>5</w:t>
            </w:r>
          </w:p>
        </w:tc>
        <w:tc>
          <w:tcPr>
            <w:tcW w:w="1562" w:type="pct"/>
            <w:vAlign w:val="center"/>
          </w:tcPr>
          <w:p w14:paraId="33C0EC28" w14:textId="77777777" w:rsidR="002437AB" w:rsidRDefault="002437AB" w:rsidP="007104B7">
            <w:pPr>
              <w:pStyle w:val="Table1Black"/>
              <w:spacing w:after="0"/>
            </w:pPr>
          </w:p>
        </w:tc>
      </w:tr>
      <w:tr w:rsidR="002437AB" w14:paraId="6FDBB03F" w14:textId="77777777" w:rsidTr="007E632D">
        <w:trPr>
          <w:trHeight w:val="522"/>
        </w:trPr>
        <w:tc>
          <w:tcPr>
            <w:tcW w:w="2913" w:type="pct"/>
            <w:vAlign w:val="center"/>
          </w:tcPr>
          <w:p w14:paraId="5E7737B0" w14:textId="77777777" w:rsidR="002437AB" w:rsidRDefault="002437AB" w:rsidP="007104B7">
            <w:pPr>
              <w:pStyle w:val="Table1Black"/>
              <w:spacing w:after="0"/>
            </w:pPr>
            <w:r>
              <w:t>Don’t know</w:t>
            </w:r>
          </w:p>
        </w:tc>
        <w:tc>
          <w:tcPr>
            <w:tcW w:w="525" w:type="pct"/>
            <w:vAlign w:val="center"/>
          </w:tcPr>
          <w:p w14:paraId="1EA03A2C" w14:textId="77777777" w:rsidR="002437AB" w:rsidRDefault="002437AB" w:rsidP="007104B7">
            <w:pPr>
              <w:pStyle w:val="Table1Black"/>
              <w:spacing w:after="0"/>
              <w:jc w:val="center"/>
            </w:pPr>
            <w:r>
              <w:t>6</w:t>
            </w:r>
          </w:p>
        </w:tc>
        <w:tc>
          <w:tcPr>
            <w:tcW w:w="1562" w:type="pct"/>
            <w:vAlign w:val="center"/>
          </w:tcPr>
          <w:p w14:paraId="03E47EA8" w14:textId="77777777" w:rsidR="002437AB" w:rsidRDefault="002437AB" w:rsidP="007104B7">
            <w:pPr>
              <w:pStyle w:val="Table1Black"/>
              <w:spacing w:after="0"/>
            </w:pPr>
          </w:p>
        </w:tc>
      </w:tr>
    </w:tbl>
    <w:p w14:paraId="2173C680" w14:textId="61E94E83" w:rsidR="002437AB" w:rsidRPr="007E632D" w:rsidRDefault="002437AB" w:rsidP="006A3374">
      <w:pPr>
        <w:pStyle w:val="BodyText"/>
        <w:spacing w:before="240"/>
        <w:rPr>
          <w:i/>
          <w:iCs/>
        </w:rPr>
      </w:pPr>
      <w:r w:rsidRPr="007E632D">
        <w:rPr>
          <w:i/>
          <w:iCs/>
        </w:rPr>
        <w:t>Ask those who found process difficult (C5=1</w:t>
      </w:r>
      <w:r w:rsidR="00052F75">
        <w:rPr>
          <w:i/>
          <w:iCs/>
        </w:rPr>
        <w:t xml:space="preserve"> or </w:t>
      </w:r>
      <w:r w:rsidRPr="007E632D">
        <w:rPr>
          <w:i/>
          <w:iCs/>
        </w:rPr>
        <w:t>2)</w:t>
      </w:r>
      <w:r w:rsidR="007E632D" w:rsidRPr="007E632D">
        <w:rPr>
          <w:i/>
          <w:iCs/>
        </w:rPr>
        <w:t>. Multi-code.</w:t>
      </w:r>
    </w:p>
    <w:p w14:paraId="2C468D32" w14:textId="35BC3609" w:rsidR="002437AB" w:rsidRDefault="007E632D" w:rsidP="007E632D">
      <w:pPr>
        <w:pStyle w:val="BodyText"/>
      </w:pPr>
      <w:r>
        <w:t xml:space="preserve">C6. </w:t>
      </w:r>
      <w:r w:rsidR="002437AB">
        <w:t>What in particular did you find difficult about the process of completing the post-course questions and answers?</w:t>
      </w:r>
    </w:p>
    <w:tbl>
      <w:tblPr>
        <w:tblStyle w:val="TableGrid"/>
        <w:tblW w:w="5000" w:type="pct"/>
        <w:tblLook w:val="04A0" w:firstRow="1" w:lastRow="0" w:firstColumn="1" w:lastColumn="0" w:noHBand="0" w:noVBand="1"/>
      </w:tblPr>
      <w:tblGrid>
        <w:gridCol w:w="5019"/>
        <w:gridCol w:w="1261"/>
        <w:gridCol w:w="2717"/>
      </w:tblGrid>
      <w:tr w:rsidR="002437AB" w14:paraId="7A3D1C8D" w14:textId="77777777" w:rsidTr="007E632D">
        <w:trPr>
          <w:trHeight w:val="510"/>
        </w:trPr>
        <w:tc>
          <w:tcPr>
            <w:tcW w:w="2789" w:type="pct"/>
            <w:vAlign w:val="center"/>
          </w:tcPr>
          <w:p w14:paraId="1C0ADDE7" w14:textId="77777777" w:rsidR="002437AB" w:rsidRDefault="002437AB" w:rsidP="007104B7">
            <w:pPr>
              <w:pStyle w:val="Table1Black"/>
              <w:spacing w:after="0"/>
            </w:pPr>
            <w:r>
              <w:t xml:space="preserve">Being clear on what was required </w:t>
            </w:r>
          </w:p>
        </w:tc>
        <w:tc>
          <w:tcPr>
            <w:tcW w:w="701" w:type="pct"/>
            <w:vAlign w:val="center"/>
          </w:tcPr>
          <w:p w14:paraId="67EFA7F5" w14:textId="77777777" w:rsidR="002437AB" w:rsidRDefault="002437AB" w:rsidP="007104B7">
            <w:pPr>
              <w:pStyle w:val="Table1Black"/>
              <w:spacing w:after="0"/>
              <w:jc w:val="center"/>
            </w:pPr>
            <w:r>
              <w:t>1</w:t>
            </w:r>
          </w:p>
        </w:tc>
        <w:tc>
          <w:tcPr>
            <w:tcW w:w="1510" w:type="pct"/>
            <w:vAlign w:val="center"/>
          </w:tcPr>
          <w:p w14:paraId="700B3D57" w14:textId="77777777" w:rsidR="002437AB" w:rsidRDefault="002437AB" w:rsidP="007104B7">
            <w:pPr>
              <w:pStyle w:val="Table1Black"/>
              <w:spacing w:after="0"/>
            </w:pPr>
          </w:p>
        </w:tc>
      </w:tr>
      <w:tr w:rsidR="002437AB" w14:paraId="79614066" w14:textId="77777777" w:rsidTr="007E632D">
        <w:trPr>
          <w:trHeight w:val="510"/>
        </w:trPr>
        <w:tc>
          <w:tcPr>
            <w:tcW w:w="2789" w:type="pct"/>
            <w:vAlign w:val="center"/>
          </w:tcPr>
          <w:p w14:paraId="157D476F" w14:textId="77777777" w:rsidR="002437AB" w:rsidRDefault="002437AB" w:rsidP="007104B7">
            <w:pPr>
              <w:pStyle w:val="Table1Black"/>
              <w:spacing w:after="0"/>
            </w:pPr>
            <w:r>
              <w:t>Identifying sources of evidence</w:t>
            </w:r>
          </w:p>
        </w:tc>
        <w:tc>
          <w:tcPr>
            <w:tcW w:w="701" w:type="pct"/>
            <w:vAlign w:val="center"/>
          </w:tcPr>
          <w:p w14:paraId="022A2AB2" w14:textId="77777777" w:rsidR="002437AB" w:rsidRDefault="002437AB" w:rsidP="007104B7">
            <w:pPr>
              <w:pStyle w:val="Table1Black"/>
              <w:spacing w:after="0"/>
              <w:jc w:val="center"/>
            </w:pPr>
            <w:r>
              <w:t>2</w:t>
            </w:r>
          </w:p>
        </w:tc>
        <w:tc>
          <w:tcPr>
            <w:tcW w:w="1510" w:type="pct"/>
            <w:vAlign w:val="center"/>
          </w:tcPr>
          <w:p w14:paraId="26B49913" w14:textId="77777777" w:rsidR="002437AB" w:rsidRDefault="002437AB" w:rsidP="007104B7">
            <w:pPr>
              <w:pStyle w:val="Table1Black"/>
              <w:spacing w:after="0"/>
            </w:pPr>
          </w:p>
        </w:tc>
      </w:tr>
      <w:tr w:rsidR="002437AB" w14:paraId="5C9578F1" w14:textId="77777777" w:rsidTr="007E632D">
        <w:trPr>
          <w:trHeight w:val="510"/>
        </w:trPr>
        <w:tc>
          <w:tcPr>
            <w:tcW w:w="2789" w:type="pct"/>
            <w:vAlign w:val="center"/>
          </w:tcPr>
          <w:p w14:paraId="22F07960" w14:textId="77777777" w:rsidR="002437AB" w:rsidRDefault="002437AB" w:rsidP="007104B7">
            <w:pPr>
              <w:pStyle w:val="Table1Black"/>
              <w:spacing w:after="0"/>
            </w:pPr>
            <w:r>
              <w:t>Reviewing the research evidence</w:t>
            </w:r>
          </w:p>
        </w:tc>
        <w:tc>
          <w:tcPr>
            <w:tcW w:w="701" w:type="pct"/>
            <w:vAlign w:val="center"/>
          </w:tcPr>
          <w:p w14:paraId="7E6D1623" w14:textId="77777777" w:rsidR="002437AB" w:rsidRDefault="002437AB" w:rsidP="007104B7">
            <w:pPr>
              <w:pStyle w:val="Table1Black"/>
              <w:spacing w:after="0"/>
              <w:jc w:val="center"/>
            </w:pPr>
            <w:r>
              <w:t>3</w:t>
            </w:r>
          </w:p>
        </w:tc>
        <w:tc>
          <w:tcPr>
            <w:tcW w:w="1510" w:type="pct"/>
            <w:vAlign w:val="center"/>
          </w:tcPr>
          <w:p w14:paraId="39F73ABF" w14:textId="77777777" w:rsidR="002437AB" w:rsidRDefault="002437AB" w:rsidP="007104B7">
            <w:pPr>
              <w:pStyle w:val="Table1Black"/>
              <w:spacing w:after="0"/>
            </w:pPr>
          </w:p>
        </w:tc>
      </w:tr>
      <w:tr w:rsidR="002437AB" w14:paraId="0464E8E4" w14:textId="77777777" w:rsidTr="007E632D">
        <w:trPr>
          <w:trHeight w:val="510"/>
        </w:trPr>
        <w:tc>
          <w:tcPr>
            <w:tcW w:w="2789" w:type="pct"/>
            <w:vAlign w:val="center"/>
          </w:tcPr>
          <w:p w14:paraId="6D4DA14C" w14:textId="77777777" w:rsidR="002437AB" w:rsidRDefault="002437AB" w:rsidP="007104B7">
            <w:pPr>
              <w:pStyle w:val="Table1Black"/>
              <w:spacing w:after="0"/>
            </w:pPr>
            <w:r>
              <w:t>The number of questions were too many</w:t>
            </w:r>
          </w:p>
        </w:tc>
        <w:tc>
          <w:tcPr>
            <w:tcW w:w="701" w:type="pct"/>
            <w:vAlign w:val="center"/>
          </w:tcPr>
          <w:p w14:paraId="5631C217" w14:textId="77777777" w:rsidR="002437AB" w:rsidRDefault="002437AB" w:rsidP="007104B7">
            <w:pPr>
              <w:pStyle w:val="Table1Black"/>
              <w:spacing w:after="0"/>
              <w:jc w:val="center"/>
            </w:pPr>
            <w:r>
              <w:t>4</w:t>
            </w:r>
          </w:p>
        </w:tc>
        <w:tc>
          <w:tcPr>
            <w:tcW w:w="1510" w:type="pct"/>
            <w:vAlign w:val="center"/>
          </w:tcPr>
          <w:p w14:paraId="4DEFD255" w14:textId="77777777" w:rsidR="002437AB" w:rsidRDefault="002437AB" w:rsidP="007104B7">
            <w:pPr>
              <w:pStyle w:val="Table1Black"/>
              <w:spacing w:after="0"/>
            </w:pPr>
          </w:p>
        </w:tc>
      </w:tr>
      <w:tr w:rsidR="002437AB" w14:paraId="52958036" w14:textId="77777777" w:rsidTr="007E632D">
        <w:trPr>
          <w:trHeight w:val="510"/>
        </w:trPr>
        <w:tc>
          <w:tcPr>
            <w:tcW w:w="2789" w:type="pct"/>
            <w:vAlign w:val="center"/>
          </w:tcPr>
          <w:p w14:paraId="2E47166C" w14:textId="77777777" w:rsidR="002437AB" w:rsidRDefault="002437AB" w:rsidP="007104B7">
            <w:pPr>
              <w:pStyle w:val="Table1Black"/>
              <w:spacing w:after="0"/>
            </w:pPr>
            <w:r>
              <w:t>Completing the post-course questions and answers to the necessary detail</w:t>
            </w:r>
          </w:p>
        </w:tc>
        <w:tc>
          <w:tcPr>
            <w:tcW w:w="701" w:type="pct"/>
            <w:vAlign w:val="center"/>
          </w:tcPr>
          <w:p w14:paraId="7833EB6C" w14:textId="77777777" w:rsidR="002437AB" w:rsidRDefault="002437AB" w:rsidP="007104B7">
            <w:pPr>
              <w:pStyle w:val="Table1Black"/>
              <w:spacing w:after="0"/>
              <w:jc w:val="center"/>
            </w:pPr>
            <w:r>
              <w:t>5</w:t>
            </w:r>
          </w:p>
        </w:tc>
        <w:tc>
          <w:tcPr>
            <w:tcW w:w="1510" w:type="pct"/>
            <w:vAlign w:val="center"/>
          </w:tcPr>
          <w:p w14:paraId="7ADB854B" w14:textId="77777777" w:rsidR="002437AB" w:rsidRDefault="002437AB" w:rsidP="007104B7">
            <w:pPr>
              <w:pStyle w:val="Table1Black"/>
              <w:spacing w:after="0"/>
            </w:pPr>
          </w:p>
        </w:tc>
      </w:tr>
      <w:tr w:rsidR="002437AB" w14:paraId="208A57AE" w14:textId="77777777" w:rsidTr="007E632D">
        <w:trPr>
          <w:trHeight w:val="510"/>
        </w:trPr>
        <w:tc>
          <w:tcPr>
            <w:tcW w:w="2789" w:type="pct"/>
            <w:vAlign w:val="center"/>
          </w:tcPr>
          <w:p w14:paraId="4C647C18" w14:textId="77777777" w:rsidR="002437AB" w:rsidRDefault="002437AB" w:rsidP="007104B7">
            <w:pPr>
              <w:pStyle w:val="Table1Black"/>
              <w:spacing w:after="0"/>
            </w:pPr>
            <w:r>
              <w:lastRenderedPageBreak/>
              <w:t>The amount of time needed to complete it</w:t>
            </w:r>
          </w:p>
        </w:tc>
        <w:tc>
          <w:tcPr>
            <w:tcW w:w="701" w:type="pct"/>
            <w:vAlign w:val="center"/>
          </w:tcPr>
          <w:p w14:paraId="45F994D0" w14:textId="77777777" w:rsidR="002437AB" w:rsidRDefault="002437AB" w:rsidP="007104B7">
            <w:pPr>
              <w:pStyle w:val="Table1Black"/>
              <w:spacing w:after="0"/>
              <w:jc w:val="center"/>
            </w:pPr>
            <w:r>
              <w:t>6</w:t>
            </w:r>
          </w:p>
        </w:tc>
        <w:tc>
          <w:tcPr>
            <w:tcW w:w="1510" w:type="pct"/>
            <w:vAlign w:val="center"/>
          </w:tcPr>
          <w:p w14:paraId="12CEBF37" w14:textId="77777777" w:rsidR="002437AB" w:rsidRDefault="002437AB" w:rsidP="007104B7">
            <w:pPr>
              <w:pStyle w:val="Table1Black"/>
              <w:spacing w:after="0"/>
            </w:pPr>
          </w:p>
        </w:tc>
      </w:tr>
      <w:tr w:rsidR="002437AB" w14:paraId="37628216" w14:textId="77777777" w:rsidTr="007E632D">
        <w:trPr>
          <w:trHeight w:val="510"/>
        </w:trPr>
        <w:tc>
          <w:tcPr>
            <w:tcW w:w="2789" w:type="pct"/>
            <w:vAlign w:val="center"/>
          </w:tcPr>
          <w:p w14:paraId="7652789D" w14:textId="77777777" w:rsidR="002437AB" w:rsidRDefault="002437AB" w:rsidP="007104B7">
            <w:pPr>
              <w:pStyle w:val="Table1Black"/>
              <w:spacing w:after="0"/>
            </w:pPr>
            <w:r>
              <w:t>Writing up the post-course questions and answers</w:t>
            </w:r>
          </w:p>
        </w:tc>
        <w:tc>
          <w:tcPr>
            <w:tcW w:w="701" w:type="pct"/>
            <w:vAlign w:val="center"/>
          </w:tcPr>
          <w:p w14:paraId="54EA0709" w14:textId="77777777" w:rsidR="002437AB" w:rsidRDefault="002437AB" w:rsidP="007104B7">
            <w:pPr>
              <w:pStyle w:val="Table1Black"/>
              <w:spacing w:after="0"/>
              <w:jc w:val="center"/>
            </w:pPr>
            <w:r>
              <w:t>7</w:t>
            </w:r>
          </w:p>
        </w:tc>
        <w:tc>
          <w:tcPr>
            <w:tcW w:w="1510" w:type="pct"/>
            <w:vAlign w:val="center"/>
          </w:tcPr>
          <w:p w14:paraId="311CC29B" w14:textId="77777777" w:rsidR="002437AB" w:rsidRDefault="002437AB" w:rsidP="007104B7">
            <w:pPr>
              <w:pStyle w:val="Table1Black"/>
              <w:spacing w:after="0"/>
            </w:pPr>
          </w:p>
        </w:tc>
      </w:tr>
      <w:tr w:rsidR="002437AB" w14:paraId="3B943350" w14:textId="77777777" w:rsidTr="007E632D">
        <w:trPr>
          <w:trHeight w:val="510"/>
        </w:trPr>
        <w:tc>
          <w:tcPr>
            <w:tcW w:w="2789" w:type="pct"/>
            <w:vAlign w:val="center"/>
          </w:tcPr>
          <w:p w14:paraId="59254E4C" w14:textId="77777777" w:rsidR="002437AB" w:rsidRDefault="002437AB" w:rsidP="007104B7">
            <w:pPr>
              <w:pStyle w:val="Table1Black"/>
              <w:spacing w:after="0"/>
            </w:pPr>
            <w:r>
              <w:t>The timescales for submitting the post-course questions and answers</w:t>
            </w:r>
          </w:p>
        </w:tc>
        <w:tc>
          <w:tcPr>
            <w:tcW w:w="701" w:type="pct"/>
            <w:vAlign w:val="center"/>
          </w:tcPr>
          <w:p w14:paraId="07399E51" w14:textId="77777777" w:rsidR="002437AB" w:rsidRDefault="002437AB" w:rsidP="007104B7">
            <w:pPr>
              <w:pStyle w:val="Table1Black"/>
              <w:spacing w:after="0"/>
              <w:jc w:val="center"/>
            </w:pPr>
            <w:r>
              <w:t>8</w:t>
            </w:r>
          </w:p>
        </w:tc>
        <w:tc>
          <w:tcPr>
            <w:tcW w:w="1510" w:type="pct"/>
            <w:vAlign w:val="center"/>
          </w:tcPr>
          <w:p w14:paraId="487B41B2" w14:textId="77777777" w:rsidR="002437AB" w:rsidRDefault="002437AB" w:rsidP="007104B7">
            <w:pPr>
              <w:pStyle w:val="Table1Black"/>
              <w:spacing w:after="0"/>
            </w:pPr>
          </w:p>
        </w:tc>
      </w:tr>
      <w:tr w:rsidR="002437AB" w14:paraId="1DBFB4E0" w14:textId="77777777" w:rsidTr="007E632D">
        <w:trPr>
          <w:trHeight w:val="510"/>
        </w:trPr>
        <w:tc>
          <w:tcPr>
            <w:tcW w:w="2789" w:type="pct"/>
            <w:vAlign w:val="center"/>
          </w:tcPr>
          <w:p w14:paraId="3F81623F" w14:textId="1D06BD70" w:rsidR="002437AB" w:rsidRDefault="002437AB" w:rsidP="007104B7">
            <w:pPr>
              <w:pStyle w:val="Table1Black"/>
              <w:spacing w:after="0"/>
            </w:pPr>
            <w:r>
              <w:t>Something else (</w:t>
            </w:r>
            <w:r w:rsidR="006A3374">
              <w:t>Please specify</w:t>
            </w:r>
            <w:r>
              <w:t>)</w:t>
            </w:r>
          </w:p>
        </w:tc>
        <w:tc>
          <w:tcPr>
            <w:tcW w:w="701" w:type="pct"/>
            <w:vAlign w:val="center"/>
          </w:tcPr>
          <w:p w14:paraId="61A2F116" w14:textId="77777777" w:rsidR="002437AB" w:rsidRDefault="002437AB" w:rsidP="007104B7">
            <w:pPr>
              <w:pStyle w:val="Table1Black"/>
              <w:spacing w:after="0"/>
              <w:jc w:val="center"/>
            </w:pPr>
            <w:r>
              <w:t>9</w:t>
            </w:r>
          </w:p>
        </w:tc>
        <w:tc>
          <w:tcPr>
            <w:tcW w:w="1510" w:type="pct"/>
            <w:vAlign w:val="center"/>
          </w:tcPr>
          <w:p w14:paraId="4307CFE7" w14:textId="77777777" w:rsidR="002437AB" w:rsidRDefault="002437AB" w:rsidP="007104B7">
            <w:pPr>
              <w:pStyle w:val="Table1Black"/>
              <w:spacing w:after="0"/>
            </w:pPr>
          </w:p>
        </w:tc>
      </w:tr>
      <w:tr w:rsidR="002437AB" w14:paraId="6F9457E4" w14:textId="77777777" w:rsidTr="007E632D">
        <w:trPr>
          <w:trHeight w:val="510"/>
        </w:trPr>
        <w:tc>
          <w:tcPr>
            <w:tcW w:w="2789" w:type="pct"/>
            <w:vAlign w:val="center"/>
          </w:tcPr>
          <w:p w14:paraId="5E8AB4B0" w14:textId="77777777" w:rsidR="002437AB" w:rsidRDefault="002437AB" w:rsidP="007104B7">
            <w:pPr>
              <w:pStyle w:val="Table1Black"/>
              <w:spacing w:after="0"/>
            </w:pPr>
            <w:r>
              <w:t>Don’t know</w:t>
            </w:r>
          </w:p>
        </w:tc>
        <w:tc>
          <w:tcPr>
            <w:tcW w:w="701" w:type="pct"/>
            <w:vAlign w:val="center"/>
          </w:tcPr>
          <w:p w14:paraId="0A42B070" w14:textId="77777777" w:rsidR="002437AB" w:rsidRDefault="002437AB" w:rsidP="007104B7">
            <w:pPr>
              <w:pStyle w:val="Table1Black"/>
              <w:spacing w:after="0"/>
              <w:jc w:val="center"/>
            </w:pPr>
            <w:r>
              <w:t>10</w:t>
            </w:r>
          </w:p>
        </w:tc>
        <w:tc>
          <w:tcPr>
            <w:tcW w:w="1510" w:type="pct"/>
            <w:vAlign w:val="center"/>
          </w:tcPr>
          <w:p w14:paraId="3B776CC3" w14:textId="656BE747" w:rsidR="002437AB" w:rsidRDefault="002437AB" w:rsidP="007104B7">
            <w:pPr>
              <w:pStyle w:val="Table1Black"/>
              <w:spacing w:after="0"/>
            </w:pPr>
          </w:p>
        </w:tc>
      </w:tr>
    </w:tbl>
    <w:p w14:paraId="0503AA1F" w14:textId="5D932CA1" w:rsidR="002437AB" w:rsidRDefault="002437AB" w:rsidP="002437AB">
      <w:pPr>
        <w:rPr>
          <w:caps/>
          <w:color w:val="131313"/>
        </w:rPr>
      </w:pPr>
    </w:p>
    <w:p w14:paraId="78A21DCE" w14:textId="197568D9" w:rsidR="002437AB" w:rsidRPr="007E632D" w:rsidRDefault="002437AB" w:rsidP="007E632D">
      <w:pPr>
        <w:pStyle w:val="BodyText"/>
        <w:rPr>
          <w:i/>
          <w:iCs/>
        </w:rPr>
      </w:pPr>
      <w:r w:rsidRPr="007E632D">
        <w:rPr>
          <w:i/>
          <w:iCs/>
        </w:rPr>
        <w:t>Ask those who did not work on OR submit a post-course questions and answers</w:t>
      </w:r>
      <w:r w:rsidRPr="007E632D" w:rsidDel="00EF23CD">
        <w:rPr>
          <w:i/>
          <w:iCs/>
        </w:rPr>
        <w:t xml:space="preserve"> </w:t>
      </w:r>
      <w:r w:rsidRPr="007E632D">
        <w:rPr>
          <w:i/>
          <w:iCs/>
        </w:rPr>
        <w:t>(C1=2 or C2=2)</w:t>
      </w:r>
      <w:r w:rsidR="007E632D" w:rsidRPr="007E632D">
        <w:rPr>
          <w:i/>
          <w:iCs/>
        </w:rPr>
        <w:t>. Multi-code.</w:t>
      </w:r>
    </w:p>
    <w:p w14:paraId="7E5E7107" w14:textId="76112678" w:rsidR="002437AB" w:rsidRDefault="007E632D" w:rsidP="007E632D">
      <w:pPr>
        <w:pStyle w:val="BodyText"/>
      </w:pPr>
      <w:r>
        <w:t xml:space="preserve">C7. </w:t>
      </w:r>
      <w:r w:rsidR="002437AB">
        <w:t xml:space="preserve">Why have you not </w:t>
      </w:r>
      <w:r w:rsidR="002437AB" w:rsidRPr="00374A46">
        <w:rPr>
          <w:bCs/>
        </w:rPr>
        <w:t>[Text insert where</w:t>
      </w:r>
      <w:r w:rsidR="002437AB">
        <w:t xml:space="preserve"> </w:t>
      </w:r>
      <w:r w:rsidR="002437AB">
        <w:rPr>
          <w:bCs/>
        </w:rPr>
        <w:t>C1</w:t>
      </w:r>
      <w:r w:rsidR="002437AB" w:rsidRPr="00374A46">
        <w:rPr>
          <w:bCs/>
        </w:rPr>
        <w:t>=2</w:t>
      </w:r>
      <w:r w:rsidR="002437AB">
        <w:t>: worked on] [</w:t>
      </w:r>
      <w:r w:rsidR="002437AB" w:rsidRPr="00374A46">
        <w:rPr>
          <w:bCs/>
        </w:rPr>
        <w:t xml:space="preserve">Text insert where </w:t>
      </w:r>
      <w:r w:rsidR="002437AB">
        <w:rPr>
          <w:bCs/>
        </w:rPr>
        <w:t>C2</w:t>
      </w:r>
      <w:r w:rsidR="002437AB" w:rsidRPr="00374A46">
        <w:rPr>
          <w:bCs/>
        </w:rPr>
        <w:t>=2:</w:t>
      </w:r>
      <w:r w:rsidR="002437AB">
        <w:t xml:space="preserve"> submitted] your post-course questions and answers?</w:t>
      </w:r>
    </w:p>
    <w:tbl>
      <w:tblPr>
        <w:tblStyle w:val="TableGrid"/>
        <w:tblW w:w="5000" w:type="pct"/>
        <w:tblLook w:val="04A0" w:firstRow="1" w:lastRow="0" w:firstColumn="1" w:lastColumn="0" w:noHBand="0" w:noVBand="1"/>
      </w:tblPr>
      <w:tblGrid>
        <w:gridCol w:w="5256"/>
        <w:gridCol w:w="1213"/>
        <w:gridCol w:w="2528"/>
      </w:tblGrid>
      <w:tr w:rsidR="002437AB" w14:paraId="3D867E08" w14:textId="77777777" w:rsidTr="007E632D">
        <w:trPr>
          <w:trHeight w:val="454"/>
        </w:trPr>
        <w:tc>
          <w:tcPr>
            <w:tcW w:w="2921" w:type="pct"/>
            <w:vAlign w:val="center"/>
          </w:tcPr>
          <w:p w14:paraId="4199F5E4" w14:textId="77777777" w:rsidR="002437AB" w:rsidRDefault="002437AB" w:rsidP="007104B7">
            <w:pPr>
              <w:pStyle w:val="Table1Black"/>
              <w:spacing w:after="0"/>
            </w:pPr>
            <w:r>
              <w:t>I haven’t had time to complete it</w:t>
            </w:r>
          </w:p>
        </w:tc>
        <w:tc>
          <w:tcPr>
            <w:tcW w:w="674" w:type="pct"/>
            <w:vAlign w:val="center"/>
          </w:tcPr>
          <w:p w14:paraId="4A7AF33C" w14:textId="77777777" w:rsidR="002437AB" w:rsidRDefault="002437AB" w:rsidP="007104B7">
            <w:pPr>
              <w:pStyle w:val="Table1Black"/>
              <w:spacing w:after="0"/>
              <w:jc w:val="center"/>
            </w:pPr>
            <w:r>
              <w:t>1</w:t>
            </w:r>
          </w:p>
        </w:tc>
        <w:tc>
          <w:tcPr>
            <w:tcW w:w="1405" w:type="pct"/>
            <w:vAlign w:val="center"/>
          </w:tcPr>
          <w:p w14:paraId="69D2229B" w14:textId="77777777" w:rsidR="002437AB" w:rsidRDefault="002437AB" w:rsidP="007104B7">
            <w:pPr>
              <w:pStyle w:val="Table1Black"/>
              <w:spacing w:after="0"/>
            </w:pPr>
          </w:p>
        </w:tc>
      </w:tr>
      <w:tr w:rsidR="002437AB" w14:paraId="565ABFD1" w14:textId="77777777" w:rsidTr="007E632D">
        <w:trPr>
          <w:trHeight w:val="454"/>
        </w:trPr>
        <w:tc>
          <w:tcPr>
            <w:tcW w:w="2921" w:type="pct"/>
            <w:vAlign w:val="center"/>
          </w:tcPr>
          <w:p w14:paraId="6B9DDE0F" w14:textId="77777777" w:rsidR="002437AB" w:rsidRDefault="002437AB" w:rsidP="007104B7">
            <w:pPr>
              <w:pStyle w:val="Table1Black"/>
              <w:spacing w:after="0"/>
            </w:pPr>
            <w:r>
              <w:t>The timescale to complete the post-course questions and answers was too short</w:t>
            </w:r>
          </w:p>
        </w:tc>
        <w:tc>
          <w:tcPr>
            <w:tcW w:w="674" w:type="pct"/>
            <w:vAlign w:val="center"/>
          </w:tcPr>
          <w:p w14:paraId="225CC788" w14:textId="77777777" w:rsidR="002437AB" w:rsidRDefault="002437AB" w:rsidP="007104B7">
            <w:pPr>
              <w:pStyle w:val="Table1Black"/>
              <w:spacing w:after="0"/>
              <w:jc w:val="center"/>
            </w:pPr>
            <w:r>
              <w:t>2</w:t>
            </w:r>
          </w:p>
        </w:tc>
        <w:tc>
          <w:tcPr>
            <w:tcW w:w="1405" w:type="pct"/>
            <w:vAlign w:val="center"/>
          </w:tcPr>
          <w:p w14:paraId="5C5F7D67" w14:textId="77777777" w:rsidR="002437AB" w:rsidRDefault="002437AB" w:rsidP="007104B7">
            <w:pPr>
              <w:pStyle w:val="Table1Black"/>
              <w:spacing w:after="0"/>
            </w:pPr>
          </w:p>
        </w:tc>
      </w:tr>
      <w:tr w:rsidR="002437AB" w14:paraId="67166A1C" w14:textId="77777777" w:rsidTr="007E632D">
        <w:trPr>
          <w:trHeight w:val="454"/>
        </w:trPr>
        <w:tc>
          <w:tcPr>
            <w:tcW w:w="2921" w:type="pct"/>
            <w:vAlign w:val="center"/>
          </w:tcPr>
          <w:p w14:paraId="727DA83D" w14:textId="77777777" w:rsidR="002437AB" w:rsidRDefault="002437AB" w:rsidP="007104B7">
            <w:pPr>
              <w:pStyle w:val="Table1Black"/>
              <w:spacing w:after="0"/>
            </w:pPr>
            <w:r>
              <w:t>Too much work required to complete it</w:t>
            </w:r>
          </w:p>
        </w:tc>
        <w:tc>
          <w:tcPr>
            <w:tcW w:w="674" w:type="pct"/>
            <w:vAlign w:val="center"/>
          </w:tcPr>
          <w:p w14:paraId="59AC1AE7" w14:textId="77777777" w:rsidR="002437AB" w:rsidRDefault="002437AB" w:rsidP="007104B7">
            <w:pPr>
              <w:pStyle w:val="Table1Black"/>
              <w:spacing w:after="0"/>
              <w:jc w:val="center"/>
            </w:pPr>
            <w:r>
              <w:t>3</w:t>
            </w:r>
          </w:p>
        </w:tc>
        <w:tc>
          <w:tcPr>
            <w:tcW w:w="1405" w:type="pct"/>
            <w:vAlign w:val="center"/>
          </w:tcPr>
          <w:p w14:paraId="3A90FBBE" w14:textId="77777777" w:rsidR="002437AB" w:rsidRDefault="002437AB" w:rsidP="007104B7">
            <w:pPr>
              <w:pStyle w:val="Table1Black"/>
              <w:spacing w:after="0"/>
            </w:pPr>
          </w:p>
        </w:tc>
      </w:tr>
      <w:tr w:rsidR="002437AB" w14:paraId="04E98F28" w14:textId="77777777" w:rsidTr="007E632D">
        <w:trPr>
          <w:trHeight w:val="454"/>
        </w:trPr>
        <w:tc>
          <w:tcPr>
            <w:tcW w:w="2921" w:type="pct"/>
            <w:vAlign w:val="center"/>
          </w:tcPr>
          <w:p w14:paraId="61F195F4" w14:textId="77777777" w:rsidR="002437AB" w:rsidRDefault="002437AB" w:rsidP="007104B7">
            <w:pPr>
              <w:pStyle w:val="Table1Black"/>
              <w:spacing w:after="0"/>
            </w:pPr>
            <w:r>
              <w:t xml:space="preserve">I am unclear what is required </w:t>
            </w:r>
          </w:p>
        </w:tc>
        <w:tc>
          <w:tcPr>
            <w:tcW w:w="674" w:type="pct"/>
            <w:vAlign w:val="center"/>
          </w:tcPr>
          <w:p w14:paraId="0C128D0E" w14:textId="77777777" w:rsidR="002437AB" w:rsidRDefault="002437AB" w:rsidP="007104B7">
            <w:pPr>
              <w:pStyle w:val="Table1Black"/>
              <w:spacing w:after="0"/>
              <w:jc w:val="center"/>
            </w:pPr>
            <w:r>
              <w:t>4</w:t>
            </w:r>
          </w:p>
        </w:tc>
        <w:tc>
          <w:tcPr>
            <w:tcW w:w="1405" w:type="pct"/>
            <w:vAlign w:val="center"/>
          </w:tcPr>
          <w:p w14:paraId="3EBA1CA4" w14:textId="77777777" w:rsidR="002437AB" w:rsidRDefault="002437AB" w:rsidP="007104B7">
            <w:pPr>
              <w:pStyle w:val="Table1Black"/>
              <w:spacing w:after="0"/>
            </w:pPr>
          </w:p>
        </w:tc>
      </w:tr>
      <w:tr w:rsidR="002437AB" w14:paraId="7E915A7F" w14:textId="77777777" w:rsidTr="007E632D">
        <w:trPr>
          <w:trHeight w:val="454"/>
        </w:trPr>
        <w:tc>
          <w:tcPr>
            <w:tcW w:w="2921" w:type="pct"/>
            <w:vAlign w:val="center"/>
          </w:tcPr>
          <w:p w14:paraId="0F25A144" w14:textId="77777777" w:rsidR="002437AB" w:rsidRDefault="002437AB" w:rsidP="007104B7">
            <w:pPr>
              <w:pStyle w:val="Table1Black"/>
              <w:spacing w:after="0"/>
            </w:pPr>
            <w:r>
              <w:t>Standard required is too high</w:t>
            </w:r>
          </w:p>
        </w:tc>
        <w:tc>
          <w:tcPr>
            <w:tcW w:w="674" w:type="pct"/>
            <w:vAlign w:val="center"/>
          </w:tcPr>
          <w:p w14:paraId="31A855DE" w14:textId="77777777" w:rsidR="002437AB" w:rsidRDefault="002437AB" w:rsidP="007104B7">
            <w:pPr>
              <w:pStyle w:val="Table1Black"/>
              <w:spacing w:after="0"/>
              <w:jc w:val="center"/>
            </w:pPr>
            <w:r>
              <w:t>5</w:t>
            </w:r>
          </w:p>
        </w:tc>
        <w:tc>
          <w:tcPr>
            <w:tcW w:w="1405" w:type="pct"/>
            <w:vAlign w:val="center"/>
          </w:tcPr>
          <w:p w14:paraId="21F2E6EA" w14:textId="77777777" w:rsidR="002437AB" w:rsidRDefault="002437AB" w:rsidP="007104B7">
            <w:pPr>
              <w:pStyle w:val="Table1Black"/>
              <w:spacing w:after="0"/>
            </w:pPr>
          </w:p>
        </w:tc>
      </w:tr>
      <w:tr w:rsidR="002437AB" w14:paraId="4E28F84E" w14:textId="77777777" w:rsidTr="007E632D">
        <w:trPr>
          <w:trHeight w:val="454"/>
        </w:trPr>
        <w:tc>
          <w:tcPr>
            <w:tcW w:w="2921" w:type="pct"/>
            <w:vAlign w:val="center"/>
          </w:tcPr>
          <w:p w14:paraId="2949C2E2" w14:textId="77777777" w:rsidR="002437AB" w:rsidRDefault="002437AB" w:rsidP="007104B7">
            <w:pPr>
              <w:pStyle w:val="Table1Black"/>
              <w:spacing w:after="0"/>
            </w:pPr>
            <w:r>
              <w:t>No longer relevant to my job role</w:t>
            </w:r>
          </w:p>
        </w:tc>
        <w:tc>
          <w:tcPr>
            <w:tcW w:w="674" w:type="pct"/>
            <w:vAlign w:val="center"/>
          </w:tcPr>
          <w:p w14:paraId="0DC61E9D" w14:textId="77777777" w:rsidR="002437AB" w:rsidRDefault="002437AB" w:rsidP="007104B7">
            <w:pPr>
              <w:pStyle w:val="Table1Black"/>
              <w:spacing w:after="0"/>
              <w:jc w:val="center"/>
            </w:pPr>
            <w:r>
              <w:t>6</w:t>
            </w:r>
          </w:p>
        </w:tc>
        <w:tc>
          <w:tcPr>
            <w:tcW w:w="1405" w:type="pct"/>
            <w:vAlign w:val="center"/>
          </w:tcPr>
          <w:p w14:paraId="04911D98" w14:textId="77777777" w:rsidR="002437AB" w:rsidRDefault="002437AB" w:rsidP="007104B7">
            <w:pPr>
              <w:pStyle w:val="Table1Black"/>
              <w:spacing w:after="0"/>
            </w:pPr>
          </w:p>
        </w:tc>
      </w:tr>
      <w:tr w:rsidR="002437AB" w14:paraId="000D10EF" w14:textId="77777777" w:rsidTr="007E632D">
        <w:trPr>
          <w:trHeight w:val="454"/>
        </w:trPr>
        <w:tc>
          <w:tcPr>
            <w:tcW w:w="2921" w:type="pct"/>
            <w:vAlign w:val="center"/>
          </w:tcPr>
          <w:p w14:paraId="14CAA8FF" w14:textId="77777777" w:rsidR="002437AB" w:rsidRDefault="002437AB" w:rsidP="007104B7">
            <w:pPr>
              <w:pStyle w:val="Table1Black"/>
              <w:spacing w:after="0"/>
            </w:pPr>
            <w:r>
              <w:t>Personal circumstances have prevented completion</w:t>
            </w:r>
          </w:p>
        </w:tc>
        <w:tc>
          <w:tcPr>
            <w:tcW w:w="674" w:type="pct"/>
            <w:vAlign w:val="center"/>
          </w:tcPr>
          <w:p w14:paraId="3DC1FE40" w14:textId="77777777" w:rsidR="002437AB" w:rsidRDefault="002437AB" w:rsidP="007104B7">
            <w:pPr>
              <w:pStyle w:val="Table1Black"/>
              <w:spacing w:after="0"/>
              <w:jc w:val="center"/>
            </w:pPr>
            <w:r>
              <w:t>7</w:t>
            </w:r>
          </w:p>
        </w:tc>
        <w:tc>
          <w:tcPr>
            <w:tcW w:w="1405" w:type="pct"/>
            <w:vAlign w:val="center"/>
          </w:tcPr>
          <w:p w14:paraId="5643BF41" w14:textId="77777777" w:rsidR="002437AB" w:rsidRDefault="002437AB" w:rsidP="007104B7">
            <w:pPr>
              <w:pStyle w:val="Table1Black"/>
              <w:spacing w:after="0"/>
            </w:pPr>
          </w:p>
        </w:tc>
      </w:tr>
      <w:tr w:rsidR="002437AB" w14:paraId="12B9B684" w14:textId="77777777" w:rsidTr="007E632D">
        <w:trPr>
          <w:trHeight w:val="454"/>
        </w:trPr>
        <w:tc>
          <w:tcPr>
            <w:tcW w:w="2921" w:type="pct"/>
            <w:vAlign w:val="center"/>
          </w:tcPr>
          <w:p w14:paraId="104F5F05" w14:textId="77777777" w:rsidR="002437AB" w:rsidRDefault="002437AB" w:rsidP="007104B7">
            <w:pPr>
              <w:pStyle w:val="Table1Black"/>
              <w:spacing w:after="0"/>
            </w:pPr>
            <w:r>
              <w:t>Need more support/guidance from the tutor</w:t>
            </w:r>
          </w:p>
        </w:tc>
        <w:tc>
          <w:tcPr>
            <w:tcW w:w="674" w:type="pct"/>
            <w:vAlign w:val="center"/>
          </w:tcPr>
          <w:p w14:paraId="4FFCED27" w14:textId="77777777" w:rsidR="002437AB" w:rsidRDefault="002437AB" w:rsidP="007104B7">
            <w:pPr>
              <w:pStyle w:val="Table1Black"/>
              <w:spacing w:after="0"/>
              <w:jc w:val="center"/>
            </w:pPr>
            <w:r>
              <w:t>8</w:t>
            </w:r>
          </w:p>
        </w:tc>
        <w:tc>
          <w:tcPr>
            <w:tcW w:w="1405" w:type="pct"/>
            <w:vAlign w:val="center"/>
          </w:tcPr>
          <w:p w14:paraId="3522CA5A" w14:textId="77777777" w:rsidR="002437AB" w:rsidRDefault="002437AB" w:rsidP="007104B7">
            <w:pPr>
              <w:pStyle w:val="Table1Black"/>
              <w:spacing w:after="0"/>
            </w:pPr>
          </w:p>
        </w:tc>
      </w:tr>
      <w:tr w:rsidR="002437AB" w14:paraId="1DE21E54" w14:textId="77777777" w:rsidTr="007E632D">
        <w:trPr>
          <w:trHeight w:val="454"/>
        </w:trPr>
        <w:tc>
          <w:tcPr>
            <w:tcW w:w="2921" w:type="pct"/>
            <w:vAlign w:val="center"/>
          </w:tcPr>
          <w:p w14:paraId="799B94EE" w14:textId="77777777" w:rsidR="002437AB" w:rsidRDefault="002437AB" w:rsidP="007104B7">
            <w:pPr>
              <w:pStyle w:val="Table1Black"/>
              <w:spacing w:after="0"/>
            </w:pPr>
            <w:r>
              <w:t>Do not need/want to gain the accreditation</w:t>
            </w:r>
          </w:p>
        </w:tc>
        <w:tc>
          <w:tcPr>
            <w:tcW w:w="674" w:type="pct"/>
            <w:vAlign w:val="center"/>
          </w:tcPr>
          <w:p w14:paraId="60AD6A64" w14:textId="77777777" w:rsidR="002437AB" w:rsidRDefault="002437AB" w:rsidP="007104B7">
            <w:pPr>
              <w:pStyle w:val="Table1Black"/>
              <w:spacing w:after="0"/>
              <w:jc w:val="center"/>
            </w:pPr>
            <w:r>
              <w:t>9</w:t>
            </w:r>
          </w:p>
        </w:tc>
        <w:tc>
          <w:tcPr>
            <w:tcW w:w="1405" w:type="pct"/>
            <w:vAlign w:val="center"/>
          </w:tcPr>
          <w:p w14:paraId="77D768F3" w14:textId="77777777" w:rsidR="002437AB" w:rsidRDefault="002437AB" w:rsidP="007104B7">
            <w:pPr>
              <w:pStyle w:val="Table1Black"/>
              <w:spacing w:after="0"/>
            </w:pPr>
          </w:p>
        </w:tc>
      </w:tr>
      <w:tr w:rsidR="002437AB" w14:paraId="2CC55457" w14:textId="77777777" w:rsidTr="007E632D">
        <w:trPr>
          <w:trHeight w:val="454"/>
        </w:trPr>
        <w:tc>
          <w:tcPr>
            <w:tcW w:w="2921" w:type="pct"/>
            <w:vAlign w:val="center"/>
          </w:tcPr>
          <w:p w14:paraId="06B22D4C" w14:textId="21EEAA80" w:rsidR="002437AB" w:rsidRDefault="002437AB" w:rsidP="007104B7">
            <w:pPr>
              <w:pStyle w:val="Table1Black"/>
              <w:spacing w:after="0"/>
            </w:pPr>
            <w:r>
              <w:t>Another reason (</w:t>
            </w:r>
            <w:r w:rsidR="006A3374">
              <w:t>Please s</w:t>
            </w:r>
            <w:r>
              <w:t>pecify)</w:t>
            </w:r>
          </w:p>
        </w:tc>
        <w:tc>
          <w:tcPr>
            <w:tcW w:w="674" w:type="pct"/>
            <w:vAlign w:val="center"/>
          </w:tcPr>
          <w:p w14:paraId="7C807999" w14:textId="77777777" w:rsidR="002437AB" w:rsidRDefault="002437AB" w:rsidP="007104B7">
            <w:pPr>
              <w:pStyle w:val="Table1Black"/>
              <w:spacing w:after="0"/>
              <w:jc w:val="center"/>
            </w:pPr>
            <w:r>
              <w:t>10</w:t>
            </w:r>
          </w:p>
        </w:tc>
        <w:tc>
          <w:tcPr>
            <w:tcW w:w="1405" w:type="pct"/>
            <w:vAlign w:val="center"/>
          </w:tcPr>
          <w:p w14:paraId="67C5DD3D" w14:textId="77777777" w:rsidR="002437AB" w:rsidRDefault="002437AB" w:rsidP="007104B7">
            <w:pPr>
              <w:pStyle w:val="Table1Black"/>
              <w:spacing w:after="0"/>
            </w:pPr>
          </w:p>
        </w:tc>
      </w:tr>
      <w:tr w:rsidR="002437AB" w14:paraId="08CA0562" w14:textId="77777777" w:rsidTr="007E632D">
        <w:trPr>
          <w:trHeight w:val="454"/>
        </w:trPr>
        <w:tc>
          <w:tcPr>
            <w:tcW w:w="2921" w:type="pct"/>
            <w:vAlign w:val="center"/>
          </w:tcPr>
          <w:p w14:paraId="294145A7" w14:textId="77777777" w:rsidR="002437AB" w:rsidRDefault="002437AB" w:rsidP="007104B7">
            <w:pPr>
              <w:pStyle w:val="Table1Black"/>
              <w:spacing w:after="0"/>
            </w:pPr>
            <w:r>
              <w:t>Don’t know</w:t>
            </w:r>
          </w:p>
        </w:tc>
        <w:tc>
          <w:tcPr>
            <w:tcW w:w="674" w:type="pct"/>
            <w:vAlign w:val="center"/>
          </w:tcPr>
          <w:p w14:paraId="4819EC69" w14:textId="77777777" w:rsidR="002437AB" w:rsidRDefault="002437AB" w:rsidP="007104B7">
            <w:pPr>
              <w:pStyle w:val="Table1Black"/>
              <w:spacing w:after="0"/>
              <w:jc w:val="center"/>
            </w:pPr>
            <w:r>
              <w:t>11</w:t>
            </w:r>
          </w:p>
        </w:tc>
        <w:tc>
          <w:tcPr>
            <w:tcW w:w="1405" w:type="pct"/>
            <w:vAlign w:val="center"/>
          </w:tcPr>
          <w:p w14:paraId="258F62B2" w14:textId="4E4E661F" w:rsidR="002437AB" w:rsidRDefault="002437AB" w:rsidP="007104B7">
            <w:pPr>
              <w:pStyle w:val="Table1Black"/>
              <w:spacing w:after="0"/>
            </w:pPr>
          </w:p>
        </w:tc>
      </w:tr>
    </w:tbl>
    <w:p w14:paraId="493D355A" w14:textId="77777777" w:rsidR="002437AB" w:rsidRDefault="002437AB" w:rsidP="002437AB">
      <w:pPr>
        <w:rPr>
          <w:caps/>
          <w:color w:val="131313"/>
        </w:rPr>
      </w:pPr>
    </w:p>
    <w:p w14:paraId="4C3492BD" w14:textId="74BAD745" w:rsidR="002437AB" w:rsidRPr="007E632D" w:rsidRDefault="002437AB" w:rsidP="007E632D">
      <w:pPr>
        <w:pStyle w:val="BodyText"/>
        <w:rPr>
          <w:i/>
          <w:iCs/>
        </w:rPr>
      </w:pPr>
      <w:r w:rsidRPr="007E632D">
        <w:rPr>
          <w:i/>
          <w:iCs/>
        </w:rPr>
        <w:t>Ask those who have submitted post-course questions and answers</w:t>
      </w:r>
      <w:r w:rsidRPr="007E632D" w:rsidDel="00EF23CD">
        <w:rPr>
          <w:i/>
          <w:iCs/>
        </w:rPr>
        <w:t xml:space="preserve"> </w:t>
      </w:r>
      <w:r w:rsidRPr="007E632D">
        <w:rPr>
          <w:i/>
          <w:iCs/>
        </w:rPr>
        <w:t>(C2=1)</w:t>
      </w:r>
      <w:r w:rsidR="007E632D" w:rsidRPr="007E632D">
        <w:rPr>
          <w:i/>
          <w:iCs/>
        </w:rPr>
        <w:t>. Single code.</w:t>
      </w:r>
    </w:p>
    <w:p w14:paraId="17EE3CB9" w14:textId="3F3DB530" w:rsidR="002437AB" w:rsidRDefault="007E632D" w:rsidP="007E632D">
      <w:pPr>
        <w:pStyle w:val="BodyText"/>
      </w:pPr>
      <w:r>
        <w:t xml:space="preserve">C8. </w:t>
      </w:r>
      <w:r w:rsidR="002437AB">
        <w:t>Have you now gained CIWM accreditation?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241"/>
        <w:gridCol w:w="945"/>
        <w:gridCol w:w="2811"/>
      </w:tblGrid>
      <w:tr w:rsidR="002437AB" w14:paraId="79121ABC" w14:textId="77777777" w:rsidTr="007E632D">
        <w:trPr>
          <w:trHeight w:val="522"/>
        </w:trPr>
        <w:tc>
          <w:tcPr>
            <w:tcW w:w="2913" w:type="pct"/>
            <w:vAlign w:val="center"/>
          </w:tcPr>
          <w:p w14:paraId="686E2C4C" w14:textId="77777777" w:rsidR="002437AB" w:rsidRDefault="002437AB" w:rsidP="007104B7">
            <w:pPr>
              <w:pStyle w:val="Table1Black"/>
              <w:spacing w:after="0"/>
            </w:pPr>
            <w:r>
              <w:t>Yes</w:t>
            </w:r>
          </w:p>
        </w:tc>
        <w:tc>
          <w:tcPr>
            <w:tcW w:w="525" w:type="pct"/>
            <w:vAlign w:val="center"/>
          </w:tcPr>
          <w:p w14:paraId="65A64CEE" w14:textId="77777777" w:rsidR="002437AB" w:rsidRDefault="002437AB" w:rsidP="007104B7">
            <w:pPr>
              <w:pStyle w:val="Table1Black"/>
              <w:spacing w:after="0"/>
              <w:jc w:val="center"/>
            </w:pPr>
            <w:r>
              <w:t>1</w:t>
            </w:r>
          </w:p>
        </w:tc>
        <w:tc>
          <w:tcPr>
            <w:tcW w:w="1563" w:type="pct"/>
            <w:vAlign w:val="center"/>
          </w:tcPr>
          <w:p w14:paraId="37E220D3" w14:textId="77777777" w:rsidR="002437AB" w:rsidRDefault="002437AB" w:rsidP="007104B7">
            <w:pPr>
              <w:pStyle w:val="Table1Black"/>
              <w:spacing w:after="0"/>
            </w:pPr>
          </w:p>
        </w:tc>
      </w:tr>
      <w:tr w:rsidR="002437AB" w14:paraId="258E3CA3" w14:textId="77777777" w:rsidTr="007E632D">
        <w:trPr>
          <w:cantSplit/>
          <w:trHeight w:val="522"/>
        </w:trPr>
        <w:tc>
          <w:tcPr>
            <w:tcW w:w="2913" w:type="pct"/>
            <w:vAlign w:val="center"/>
          </w:tcPr>
          <w:p w14:paraId="4698A791" w14:textId="77777777" w:rsidR="002437AB" w:rsidRDefault="002437AB" w:rsidP="007104B7">
            <w:pPr>
              <w:pStyle w:val="Table1Black"/>
              <w:spacing w:after="0"/>
            </w:pPr>
            <w:r>
              <w:t>No</w:t>
            </w:r>
          </w:p>
        </w:tc>
        <w:tc>
          <w:tcPr>
            <w:tcW w:w="525" w:type="pct"/>
            <w:vAlign w:val="center"/>
          </w:tcPr>
          <w:p w14:paraId="69613685" w14:textId="77777777" w:rsidR="002437AB" w:rsidRDefault="002437AB" w:rsidP="007104B7">
            <w:pPr>
              <w:pStyle w:val="Table1Black"/>
              <w:spacing w:after="0"/>
              <w:jc w:val="center"/>
            </w:pPr>
            <w:r>
              <w:t>2</w:t>
            </w:r>
          </w:p>
        </w:tc>
        <w:tc>
          <w:tcPr>
            <w:tcW w:w="1563" w:type="pct"/>
            <w:vAlign w:val="center"/>
          </w:tcPr>
          <w:p w14:paraId="51758C25" w14:textId="77777777" w:rsidR="002437AB" w:rsidRDefault="002437AB" w:rsidP="007104B7">
            <w:pPr>
              <w:pStyle w:val="Table1Black"/>
              <w:spacing w:after="0"/>
            </w:pPr>
          </w:p>
        </w:tc>
      </w:tr>
    </w:tbl>
    <w:p w14:paraId="16D15570" w14:textId="2EF5F97B" w:rsidR="002437AB" w:rsidRPr="0091289E" w:rsidRDefault="002437AB" w:rsidP="006A3374">
      <w:pPr>
        <w:pStyle w:val="BodyText"/>
        <w:spacing w:before="240"/>
        <w:rPr>
          <w:i/>
          <w:iCs/>
        </w:rPr>
      </w:pPr>
      <w:r w:rsidRPr="0091289E">
        <w:rPr>
          <w:i/>
          <w:iCs/>
        </w:rPr>
        <w:t>Ask those who did not gain CIWM Accreditation (C8=2)</w:t>
      </w:r>
      <w:r w:rsidR="007E632D" w:rsidRPr="0091289E">
        <w:rPr>
          <w:i/>
          <w:iCs/>
        </w:rPr>
        <w:t>. Multi-code.</w:t>
      </w:r>
    </w:p>
    <w:p w14:paraId="77C76999" w14:textId="5FED5124" w:rsidR="002437AB" w:rsidRDefault="0091289E" w:rsidP="0091289E">
      <w:pPr>
        <w:pStyle w:val="BodyText"/>
      </w:pPr>
      <w:r>
        <w:t xml:space="preserve">C9. </w:t>
      </w:r>
      <w:r w:rsidR="002437AB">
        <w:t>May we ask why</w:t>
      </w:r>
      <w:r>
        <w:t xml:space="preserve"> </w:t>
      </w:r>
      <w:r w:rsidR="002437AB">
        <w:t>you have not yet gained accreditation?</w:t>
      </w:r>
    </w:p>
    <w:tbl>
      <w:tblPr>
        <w:tblStyle w:val="TableGrid"/>
        <w:tblW w:w="5000" w:type="pct"/>
        <w:tblLook w:val="04A0" w:firstRow="1" w:lastRow="0" w:firstColumn="1" w:lastColumn="0" w:noHBand="0" w:noVBand="1"/>
      </w:tblPr>
      <w:tblGrid>
        <w:gridCol w:w="5256"/>
        <w:gridCol w:w="1213"/>
        <w:gridCol w:w="2528"/>
      </w:tblGrid>
      <w:tr w:rsidR="002437AB" w14:paraId="18336F5C" w14:textId="77777777" w:rsidTr="0091289E">
        <w:trPr>
          <w:trHeight w:val="454"/>
        </w:trPr>
        <w:tc>
          <w:tcPr>
            <w:tcW w:w="2921" w:type="pct"/>
            <w:vAlign w:val="center"/>
          </w:tcPr>
          <w:p w14:paraId="67235EB3" w14:textId="77777777" w:rsidR="002437AB" w:rsidRDefault="002437AB" w:rsidP="007104B7">
            <w:pPr>
              <w:pStyle w:val="Table1Black"/>
              <w:spacing w:after="0"/>
            </w:pPr>
            <w:bookmarkStart w:id="97" w:name="BkMk_intrviw_Inst_5"/>
            <w:bookmarkEnd w:id="97"/>
            <w:r>
              <w:t>Have not had time to complete the work required to the required standard</w:t>
            </w:r>
          </w:p>
        </w:tc>
        <w:tc>
          <w:tcPr>
            <w:tcW w:w="674" w:type="pct"/>
            <w:vAlign w:val="center"/>
          </w:tcPr>
          <w:p w14:paraId="52F4DF14" w14:textId="77777777" w:rsidR="002437AB" w:rsidRDefault="002437AB" w:rsidP="007104B7">
            <w:pPr>
              <w:pStyle w:val="Table1Black"/>
              <w:spacing w:after="0"/>
              <w:jc w:val="center"/>
            </w:pPr>
            <w:r>
              <w:t>1</w:t>
            </w:r>
          </w:p>
        </w:tc>
        <w:tc>
          <w:tcPr>
            <w:tcW w:w="1405" w:type="pct"/>
            <w:vAlign w:val="center"/>
          </w:tcPr>
          <w:p w14:paraId="171EEB3E" w14:textId="77777777" w:rsidR="002437AB" w:rsidRDefault="002437AB" w:rsidP="007104B7">
            <w:pPr>
              <w:pStyle w:val="Table1Black"/>
              <w:spacing w:after="0"/>
            </w:pPr>
          </w:p>
        </w:tc>
      </w:tr>
      <w:tr w:rsidR="002437AB" w14:paraId="049C591B" w14:textId="77777777" w:rsidTr="0091289E">
        <w:trPr>
          <w:trHeight w:val="454"/>
        </w:trPr>
        <w:tc>
          <w:tcPr>
            <w:tcW w:w="2921" w:type="pct"/>
            <w:vAlign w:val="center"/>
          </w:tcPr>
          <w:p w14:paraId="0843DAFE" w14:textId="77777777" w:rsidR="002437AB" w:rsidRDefault="002437AB" w:rsidP="007104B7">
            <w:pPr>
              <w:pStyle w:val="Table1Black"/>
              <w:spacing w:after="0"/>
            </w:pPr>
            <w:r>
              <w:lastRenderedPageBreak/>
              <w:t>Standard required was too high</w:t>
            </w:r>
          </w:p>
        </w:tc>
        <w:tc>
          <w:tcPr>
            <w:tcW w:w="674" w:type="pct"/>
            <w:vAlign w:val="center"/>
          </w:tcPr>
          <w:p w14:paraId="2E34E916" w14:textId="77777777" w:rsidR="002437AB" w:rsidRDefault="002437AB" w:rsidP="007104B7">
            <w:pPr>
              <w:pStyle w:val="Table1Black"/>
              <w:spacing w:after="0"/>
              <w:jc w:val="center"/>
            </w:pPr>
            <w:r>
              <w:t>2</w:t>
            </w:r>
          </w:p>
        </w:tc>
        <w:tc>
          <w:tcPr>
            <w:tcW w:w="1405" w:type="pct"/>
            <w:vAlign w:val="center"/>
          </w:tcPr>
          <w:p w14:paraId="3EDECE47" w14:textId="77777777" w:rsidR="002437AB" w:rsidRDefault="002437AB" w:rsidP="007104B7">
            <w:pPr>
              <w:pStyle w:val="Table1Black"/>
              <w:spacing w:after="0"/>
            </w:pPr>
          </w:p>
        </w:tc>
      </w:tr>
      <w:tr w:rsidR="002437AB" w14:paraId="22BDEDA3" w14:textId="77777777" w:rsidTr="0091289E">
        <w:trPr>
          <w:trHeight w:val="454"/>
        </w:trPr>
        <w:tc>
          <w:tcPr>
            <w:tcW w:w="2921" w:type="pct"/>
            <w:vAlign w:val="center"/>
          </w:tcPr>
          <w:p w14:paraId="7D131614" w14:textId="77777777" w:rsidR="002437AB" w:rsidRDefault="002437AB" w:rsidP="007104B7">
            <w:pPr>
              <w:pStyle w:val="Table1Black"/>
              <w:spacing w:after="0"/>
            </w:pPr>
            <w:r>
              <w:t>Personal circumstances have prevented completion of the work to the required standard</w:t>
            </w:r>
          </w:p>
        </w:tc>
        <w:tc>
          <w:tcPr>
            <w:tcW w:w="674" w:type="pct"/>
            <w:vAlign w:val="center"/>
          </w:tcPr>
          <w:p w14:paraId="60430316" w14:textId="77777777" w:rsidR="002437AB" w:rsidRDefault="002437AB" w:rsidP="007104B7">
            <w:pPr>
              <w:pStyle w:val="Table1Black"/>
              <w:spacing w:after="0"/>
              <w:jc w:val="center"/>
            </w:pPr>
            <w:r>
              <w:t>3</w:t>
            </w:r>
          </w:p>
        </w:tc>
        <w:tc>
          <w:tcPr>
            <w:tcW w:w="1405" w:type="pct"/>
            <w:vAlign w:val="center"/>
          </w:tcPr>
          <w:p w14:paraId="05DA4CB8" w14:textId="77777777" w:rsidR="002437AB" w:rsidRDefault="002437AB" w:rsidP="007104B7">
            <w:pPr>
              <w:pStyle w:val="Table1Black"/>
              <w:spacing w:after="0"/>
            </w:pPr>
          </w:p>
        </w:tc>
      </w:tr>
      <w:tr w:rsidR="002437AB" w14:paraId="6F881A5C" w14:textId="77777777" w:rsidTr="0091289E">
        <w:trPr>
          <w:trHeight w:val="454"/>
        </w:trPr>
        <w:tc>
          <w:tcPr>
            <w:tcW w:w="2921" w:type="pct"/>
            <w:vAlign w:val="center"/>
          </w:tcPr>
          <w:p w14:paraId="6B5241EE" w14:textId="77777777" w:rsidR="002437AB" w:rsidRDefault="002437AB" w:rsidP="007104B7">
            <w:pPr>
              <w:pStyle w:val="Table1Black"/>
              <w:spacing w:after="0"/>
            </w:pPr>
            <w:r>
              <w:t>Need more guidance in completing the work to the required standard</w:t>
            </w:r>
          </w:p>
        </w:tc>
        <w:tc>
          <w:tcPr>
            <w:tcW w:w="674" w:type="pct"/>
            <w:vAlign w:val="center"/>
          </w:tcPr>
          <w:p w14:paraId="4DB83EBF" w14:textId="77777777" w:rsidR="002437AB" w:rsidRDefault="002437AB" w:rsidP="007104B7">
            <w:pPr>
              <w:pStyle w:val="Table1Black"/>
              <w:spacing w:after="0"/>
              <w:jc w:val="center"/>
            </w:pPr>
            <w:r>
              <w:t>4</w:t>
            </w:r>
          </w:p>
        </w:tc>
        <w:tc>
          <w:tcPr>
            <w:tcW w:w="1405" w:type="pct"/>
            <w:vAlign w:val="center"/>
          </w:tcPr>
          <w:p w14:paraId="304C05D2" w14:textId="77777777" w:rsidR="002437AB" w:rsidRDefault="002437AB" w:rsidP="007104B7">
            <w:pPr>
              <w:pStyle w:val="Table1Black"/>
              <w:spacing w:after="0"/>
            </w:pPr>
          </w:p>
        </w:tc>
      </w:tr>
      <w:tr w:rsidR="002437AB" w14:paraId="67FF3F5B" w14:textId="77777777" w:rsidTr="0091289E">
        <w:trPr>
          <w:trHeight w:val="454"/>
        </w:trPr>
        <w:tc>
          <w:tcPr>
            <w:tcW w:w="2921" w:type="pct"/>
            <w:vAlign w:val="center"/>
          </w:tcPr>
          <w:p w14:paraId="536829CA" w14:textId="67C01C5C" w:rsidR="002437AB" w:rsidRDefault="002437AB" w:rsidP="007104B7">
            <w:pPr>
              <w:pStyle w:val="Table1Black"/>
              <w:spacing w:after="0"/>
            </w:pPr>
            <w:r>
              <w:t>Another reason (</w:t>
            </w:r>
            <w:r w:rsidR="006A3374">
              <w:t>Please s</w:t>
            </w:r>
            <w:r>
              <w:t>pecify)</w:t>
            </w:r>
          </w:p>
        </w:tc>
        <w:tc>
          <w:tcPr>
            <w:tcW w:w="674" w:type="pct"/>
            <w:vAlign w:val="center"/>
          </w:tcPr>
          <w:p w14:paraId="5E1819A6" w14:textId="77777777" w:rsidR="002437AB" w:rsidRDefault="002437AB" w:rsidP="007104B7">
            <w:pPr>
              <w:pStyle w:val="Table1Black"/>
              <w:spacing w:after="0"/>
              <w:jc w:val="center"/>
            </w:pPr>
            <w:r>
              <w:t>5</w:t>
            </w:r>
          </w:p>
        </w:tc>
        <w:tc>
          <w:tcPr>
            <w:tcW w:w="1405" w:type="pct"/>
            <w:vAlign w:val="center"/>
          </w:tcPr>
          <w:p w14:paraId="5D9CEB64" w14:textId="77777777" w:rsidR="002437AB" w:rsidRDefault="002437AB" w:rsidP="007104B7">
            <w:pPr>
              <w:pStyle w:val="Table1Black"/>
              <w:spacing w:after="0"/>
            </w:pPr>
          </w:p>
        </w:tc>
      </w:tr>
      <w:tr w:rsidR="002437AB" w14:paraId="7E656DFC" w14:textId="77777777" w:rsidTr="0091289E">
        <w:trPr>
          <w:trHeight w:val="454"/>
        </w:trPr>
        <w:tc>
          <w:tcPr>
            <w:tcW w:w="2921" w:type="pct"/>
            <w:vAlign w:val="center"/>
          </w:tcPr>
          <w:p w14:paraId="462E72B4" w14:textId="77777777" w:rsidR="002437AB" w:rsidRDefault="002437AB" w:rsidP="007104B7">
            <w:pPr>
              <w:pStyle w:val="Table1Black"/>
              <w:spacing w:after="0"/>
            </w:pPr>
            <w:r>
              <w:t>Don’t know</w:t>
            </w:r>
          </w:p>
        </w:tc>
        <w:tc>
          <w:tcPr>
            <w:tcW w:w="674" w:type="pct"/>
            <w:vAlign w:val="center"/>
          </w:tcPr>
          <w:p w14:paraId="7EF34BC3" w14:textId="77777777" w:rsidR="002437AB" w:rsidRDefault="002437AB" w:rsidP="007104B7">
            <w:pPr>
              <w:pStyle w:val="Table1Black"/>
              <w:spacing w:after="0"/>
              <w:jc w:val="center"/>
            </w:pPr>
            <w:r>
              <w:t>6</w:t>
            </w:r>
          </w:p>
        </w:tc>
        <w:tc>
          <w:tcPr>
            <w:tcW w:w="1405" w:type="pct"/>
            <w:vAlign w:val="center"/>
          </w:tcPr>
          <w:p w14:paraId="56AE7904" w14:textId="6427362C" w:rsidR="002437AB" w:rsidRDefault="002437AB" w:rsidP="007104B7">
            <w:pPr>
              <w:pStyle w:val="Table1Black"/>
              <w:spacing w:after="0"/>
            </w:pPr>
          </w:p>
        </w:tc>
      </w:tr>
    </w:tbl>
    <w:p w14:paraId="14394D18" w14:textId="77777777" w:rsidR="002437AB" w:rsidRDefault="002437AB" w:rsidP="002437AB">
      <w:pPr>
        <w:rPr>
          <w:caps/>
          <w:color w:val="131313"/>
        </w:rPr>
      </w:pPr>
    </w:p>
    <w:p w14:paraId="754F3E99" w14:textId="7C9A68EB" w:rsidR="002437AB" w:rsidRPr="0091289E" w:rsidRDefault="0091289E" w:rsidP="0091289E">
      <w:pPr>
        <w:pStyle w:val="BodyText"/>
        <w:rPr>
          <w:i/>
          <w:iCs/>
        </w:rPr>
      </w:pPr>
      <w:r w:rsidRPr="0091289E">
        <w:rPr>
          <w:i/>
          <w:iCs/>
        </w:rPr>
        <w:t>A</w:t>
      </w:r>
      <w:r w:rsidR="002437AB" w:rsidRPr="0091289E">
        <w:rPr>
          <w:i/>
          <w:iCs/>
        </w:rPr>
        <w:t>sk if gained accreditation (C8=1)</w:t>
      </w:r>
      <w:r w:rsidRPr="0091289E">
        <w:rPr>
          <w:i/>
          <w:iCs/>
        </w:rPr>
        <w:t>. Single code.</w:t>
      </w:r>
    </w:p>
    <w:p w14:paraId="7C216C37" w14:textId="745E2A35" w:rsidR="002437AB" w:rsidRDefault="0091289E" w:rsidP="0091289E">
      <w:pPr>
        <w:pStyle w:val="BodyText"/>
      </w:pPr>
      <w:r>
        <w:t xml:space="preserve">C10. </w:t>
      </w:r>
      <w:r w:rsidR="002437AB">
        <w:t>Did you wait to be accredited before undertaking mediations within your organisation?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241"/>
        <w:gridCol w:w="945"/>
        <w:gridCol w:w="2811"/>
      </w:tblGrid>
      <w:tr w:rsidR="002437AB" w14:paraId="152F5B7B" w14:textId="77777777" w:rsidTr="0091289E">
        <w:trPr>
          <w:trHeight w:val="522"/>
        </w:trPr>
        <w:tc>
          <w:tcPr>
            <w:tcW w:w="2913" w:type="pct"/>
            <w:vAlign w:val="center"/>
          </w:tcPr>
          <w:p w14:paraId="4CC8D38D" w14:textId="77777777" w:rsidR="002437AB" w:rsidRDefault="002437AB" w:rsidP="007104B7">
            <w:pPr>
              <w:pStyle w:val="Table1Black"/>
              <w:spacing w:after="0"/>
            </w:pPr>
            <w:r>
              <w:t>Yes</w:t>
            </w:r>
          </w:p>
        </w:tc>
        <w:tc>
          <w:tcPr>
            <w:tcW w:w="525" w:type="pct"/>
            <w:vAlign w:val="center"/>
          </w:tcPr>
          <w:p w14:paraId="4F6895B3" w14:textId="77777777" w:rsidR="002437AB" w:rsidRDefault="002437AB" w:rsidP="007104B7">
            <w:pPr>
              <w:pStyle w:val="Table1Black"/>
              <w:spacing w:after="0"/>
              <w:jc w:val="center"/>
            </w:pPr>
            <w:r>
              <w:t>1</w:t>
            </w:r>
          </w:p>
        </w:tc>
        <w:tc>
          <w:tcPr>
            <w:tcW w:w="1563" w:type="pct"/>
            <w:vAlign w:val="center"/>
          </w:tcPr>
          <w:p w14:paraId="7A43C6D2" w14:textId="77777777" w:rsidR="002437AB" w:rsidRDefault="002437AB" w:rsidP="007104B7">
            <w:pPr>
              <w:pStyle w:val="Table1Black"/>
              <w:spacing w:after="0"/>
            </w:pPr>
          </w:p>
        </w:tc>
      </w:tr>
      <w:tr w:rsidR="002437AB" w14:paraId="0EA80253" w14:textId="77777777" w:rsidTr="0091289E">
        <w:trPr>
          <w:cantSplit/>
          <w:trHeight w:val="522"/>
        </w:trPr>
        <w:tc>
          <w:tcPr>
            <w:tcW w:w="2913" w:type="pct"/>
            <w:vAlign w:val="center"/>
          </w:tcPr>
          <w:p w14:paraId="54D53475" w14:textId="77777777" w:rsidR="002437AB" w:rsidRDefault="002437AB" w:rsidP="007104B7">
            <w:pPr>
              <w:pStyle w:val="Table1Black"/>
              <w:spacing w:after="0"/>
            </w:pPr>
            <w:r>
              <w:t>No</w:t>
            </w:r>
          </w:p>
        </w:tc>
        <w:tc>
          <w:tcPr>
            <w:tcW w:w="525" w:type="pct"/>
            <w:vAlign w:val="center"/>
          </w:tcPr>
          <w:p w14:paraId="124A3DE1" w14:textId="77777777" w:rsidR="002437AB" w:rsidRDefault="002437AB" w:rsidP="007104B7">
            <w:pPr>
              <w:pStyle w:val="Table1Black"/>
              <w:spacing w:after="0"/>
              <w:jc w:val="center"/>
            </w:pPr>
            <w:r>
              <w:t>2</w:t>
            </w:r>
          </w:p>
        </w:tc>
        <w:tc>
          <w:tcPr>
            <w:tcW w:w="1563" w:type="pct"/>
            <w:vAlign w:val="center"/>
          </w:tcPr>
          <w:p w14:paraId="45349E41" w14:textId="77777777" w:rsidR="002437AB" w:rsidRDefault="002437AB" w:rsidP="007104B7">
            <w:pPr>
              <w:pStyle w:val="Table1Black"/>
              <w:spacing w:after="0"/>
            </w:pPr>
          </w:p>
        </w:tc>
      </w:tr>
      <w:tr w:rsidR="002437AB" w14:paraId="25CA9563" w14:textId="77777777" w:rsidTr="0091289E">
        <w:trPr>
          <w:cantSplit/>
          <w:trHeight w:val="522"/>
        </w:trPr>
        <w:tc>
          <w:tcPr>
            <w:tcW w:w="2913" w:type="pct"/>
            <w:vAlign w:val="center"/>
          </w:tcPr>
          <w:p w14:paraId="5E6DF468" w14:textId="77777777" w:rsidR="002437AB" w:rsidRDefault="002437AB" w:rsidP="007104B7">
            <w:pPr>
              <w:pStyle w:val="Table1Black"/>
              <w:spacing w:after="0"/>
            </w:pPr>
            <w:r>
              <w:t>Don’t know</w:t>
            </w:r>
          </w:p>
        </w:tc>
        <w:tc>
          <w:tcPr>
            <w:tcW w:w="525" w:type="pct"/>
            <w:vAlign w:val="center"/>
          </w:tcPr>
          <w:p w14:paraId="3B4613D8" w14:textId="77777777" w:rsidR="002437AB" w:rsidRDefault="002437AB" w:rsidP="007104B7">
            <w:pPr>
              <w:pStyle w:val="Table1Black"/>
              <w:spacing w:after="0"/>
              <w:jc w:val="center"/>
            </w:pPr>
            <w:r>
              <w:t>3</w:t>
            </w:r>
          </w:p>
        </w:tc>
        <w:tc>
          <w:tcPr>
            <w:tcW w:w="1563" w:type="pct"/>
            <w:vAlign w:val="center"/>
          </w:tcPr>
          <w:p w14:paraId="0A742C0D" w14:textId="77777777" w:rsidR="002437AB" w:rsidRDefault="002437AB" w:rsidP="007104B7">
            <w:pPr>
              <w:pStyle w:val="Table1Black"/>
              <w:spacing w:after="0"/>
            </w:pPr>
          </w:p>
        </w:tc>
      </w:tr>
    </w:tbl>
    <w:p w14:paraId="75B1D29C" w14:textId="1FA479FC" w:rsidR="002437AB" w:rsidRPr="0091289E" w:rsidRDefault="0091289E" w:rsidP="006A3374">
      <w:pPr>
        <w:pStyle w:val="BodyText"/>
        <w:spacing w:before="240"/>
        <w:rPr>
          <w:i/>
          <w:iCs/>
        </w:rPr>
      </w:pPr>
      <w:r w:rsidRPr="0091289E">
        <w:rPr>
          <w:i/>
          <w:iCs/>
        </w:rPr>
        <w:t>A</w:t>
      </w:r>
      <w:r w:rsidR="002437AB" w:rsidRPr="0091289E">
        <w:rPr>
          <w:i/>
          <w:iCs/>
        </w:rPr>
        <w:t xml:space="preserve">sk if </w:t>
      </w:r>
      <w:r w:rsidRPr="0091289E">
        <w:rPr>
          <w:i/>
          <w:iCs/>
        </w:rPr>
        <w:t>submitted post-course QA</w:t>
      </w:r>
      <w:r w:rsidR="002437AB" w:rsidRPr="0091289E">
        <w:rPr>
          <w:i/>
          <w:iCs/>
        </w:rPr>
        <w:t xml:space="preserve"> (C2=1)</w:t>
      </w:r>
      <w:r w:rsidRPr="0091289E">
        <w:rPr>
          <w:i/>
          <w:iCs/>
        </w:rPr>
        <w:t>. Single code.</w:t>
      </w:r>
    </w:p>
    <w:p w14:paraId="41E9ABEC" w14:textId="30BCD9E6" w:rsidR="002437AB" w:rsidRDefault="0091289E" w:rsidP="0091289E">
      <w:pPr>
        <w:pStyle w:val="BodyText"/>
      </w:pPr>
      <w:r>
        <w:t xml:space="preserve">C11. </w:t>
      </w:r>
      <w:r w:rsidR="002437AB">
        <w:t>Did you receive feedback from the Acas course tutor on your post-course questions and answers?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241"/>
        <w:gridCol w:w="945"/>
        <w:gridCol w:w="2811"/>
      </w:tblGrid>
      <w:tr w:rsidR="002437AB" w14:paraId="2EA9E715" w14:textId="77777777" w:rsidTr="0091289E">
        <w:trPr>
          <w:trHeight w:val="522"/>
        </w:trPr>
        <w:tc>
          <w:tcPr>
            <w:tcW w:w="2913" w:type="pct"/>
            <w:vAlign w:val="center"/>
          </w:tcPr>
          <w:p w14:paraId="204F5EB5" w14:textId="77777777" w:rsidR="002437AB" w:rsidRDefault="002437AB" w:rsidP="007104B7">
            <w:pPr>
              <w:pStyle w:val="Table1Black"/>
              <w:spacing w:after="0"/>
            </w:pPr>
            <w:r>
              <w:t>Yes</w:t>
            </w:r>
          </w:p>
        </w:tc>
        <w:tc>
          <w:tcPr>
            <w:tcW w:w="525" w:type="pct"/>
            <w:vAlign w:val="center"/>
          </w:tcPr>
          <w:p w14:paraId="1FF10705" w14:textId="77777777" w:rsidR="002437AB" w:rsidRDefault="002437AB" w:rsidP="007104B7">
            <w:pPr>
              <w:pStyle w:val="Table1Black"/>
              <w:spacing w:after="0"/>
              <w:jc w:val="center"/>
            </w:pPr>
            <w:r>
              <w:t>1</w:t>
            </w:r>
          </w:p>
        </w:tc>
        <w:tc>
          <w:tcPr>
            <w:tcW w:w="1563" w:type="pct"/>
            <w:vAlign w:val="center"/>
          </w:tcPr>
          <w:p w14:paraId="7CA7064E" w14:textId="77777777" w:rsidR="002437AB" w:rsidRDefault="002437AB" w:rsidP="007104B7">
            <w:pPr>
              <w:pStyle w:val="Table1Black"/>
              <w:spacing w:after="0"/>
            </w:pPr>
          </w:p>
        </w:tc>
      </w:tr>
      <w:tr w:rsidR="002437AB" w14:paraId="0EB8BBA2" w14:textId="77777777" w:rsidTr="0091289E">
        <w:trPr>
          <w:cantSplit/>
          <w:trHeight w:val="522"/>
        </w:trPr>
        <w:tc>
          <w:tcPr>
            <w:tcW w:w="2913" w:type="pct"/>
            <w:vAlign w:val="center"/>
          </w:tcPr>
          <w:p w14:paraId="4712D723" w14:textId="77777777" w:rsidR="002437AB" w:rsidRDefault="002437AB" w:rsidP="007104B7">
            <w:pPr>
              <w:pStyle w:val="Table1Black"/>
              <w:spacing w:after="0"/>
            </w:pPr>
            <w:r>
              <w:t>No</w:t>
            </w:r>
          </w:p>
        </w:tc>
        <w:tc>
          <w:tcPr>
            <w:tcW w:w="525" w:type="pct"/>
            <w:vAlign w:val="center"/>
          </w:tcPr>
          <w:p w14:paraId="38D430A2" w14:textId="77777777" w:rsidR="002437AB" w:rsidRDefault="002437AB" w:rsidP="007104B7">
            <w:pPr>
              <w:pStyle w:val="Table1Black"/>
              <w:spacing w:after="0"/>
              <w:jc w:val="center"/>
            </w:pPr>
            <w:r>
              <w:t>2</w:t>
            </w:r>
          </w:p>
        </w:tc>
        <w:tc>
          <w:tcPr>
            <w:tcW w:w="1563" w:type="pct"/>
            <w:vAlign w:val="center"/>
          </w:tcPr>
          <w:p w14:paraId="3F5A854D" w14:textId="77777777" w:rsidR="002437AB" w:rsidRDefault="002437AB" w:rsidP="007104B7">
            <w:pPr>
              <w:pStyle w:val="Table1Black"/>
              <w:spacing w:after="0"/>
            </w:pPr>
          </w:p>
        </w:tc>
      </w:tr>
      <w:tr w:rsidR="002437AB" w14:paraId="530C2B2A" w14:textId="77777777" w:rsidTr="0091289E">
        <w:trPr>
          <w:cantSplit/>
          <w:trHeight w:val="522"/>
        </w:trPr>
        <w:tc>
          <w:tcPr>
            <w:tcW w:w="2913" w:type="pct"/>
            <w:vAlign w:val="center"/>
          </w:tcPr>
          <w:p w14:paraId="6002F577" w14:textId="77777777" w:rsidR="002437AB" w:rsidRDefault="002437AB" w:rsidP="007104B7">
            <w:pPr>
              <w:pStyle w:val="Table1Black"/>
              <w:spacing w:after="0"/>
            </w:pPr>
            <w:r>
              <w:t>Don’t know</w:t>
            </w:r>
          </w:p>
        </w:tc>
        <w:tc>
          <w:tcPr>
            <w:tcW w:w="525" w:type="pct"/>
            <w:vAlign w:val="center"/>
          </w:tcPr>
          <w:p w14:paraId="6C8FB83C" w14:textId="77777777" w:rsidR="002437AB" w:rsidRDefault="002437AB" w:rsidP="007104B7">
            <w:pPr>
              <w:pStyle w:val="Table1Black"/>
              <w:spacing w:after="0"/>
              <w:jc w:val="center"/>
            </w:pPr>
            <w:r>
              <w:t>3</w:t>
            </w:r>
          </w:p>
        </w:tc>
        <w:tc>
          <w:tcPr>
            <w:tcW w:w="1563" w:type="pct"/>
            <w:vAlign w:val="center"/>
          </w:tcPr>
          <w:p w14:paraId="609BC61D" w14:textId="77777777" w:rsidR="002437AB" w:rsidRDefault="002437AB" w:rsidP="007104B7">
            <w:pPr>
              <w:pStyle w:val="Table1Black"/>
              <w:spacing w:after="0"/>
            </w:pPr>
          </w:p>
        </w:tc>
      </w:tr>
    </w:tbl>
    <w:p w14:paraId="78C1FAAC" w14:textId="7DB128E2" w:rsidR="002437AB" w:rsidRPr="0091289E" w:rsidRDefault="0091289E" w:rsidP="006A3374">
      <w:pPr>
        <w:pStyle w:val="BodyText"/>
        <w:spacing w:before="240"/>
        <w:rPr>
          <w:i/>
          <w:iCs/>
        </w:rPr>
      </w:pPr>
      <w:r w:rsidRPr="0091289E">
        <w:rPr>
          <w:i/>
          <w:iCs/>
        </w:rPr>
        <w:t>A</w:t>
      </w:r>
      <w:r w:rsidR="002437AB" w:rsidRPr="0091289E">
        <w:rPr>
          <w:i/>
          <w:iCs/>
        </w:rPr>
        <w:t xml:space="preserve">sk </w:t>
      </w:r>
      <w:r w:rsidRPr="0091289E">
        <w:rPr>
          <w:i/>
          <w:iCs/>
        </w:rPr>
        <w:t>if</w:t>
      </w:r>
      <w:r w:rsidR="002437AB" w:rsidRPr="0091289E">
        <w:rPr>
          <w:i/>
          <w:iCs/>
        </w:rPr>
        <w:t xml:space="preserve"> submitted post-course </w:t>
      </w:r>
      <w:r w:rsidRPr="0091289E">
        <w:rPr>
          <w:i/>
          <w:iCs/>
        </w:rPr>
        <w:t>QA</w:t>
      </w:r>
      <w:r w:rsidR="002437AB" w:rsidRPr="0091289E">
        <w:rPr>
          <w:i/>
          <w:iCs/>
        </w:rPr>
        <w:t xml:space="preserve"> </w:t>
      </w:r>
      <w:r w:rsidR="002437AB" w:rsidRPr="0091289E">
        <w:rPr>
          <w:rStyle w:val="CommentReference"/>
          <w:i/>
          <w:iCs/>
        </w:rPr>
        <w:t>(</w:t>
      </w:r>
      <w:r w:rsidR="002437AB" w:rsidRPr="0091289E">
        <w:rPr>
          <w:i/>
          <w:iCs/>
        </w:rPr>
        <w:t>C2=1)</w:t>
      </w:r>
      <w:r w:rsidRPr="0091289E">
        <w:rPr>
          <w:i/>
          <w:iCs/>
        </w:rPr>
        <w:t xml:space="preserve">. Single code. </w:t>
      </w:r>
    </w:p>
    <w:p w14:paraId="2FDF27BC" w14:textId="72A5CE60" w:rsidR="002437AB" w:rsidRDefault="0091289E" w:rsidP="0091289E">
      <w:pPr>
        <w:pStyle w:val="BodyText"/>
      </w:pPr>
      <w:r>
        <w:t xml:space="preserve">C12. </w:t>
      </w:r>
      <w:r w:rsidR="002437AB">
        <w:t>Approximately how long between sending your post-course questions and answers to the tutor [</w:t>
      </w:r>
      <w:r w:rsidR="002437AB" w:rsidRPr="001931D0">
        <w:rPr>
          <w:bCs/>
        </w:rPr>
        <w:t>C</w:t>
      </w:r>
      <w:r w:rsidR="002437AB">
        <w:rPr>
          <w:bCs/>
        </w:rPr>
        <w:t>11=1</w:t>
      </w:r>
      <w:r w:rsidR="002437AB" w:rsidRPr="001931D0">
        <w:rPr>
          <w:bCs/>
        </w:rPr>
        <w:t>:</w:t>
      </w:r>
      <w:r w:rsidR="002437AB">
        <w:t xml:space="preserve"> did you wait] [</w:t>
      </w:r>
      <w:r w:rsidR="002437AB" w:rsidRPr="001931D0">
        <w:rPr>
          <w:bCs/>
        </w:rPr>
        <w:t>IF C</w:t>
      </w:r>
      <w:r w:rsidR="002437AB">
        <w:rPr>
          <w:bCs/>
        </w:rPr>
        <w:t>11</w:t>
      </w:r>
      <w:r w:rsidR="002437AB" w:rsidRPr="001931D0">
        <w:rPr>
          <w:bCs/>
        </w:rPr>
        <w:t>=</w:t>
      </w:r>
      <w:r w:rsidR="002437AB">
        <w:rPr>
          <w:bCs/>
        </w:rPr>
        <w:t>2</w:t>
      </w:r>
      <w:r w:rsidR="002437AB">
        <w:t xml:space="preserve">: have you been waiting] for feedback? </w:t>
      </w:r>
    </w:p>
    <w:tbl>
      <w:tblPr>
        <w:tblStyle w:val="TableGrid"/>
        <w:tblW w:w="5000" w:type="pct"/>
        <w:tblLook w:val="04A0" w:firstRow="1" w:lastRow="0" w:firstColumn="1" w:lastColumn="0" w:noHBand="0" w:noVBand="1"/>
      </w:tblPr>
      <w:tblGrid>
        <w:gridCol w:w="5241"/>
        <w:gridCol w:w="945"/>
        <w:gridCol w:w="2811"/>
      </w:tblGrid>
      <w:tr w:rsidR="002437AB" w14:paraId="1DA00614" w14:textId="77777777" w:rsidTr="0091289E">
        <w:trPr>
          <w:trHeight w:val="522"/>
        </w:trPr>
        <w:tc>
          <w:tcPr>
            <w:tcW w:w="2913" w:type="pct"/>
            <w:vAlign w:val="center"/>
          </w:tcPr>
          <w:p w14:paraId="1F04241A" w14:textId="77777777" w:rsidR="002437AB" w:rsidRDefault="002437AB" w:rsidP="007104B7">
            <w:pPr>
              <w:pStyle w:val="Table1Black"/>
              <w:spacing w:after="0"/>
            </w:pPr>
            <w:r>
              <w:t>Up to a week</w:t>
            </w:r>
          </w:p>
        </w:tc>
        <w:tc>
          <w:tcPr>
            <w:tcW w:w="525" w:type="pct"/>
            <w:vAlign w:val="center"/>
          </w:tcPr>
          <w:p w14:paraId="7CE9B3E3" w14:textId="77777777" w:rsidR="002437AB" w:rsidRDefault="002437AB" w:rsidP="007104B7">
            <w:pPr>
              <w:pStyle w:val="Table1Black"/>
              <w:spacing w:after="0"/>
              <w:jc w:val="center"/>
            </w:pPr>
            <w:r>
              <w:t>1</w:t>
            </w:r>
          </w:p>
        </w:tc>
        <w:tc>
          <w:tcPr>
            <w:tcW w:w="1562" w:type="pct"/>
            <w:vAlign w:val="center"/>
          </w:tcPr>
          <w:p w14:paraId="2CA6FF61" w14:textId="77777777" w:rsidR="002437AB" w:rsidRDefault="002437AB" w:rsidP="007104B7">
            <w:pPr>
              <w:pStyle w:val="Table1Black"/>
              <w:spacing w:after="0"/>
            </w:pPr>
          </w:p>
        </w:tc>
      </w:tr>
      <w:tr w:rsidR="002437AB" w14:paraId="5EEB5106" w14:textId="77777777" w:rsidTr="0091289E">
        <w:trPr>
          <w:trHeight w:val="522"/>
        </w:trPr>
        <w:tc>
          <w:tcPr>
            <w:tcW w:w="2913" w:type="pct"/>
            <w:vAlign w:val="center"/>
          </w:tcPr>
          <w:p w14:paraId="1F15FEF1" w14:textId="77777777" w:rsidR="002437AB" w:rsidRDefault="002437AB" w:rsidP="007104B7">
            <w:pPr>
              <w:pStyle w:val="Table1Black"/>
              <w:spacing w:after="0"/>
            </w:pPr>
            <w:r>
              <w:t>More than a week, but less than a month</w:t>
            </w:r>
          </w:p>
        </w:tc>
        <w:tc>
          <w:tcPr>
            <w:tcW w:w="525" w:type="pct"/>
            <w:vAlign w:val="center"/>
          </w:tcPr>
          <w:p w14:paraId="29E21694" w14:textId="77777777" w:rsidR="002437AB" w:rsidRDefault="002437AB" w:rsidP="007104B7">
            <w:pPr>
              <w:pStyle w:val="Table1Black"/>
              <w:spacing w:after="0"/>
              <w:jc w:val="center"/>
            </w:pPr>
            <w:r>
              <w:t>2</w:t>
            </w:r>
          </w:p>
        </w:tc>
        <w:tc>
          <w:tcPr>
            <w:tcW w:w="1562" w:type="pct"/>
            <w:vAlign w:val="center"/>
          </w:tcPr>
          <w:p w14:paraId="6188F9FD" w14:textId="77777777" w:rsidR="002437AB" w:rsidRDefault="002437AB" w:rsidP="007104B7">
            <w:pPr>
              <w:pStyle w:val="Table1Black"/>
              <w:spacing w:after="0"/>
            </w:pPr>
          </w:p>
        </w:tc>
      </w:tr>
      <w:tr w:rsidR="002437AB" w14:paraId="1DC37701" w14:textId="77777777" w:rsidTr="0091289E">
        <w:trPr>
          <w:trHeight w:val="522"/>
        </w:trPr>
        <w:tc>
          <w:tcPr>
            <w:tcW w:w="2913" w:type="pct"/>
            <w:vAlign w:val="center"/>
          </w:tcPr>
          <w:p w14:paraId="04904586" w14:textId="77777777" w:rsidR="002437AB" w:rsidRDefault="002437AB" w:rsidP="007104B7">
            <w:pPr>
              <w:pStyle w:val="Table1Black"/>
              <w:spacing w:after="0"/>
            </w:pPr>
            <w:r>
              <w:t>1-2 months</w:t>
            </w:r>
          </w:p>
        </w:tc>
        <w:tc>
          <w:tcPr>
            <w:tcW w:w="525" w:type="pct"/>
            <w:vAlign w:val="center"/>
          </w:tcPr>
          <w:p w14:paraId="2DC7E033" w14:textId="77777777" w:rsidR="002437AB" w:rsidRDefault="002437AB" w:rsidP="007104B7">
            <w:pPr>
              <w:pStyle w:val="Table1Black"/>
              <w:spacing w:after="0"/>
              <w:jc w:val="center"/>
            </w:pPr>
            <w:r>
              <w:t>3</w:t>
            </w:r>
          </w:p>
        </w:tc>
        <w:tc>
          <w:tcPr>
            <w:tcW w:w="1562" w:type="pct"/>
            <w:vAlign w:val="center"/>
          </w:tcPr>
          <w:p w14:paraId="67F0D90B" w14:textId="77777777" w:rsidR="002437AB" w:rsidRDefault="002437AB" w:rsidP="007104B7">
            <w:pPr>
              <w:pStyle w:val="Table1Black"/>
              <w:spacing w:after="0"/>
            </w:pPr>
          </w:p>
        </w:tc>
      </w:tr>
      <w:tr w:rsidR="002437AB" w14:paraId="68312B8A" w14:textId="77777777" w:rsidTr="0091289E">
        <w:trPr>
          <w:trHeight w:val="522"/>
        </w:trPr>
        <w:tc>
          <w:tcPr>
            <w:tcW w:w="2913" w:type="pct"/>
            <w:vAlign w:val="center"/>
          </w:tcPr>
          <w:p w14:paraId="6EB92C70" w14:textId="77777777" w:rsidR="002437AB" w:rsidRDefault="002437AB" w:rsidP="007104B7">
            <w:pPr>
              <w:pStyle w:val="Table1Black"/>
              <w:spacing w:after="0"/>
            </w:pPr>
            <w:r>
              <w:t>3-6 months</w:t>
            </w:r>
          </w:p>
        </w:tc>
        <w:tc>
          <w:tcPr>
            <w:tcW w:w="525" w:type="pct"/>
            <w:vAlign w:val="center"/>
          </w:tcPr>
          <w:p w14:paraId="50EAC50A" w14:textId="77777777" w:rsidR="002437AB" w:rsidRDefault="002437AB" w:rsidP="007104B7">
            <w:pPr>
              <w:pStyle w:val="Table1Black"/>
              <w:spacing w:after="0"/>
              <w:jc w:val="center"/>
            </w:pPr>
            <w:r>
              <w:t>4</w:t>
            </w:r>
          </w:p>
        </w:tc>
        <w:tc>
          <w:tcPr>
            <w:tcW w:w="1562" w:type="pct"/>
            <w:vAlign w:val="center"/>
          </w:tcPr>
          <w:p w14:paraId="5995F051" w14:textId="77777777" w:rsidR="002437AB" w:rsidRDefault="002437AB" w:rsidP="007104B7">
            <w:pPr>
              <w:pStyle w:val="Table1Black"/>
              <w:spacing w:after="0"/>
            </w:pPr>
          </w:p>
        </w:tc>
      </w:tr>
      <w:tr w:rsidR="002437AB" w14:paraId="0BBD45BB" w14:textId="77777777" w:rsidTr="0091289E">
        <w:trPr>
          <w:trHeight w:val="522"/>
        </w:trPr>
        <w:tc>
          <w:tcPr>
            <w:tcW w:w="2913" w:type="pct"/>
            <w:vAlign w:val="center"/>
          </w:tcPr>
          <w:p w14:paraId="41603E5A" w14:textId="77777777" w:rsidR="002437AB" w:rsidRDefault="002437AB" w:rsidP="007104B7">
            <w:pPr>
              <w:pStyle w:val="Table1Black"/>
              <w:spacing w:after="0"/>
            </w:pPr>
            <w:r>
              <w:t>More than 6 months</w:t>
            </w:r>
          </w:p>
        </w:tc>
        <w:tc>
          <w:tcPr>
            <w:tcW w:w="525" w:type="pct"/>
            <w:vAlign w:val="center"/>
          </w:tcPr>
          <w:p w14:paraId="2444C7C8" w14:textId="77777777" w:rsidR="002437AB" w:rsidRDefault="002437AB" w:rsidP="007104B7">
            <w:pPr>
              <w:pStyle w:val="Table1Black"/>
              <w:spacing w:after="0"/>
              <w:jc w:val="center"/>
            </w:pPr>
            <w:r>
              <w:t>5</w:t>
            </w:r>
          </w:p>
        </w:tc>
        <w:tc>
          <w:tcPr>
            <w:tcW w:w="1562" w:type="pct"/>
            <w:vAlign w:val="center"/>
          </w:tcPr>
          <w:p w14:paraId="7DB10943" w14:textId="77777777" w:rsidR="002437AB" w:rsidRDefault="002437AB" w:rsidP="007104B7">
            <w:pPr>
              <w:pStyle w:val="Table1Black"/>
              <w:spacing w:after="0"/>
            </w:pPr>
          </w:p>
        </w:tc>
      </w:tr>
      <w:tr w:rsidR="002437AB" w14:paraId="3B7AB6A8" w14:textId="77777777" w:rsidTr="0091289E">
        <w:trPr>
          <w:trHeight w:val="522"/>
        </w:trPr>
        <w:tc>
          <w:tcPr>
            <w:tcW w:w="2913" w:type="pct"/>
            <w:vAlign w:val="center"/>
          </w:tcPr>
          <w:p w14:paraId="7728CA1B" w14:textId="77777777" w:rsidR="002437AB" w:rsidRDefault="002437AB" w:rsidP="007104B7">
            <w:pPr>
              <w:pStyle w:val="Table1Black"/>
              <w:spacing w:after="0"/>
            </w:pPr>
            <w:r>
              <w:t>Don’t know</w:t>
            </w:r>
          </w:p>
        </w:tc>
        <w:tc>
          <w:tcPr>
            <w:tcW w:w="525" w:type="pct"/>
            <w:vAlign w:val="center"/>
          </w:tcPr>
          <w:p w14:paraId="72DE7055" w14:textId="77777777" w:rsidR="002437AB" w:rsidRDefault="002437AB" w:rsidP="007104B7">
            <w:pPr>
              <w:pStyle w:val="Table1Black"/>
              <w:spacing w:after="0"/>
              <w:jc w:val="center"/>
            </w:pPr>
            <w:r>
              <w:t>6</w:t>
            </w:r>
          </w:p>
        </w:tc>
        <w:tc>
          <w:tcPr>
            <w:tcW w:w="1562" w:type="pct"/>
            <w:vAlign w:val="center"/>
          </w:tcPr>
          <w:p w14:paraId="5A8856E7" w14:textId="77777777" w:rsidR="002437AB" w:rsidRDefault="002437AB" w:rsidP="007104B7">
            <w:pPr>
              <w:pStyle w:val="Table1Black"/>
              <w:spacing w:after="0"/>
            </w:pPr>
          </w:p>
        </w:tc>
      </w:tr>
    </w:tbl>
    <w:p w14:paraId="326872E2" w14:textId="7517733F" w:rsidR="002437AB" w:rsidRPr="0091289E" w:rsidRDefault="002437AB" w:rsidP="006A3374">
      <w:pPr>
        <w:pStyle w:val="BodyText"/>
        <w:spacing w:before="240"/>
        <w:rPr>
          <w:i/>
          <w:iCs/>
        </w:rPr>
      </w:pPr>
      <w:r w:rsidRPr="0091289E">
        <w:rPr>
          <w:i/>
          <w:iCs/>
        </w:rPr>
        <w:lastRenderedPageBreak/>
        <w:t>Ask those who have submitted post-course questions and answers and received feedback (C2=1 AND C11=1)</w:t>
      </w:r>
      <w:r w:rsidR="0091289E" w:rsidRPr="0091289E">
        <w:rPr>
          <w:i/>
          <w:iCs/>
        </w:rPr>
        <w:t>. Single code.</w:t>
      </w:r>
    </w:p>
    <w:p w14:paraId="2A5E3E60" w14:textId="1622C5BA" w:rsidR="002437AB" w:rsidRPr="009D3B24" w:rsidRDefault="0091289E" w:rsidP="0091289E">
      <w:pPr>
        <w:pStyle w:val="BodyText"/>
      </w:pPr>
      <w:r>
        <w:t xml:space="preserve">C13. </w:t>
      </w:r>
      <w:r w:rsidR="002437AB">
        <w:t>How would you rate the quality of the feedback that you received from your tutor?</w:t>
      </w:r>
    </w:p>
    <w:tbl>
      <w:tblPr>
        <w:tblStyle w:val="TableGrid"/>
        <w:tblW w:w="5000" w:type="pct"/>
        <w:tblLook w:val="04A0" w:firstRow="1" w:lastRow="0" w:firstColumn="1" w:lastColumn="0" w:noHBand="0" w:noVBand="1"/>
      </w:tblPr>
      <w:tblGrid>
        <w:gridCol w:w="5241"/>
        <w:gridCol w:w="945"/>
        <w:gridCol w:w="2811"/>
      </w:tblGrid>
      <w:tr w:rsidR="002437AB" w14:paraId="112F7A23" w14:textId="77777777" w:rsidTr="0091289E">
        <w:trPr>
          <w:trHeight w:val="522"/>
        </w:trPr>
        <w:tc>
          <w:tcPr>
            <w:tcW w:w="2913" w:type="pct"/>
            <w:vAlign w:val="center"/>
          </w:tcPr>
          <w:p w14:paraId="7C8BBA3E" w14:textId="77777777" w:rsidR="002437AB" w:rsidRDefault="002437AB" w:rsidP="007104B7">
            <w:pPr>
              <w:pStyle w:val="Table1Black"/>
              <w:spacing w:after="0"/>
            </w:pPr>
            <w:r>
              <w:t>Very poor</w:t>
            </w:r>
          </w:p>
        </w:tc>
        <w:tc>
          <w:tcPr>
            <w:tcW w:w="525" w:type="pct"/>
            <w:vAlign w:val="center"/>
          </w:tcPr>
          <w:p w14:paraId="1774E6C5" w14:textId="77777777" w:rsidR="002437AB" w:rsidRDefault="002437AB" w:rsidP="007104B7">
            <w:pPr>
              <w:pStyle w:val="Table1Black"/>
              <w:spacing w:after="0"/>
              <w:jc w:val="center"/>
            </w:pPr>
            <w:r>
              <w:t>1</w:t>
            </w:r>
          </w:p>
        </w:tc>
        <w:tc>
          <w:tcPr>
            <w:tcW w:w="1562" w:type="pct"/>
            <w:vAlign w:val="center"/>
          </w:tcPr>
          <w:p w14:paraId="7AC5CBFC" w14:textId="77777777" w:rsidR="002437AB" w:rsidRDefault="002437AB" w:rsidP="007104B7">
            <w:pPr>
              <w:pStyle w:val="Table1Black"/>
              <w:spacing w:after="0"/>
            </w:pPr>
          </w:p>
        </w:tc>
      </w:tr>
      <w:tr w:rsidR="002437AB" w14:paraId="03788E04" w14:textId="77777777" w:rsidTr="0091289E">
        <w:trPr>
          <w:trHeight w:val="522"/>
        </w:trPr>
        <w:tc>
          <w:tcPr>
            <w:tcW w:w="2913" w:type="pct"/>
            <w:vAlign w:val="center"/>
          </w:tcPr>
          <w:p w14:paraId="656D404B" w14:textId="77777777" w:rsidR="002437AB" w:rsidRDefault="002437AB" w:rsidP="007104B7">
            <w:pPr>
              <w:pStyle w:val="Table1Black"/>
              <w:spacing w:after="0"/>
            </w:pPr>
            <w:r>
              <w:t>Fairly poor</w:t>
            </w:r>
          </w:p>
        </w:tc>
        <w:tc>
          <w:tcPr>
            <w:tcW w:w="525" w:type="pct"/>
            <w:vAlign w:val="center"/>
          </w:tcPr>
          <w:p w14:paraId="2B486433" w14:textId="77777777" w:rsidR="002437AB" w:rsidRDefault="002437AB" w:rsidP="007104B7">
            <w:pPr>
              <w:pStyle w:val="Table1Black"/>
              <w:spacing w:after="0"/>
              <w:jc w:val="center"/>
            </w:pPr>
            <w:r>
              <w:t>2</w:t>
            </w:r>
          </w:p>
        </w:tc>
        <w:tc>
          <w:tcPr>
            <w:tcW w:w="1562" w:type="pct"/>
            <w:vAlign w:val="center"/>
          </w:tcPr>
          <w:p w14:paraId="1338C209" w14:textId="77777777" w:rsidR="002437AB" w:rsidRDefault="002437AB" w:rsidP="007104B7">
            <w:pPr>
              <w:pStyle w:val="Table1Black"/>
              <w:spacing w:after="0"/>
            </w:pPr>
          </w:p>
        </w:tc>
      </w:tr>
      <w:tr w:rsidR="002437AB" w14:paraId="1642C46D" w14:textId="77777777" w:rsidTr="0091289E">
        <w:trPr>
          <w:trHeight w:val="522"/>
        </w:trPr>
        <w:tc>
          <w:tcPr>
            <w:tcW w:w="2913" w:type="pct"/>
            <w:vAlign w:val="center"/>
          </w:tcPr>
          <w:p w14:paraId="42ECF284" w14:textId="77777777" w:rsidR="002437AB" w:rsidRDefault="002437AB" w:rsidP="007104B7">
            <w:pPr>
              <w:pStyle w:val="Table1Black"/>
              <w:spacing w:after="0"/>
            </w:pPr>
            <w:r>
              <w:t>Neither poor nor good</w:t>
            </w:r>
          </w:p>
        </w:tc>
        <w:tc>
          <w:tcPr>
            <w:tcW w:w="525" w:type="pct"/>
            <w:vAlign w:val="center"/>
          </w:tcPr>
          <w:p w14:paraId="17207B3C" w14:textId="77777777" w:rsidR="002437AB" w:rsidRDefault="002437AB" w:rsidP="007104B7">
            <w:pPr>
              <w:pStyle w:val="Table1Black"/>
              <w:spacing w:after="0"/>
              <w:jc w:val="center"/>
            </w:pPr>
            <w:r>
              <w:t>3</w:t>
            </w:r>
          </w:p>
        </w:tc>
        <w:tc>
          <w:tcPr>
            <w:tcW w:w="1562" w:type="pct"/>
            <w:vAlign w:val="center"/>
          </w:tcPr>
          <w:p w14:paraId="542478FF" w14:textId="77777777" w:rsidR="002437AB" w:rsidRDefault="002437AB" w:rsidP="007104B7">
            <w:pPr>
              <w:pStyle w:val="Table1Black"/>
              <w:spacing w:after="0"/>
            </w:pPr>
          </w:p>
        </w:tc>
      </w:tr>
      <w:tr w:rsidR="002437AB" w14:paraId="0322BCF0" w14:textId="77777777" w:rsidTr="0091289E">
        <w:trPr>
          <w:trHeight w:val="522"/>
        </w:trPr>
        <w:tc>
          <w:tcPr>
            <w:tcW w:w="2913" w:type="pct"/>
            <w:vAlign w:val="center"/>
          </w:tcPr>
          <w:p w14:paraId="1A7651C2" w14:textId="77777777" w:rsidR="002437AB" w:rsidRDefault="002437AB" w:rsidP="007104B7">
            <w:pPr>
              <w:pStyle w:val="Table1Black"/>
              <w:spacing w:after="0"/>
            </w:pPr>
            <w:r>
              <w:t>Fairly good</w:t>
            </w:r>
          </w:p>
        </w:tc>
        <w:tc>
          <w:tcPr>
            <w:tcW w:w="525" w:type="pct"/>
            <w:vAlign w:val="center"/>
          </w:tcPr>
          <w:p w14:paraId="482B2FE1" w14:textId="77777777" w:rsidR="002437AB" w:rsidRDefault="002437AB" w:rsidP="007104B7">
            <w:pPr>
              <w:pStyle w:val="Table1Black"/>
              <w:spacing w:after="0"/>
              <w:jc w:val="center"/>
            </w:pPr>
            <w:r>
              <w:t>4</w:t>
            </w:r>
          </w:p>
        </w:tc>
        <w:tc>
          <w:tcPr>
            <w:tcW w:w="1562" w:type="pct"/>
            <w:vAlign w:val="center"/>
          </w:tcPr>
          <w:p w14:paraId="3BD8B19E" w14:textId="77777777" w:rsidR="002437AB" w:rsidRDefault="002437AB" w:rsidP="007104B7">
            <w:pPr>
              <w:pStyle w:val="Table1Black"/>
              <w:spacing w:after="0"/>
            </w:pPr>
          </w:p>
        </w:tc>
      </w:tr>
      <w:tr w:rsidR="002437AB" w14:paraId="0754F40B" w14:textId="77777777" w:rsidTr="0091289E">
        <w:trPr>
          <w:trHeight w:val="522"/>
        </w:trPr>
        <w:tc>
          <w:tcPr>
            <w:tcW w:w="2913" w:type="pct"/>
            <w:vAlign w:val="center"/>
          </w:tcPr>
          <w:p w14:paraId="66B7020D" w14:textId="77777777" w:rsidR="002437AB" w:rsidRDefault="002437AB" w:rsidP="007104B7">
            <w:pPr>
              <w:pStyle w:val="Table1Black"/>
              <w:spacing w:after="0"/>
            </w:pPr>
            <w:r>
              <w:t>Very good</w:t>
            </w:r>
          </w:p>
        </w:tc>
        <w:tc>
          <w:tcPr>
            <w:tcW w:w="525" w:type="pct"/>
            <w:vAlign w:val="center"/>
          </w:tcPr>
          <w:p w14:paraId="15D695C7" w14:textId="77777777" w:rsidR="002437AB" w:rsidRDefault="002437AB" w:rsidP="007104B7">
            <w:pPr>
              <w:pStyle w:val="Table1Black"/>
              <w:spacing w:after="0"/>
              <w:jc w:val="center"/>
            </w:pPr>
            <w:r>
              <w:t>5</w:t>
            </w:r>
          </w:p>
        </w:tc>
        <w:tc>
          <w:tcPr>
            <w:tcW w:w="1562" w:type="pct"/>
            <w:vAlign w:val="center"/>
          </w:tcPr>
          <w:p w14:paraId="643CB0BB" w14:textId="77777777" w:rsidR="002437AB" w:rsidRDefault="002437AB" w:rsidP="007104B7">
            <w:pPr>
              <w:pStyle w:val="Table1Black"/>
              <w:spacing w:after="0"/>
            </w:pPr>
          </w:p>
        </w:tc>
      </w:tr>
      <w:tr w:rsidR="002437AB" w14:paraId="3001C7F1" w14:textId="77777777" w:rsidTr="0091289E">
        <w:trPr>
          <w:trHeight w:val="522"/>
        </w:trPr>
        <w:tc>
          <w:tcPr>
            <w:tcW w:w="2913" w:type="pct"/>
            <w:vAlign w:val="center"/>
          </w:tcPr>
          <w:p w14:paraId="6122F202" w14:textId="77777777" w:rsidR="002437AB" w:rsidRDefault="002437AB" w:rsidP="007104B7">
            <w:pPr>
              <w:pStyle w:val="Table1Black"/>
              <w:spacing w:after="0"/>
            </w:pPr>
            <w:r>
              <w:t>Don’t know</w:t>
            </w:r>
          </w:p>
        </w:tc>
        <w:tc>
          <w:tcPr>
            <w:tcW w:w="525" w:type="pct"/>
            <w:vAlign w:val="center"/>
          </w:tcPr>
          <w:p w14:paraId="14AB106B" w14:textId="77777777" w:rsidR="002437AB" w:rsidRDefault="002437AB" w:rsidP="007104B7">
            <w:pPr>
              <w:pStyle w:val="Table1Black"/>
              <w:spacing w:after="0"/>
              <w:jc w:val="center"/>
            </w:pPr>
            <w:r>
              <w:t>6</w:t>
            </w:r>
          </w:p>
        </w:tc>
        <w:tc>
          <w:tcPr>
            <w:tcW w:w="1562" w:type="pct"/>
            <w:vAlign w:val="center"/>
          </w:tcPr>
          <w:p w14:paraId="01A19C9C" w14:textId="77777777" w:rsidR="002437AB" w:rsidRDefault="002437AB" w:rsidP="007104B7">
            <w:pPr>
              <w:pStyle w:val="Table1Black"/>
              <w:spacing w:after="0"/>
            </w:pPr>
          </w:p>
        </w:tc>
      </w:tr>
    </w:tbl>
    <w:p w14:paraId="245F7D9E" w14:textId="25CC854C" w:rsidR="002437AB" w:rsidRPr="0091289E" w:rsidRDefault="0091289E" w:rsidP="006A3374">
      <w:pPr>
        <w:pStyle w:val="BodyText"/>
        <w:spacing w:before="240"/>
        <w:rPr>
          <w:i/>
          <w:iCs/>
        </w:rPr>
      </w:pPr>
      <w:r w:rsidRPr="0091289E">
        <w:rPr>
          <w:i/>
          <w:iCs/>
        </w:rPr>
        <w:t>A</w:t>
      </w:r>
      <w:r w:rsidR="002437AB" w:rsidRPr="0091289E">
        <w:rPr>
          <w:i/>
          <w:iCs/>
        </w:rPr>
        <w:t>sk where feedback received was poor (</w:t>
      </w:r>
      <w:r w:rsidRPr="0091289E">
        <w:rPr>
          <w:i/>
          <w:iCs/>
        </w:rPr>
        <w:t>C</w:t>
      </w:r>
      <w:r w:rsidR="002437AB" w:rsidRPr="0091289E">
        <w:rPr>
          <w:i/>
          <w:iCs/>
        </w:rPr>
        <w:t>13=1 or 2)</w:t>
      </w:r>
      <w:r w:rsidRPr="0091289E">
        <w:rPr>
          <w:i/>
          <w:iCs/>
        </w:rPr>
        <w:t xml:space="preserve">. </w:t>
      </w:r>
      <w:r>
        <w:rPr>
          <w:i/>
          <w:iCs/>
        </w:rPr>
        <w:t>Multi-</w:t>
      </w:r>
      <w:r w:rsidRPr="0091289E">
        <w:rPr>
          <w:i/>
          <w:iCs/>
        </w:rPr>
        <w:t xml:space="preserve">code. </w:t>
      </w:r>
    </w:p>
    <w:p w14:paraId="7E62E43F" w14:textId="4EB3773F" w:rsidR="002437AB" w:rsidRDefault="0091289E" w:rsidP="0091289E">
      <w:pPr>
        <w:pStyle w:val="BodyText"/>
      </w:pPr>
      <w:r>
        <w:t xml:space="preserve">C14. </w:t>
      </w:r>
      <w:r w:rsidR="002437AB">
        <w:t>May we ask why you said the quality of the feedback you received was poor?</w:t>
      </w:r>
    </w:p>
    <w:tbl>
      <w:tblPr>
        <w:tblStyle w:val="TableGrid"/>
        <w:tblW w:w="5000" w:type="pct"/>
        <w:tblLook w:val="04A0" w:firstRow="1" w:lastRow="0" w:firstColumn="1" w:lastColumn="0" w:noHBand="0" w:noVBand="1"/>
      </w:tblPr>
      <w:tblGrid>
        <w:gridCol w:w="5241"/>
        <w:gridCol w:w="945"/>
        <w:gridCol w:w="2811"/>
      </w:tblGrid>
      <w:tr w:rsidR="002437AB" w14:paraId="72A8A43A" w14:textId="77777777" w:rsidTr="0091289E">
        <w:trPr>
          <w:trHeight w:val="522"/>
        </w:trPr>
        <w:tc>
          <w:tcPr>
            <w:tcW w:w="2913" w:type="pct"/>
            <w:vAlign w:val="center"/>
          </w:tcPr>
          <w:p w14:paraId="68663417" w14:textId="77777777" w:rsidR="002437AB" w:rsidRDefault="002437AB" w:rsidP="007104B7">
            <w:pPr>
              <w:pStyle w:val="Table1Black"/>
              <w:spacing w:after="0"/>
            </w:pPr>
            <w:r>
              <w:t>The time taken to receive the feedback was too long</w:t>
            </w:r>
          </w:p>
        </w:tc>
        <w:tc>
          <w:tcPr>
            <w:tcW w:w="525" w:type="pct"/>
            <w:vAlign w:val="center"/>
          </w:tcPr>
          <w:p w14:paraId="33E9343E" w14:textId="77777777" w:rsidR="002437AB" w:rsidRDefault="002437AB" w:rsidP="007104B7">
            <w:pPr>
              <w:pStyle w:val="Table1Black"/>
              <w:spacing w:after="0"/>
              <w:jc w:val="center"/>
            </w:pPr>
            <w:r>
              <w:t>1</w:t>
            </w:r>
          </w:p>
        </w:tc>
        <w:tc>
          <w:tcPr>
            <w:tcW w:w="1562" w:type="pct"/>
            <w:vAlign w:val="center"/>
          </w:tcPr>
          <w:p w14:paraId="1485F8DB" w14:textId="77777777" w:rsidR="002437AB" w:rsidRDefault="002437AB" w:rsidP="007104B7">
            <w:pPr>
              <w:pStyle w:val="Table1Black"/>
              <w:spacing w:after="0"/>
            </w:pPr>
          </w:p>
        </w:tc>
      </w:tr>
      <w:tr w:rsidR="002437AB" w14:paraId="69A8B940" w14:textId="77777777" w:rsidTr="0091289E">
        <w:trPr>
          <w:trHeight w:val="522"/>
        </w:trPr>
        <w:tc>
          <w:tcPr>
            <w:tcW w:w="2913" w:type="pct"/>
            <w:vAlign w:val="center"/>
          </w:tcPr>
          <w:p w14:paraId="4AB12787" w14:textId="77777777" w:rsidR="002437AB" w:rsidRDefault="002437AB" w:rsidP="007104B7">
            <w:pPr>
              <w:pStyle w:val="Table1Black"/>
              <w:spacing w:after="0"/>
            </w:pPr>
            <w:r>
              <w:t>The content of the feedback was not helpful</w:t>
            </w:r>
          </w:p>
        </w:tc>
        <w:tc>
          <w:tcPr>
            <w:tcW w:w="525" w:type="pct"/>
            <w:vAlign w:val="center"/>
          </w:tcPr>
          <w:p w14:paraId="09463399" w14:textId="77777777" w:rsidR="002437AB" w:rsidRDefault="002437AB" w:rsidP="007104B7">
            <w:pPr>
              <w:pStyle w:val="Table1Black"/>
              <w:spacing w:after="0"/>
              <w:jc w:val="center"/>
            </w:pPr>
            <w:r>
              <w:t>2</w:t>
            </w:r>
          </w:p>
        </w:tc>
        <w:tc>
          <w:tcPr>
            <w:tcW w:w="1562" w:type="pct"/>
            <w:vAlign w:val="center"/>
          </w:tcPr>
          <w:p w14:paraId="653627FB" w14:textId="77777777" w:rsidR="002437AB" w:rsidRDefault="002437AB" w:rsidP="007104B7">
            <w:pPr>
              <w:pStyle w:val="Table1Black"/>
              <w:spacing w:after="0"/>
            </w:pPr>
          </w:p>
        </w:tc>
      </w:tr>
      <w:tr w:rsidR="002437AB" w14:paraId="16B5CBFD" w14:textId="77777777" w:rsidTr="0091289E">
        <w:trPr>
          <w:trHeight w:val="522"/>
        </w:trPr>
        <w:tc>
          <w:tcPr>
            <w:tcW w:w="2913" w:type="pct"/>
            <w:vAlign w:val="center"/>
          </w:tcPr>
          <w:p w14:paraId="08D7A9C4" w14:textId="77777777" w:rsidR="002437AB" w:rsidRDefault="002437AB" w:rsidP="007104B7">
            <w:pPr>
              <w:pStyle w:val="Table1Black"/>
              <w:spacing w:after="0"/>
            </w:pPr>
            <w:r>
              <w:t>The feedback was not relevant to my work</w:t>
            </w:r>
          </w:p>
        </w:tc>
        <w:tc>
          <w:tcPr>
            <w:tcW w:w="525" w:type="pct"/>
            <w:vAlign w:val="center"/>
          </w:tcPr>
          <w:p w14:paraId="54986BB0" w14:textId="77777777" w:rsidR="002437AB" w:rsidRDefault="002437AB" w:rsidP="007104B7">
            <w:pPr>
              <w:pStyle w:val="Table1Black"/>
              <w:spacing w:after="0"/>
              <w:jc w:val="center"/>
            </w:pPr>
            <w:r>
              <w:t>3</w:t>
            </w:r>
          </w:p>
        </w:tc>
        <w:tc>
          <w:tcPr>
            <w:tcW w:w="1562" w:type="pct"/>
            <w:vAlign w:val="center"/>
          </w:tcPr>
          <w:p w14:paraId="76683492" w14:textId="77777777" w:rsidR="002437AB" w:rsidRDefault="002437AB" w:rsidP="007104B7">
            <w:pPr>
              <w:pStyle w:val="Table1Black"/>
              <w:spacing w:after="0"/>
            </w:pPr>
          </w:p>
        </w:tc>
      </w:tr>
      <w:tr w:rsidR="002437AB" w14:paraId="3BAE4FBB" w14:textId="77777777" w:rsidTr="0091289E">
        <w:trPr>
          <w:trHeight w:val="522"/>
        </w:trPr>
        <w:tc>
          <w:tcPr>
            <w:tcW w:w="2913" w:type="pct"/>
            <w:vAlign w:val="center"/>
          </w:tcPr>
          <w:p w14:paraId="575F61A1" w14:textId="77777777" w:rsidR="002437AB" w:rsidRDefault="002437AB" w:rsidP="007104B7">
            <w:pPr>
              <w:pStyle w:val="Table1Black"/>
              <w:spacing w:after="0"/>
            </w:pPr>
            <w:r>
              <w:t>The guidance in the feedback was not clear about what to do next</w:t>
            </w:r>
          </w:p>
        </w:tc>
        <w:tc>
          <w:tcPr>
            <w:tcW w:w="525" w:type="pct"/>
            <w:vAlign w:val="center"/>
          </w:tcPr>
          <w:p w14:paraId="01314A97" w14:textId="77777777" w:rsidR="002437AB" w:rsidRDefault="002437AB" w:rsidP="007104B7">
            <w:pPr>
              <w:pStyle w:val="Table1Black"/>
              <w:spacing w:after="0"/>
              <w:jc w:val="center"/>
            </w:pPr>
            <w:r>
              <w:t>4</w:t>
            </w:r>
          </w:p>
        </w:tc>
        <w:tc>
          <w:tcPr>
            <w:tcW w:w="1562" w:type="pct"/>
            <w:vAlign w:val="center"/>
          </w:tcPr>
          <w:p w14:paraId="5B0721F3" w14:textId="77777777" w:rsidR="002437AB" w:rsidRDefault="002437AB" w:rsidP="007104B7">
            <w:pPr>
              <w:pStyle w:val="Table1Black"/>
              <w:spacing w:after="0"/>
            </w:pPr>
          </w:p>
        </w:tc>
      </w:tr>
      <w:tr w:rsidR="002437AB" w14:paraId="7DAA862A" w14:textId="77777777" w:rsidTr="0091289E">
        <w:trPr>
          <w:trHeight w:val="522"/>
        </w:trPr>
        <w:tc>
          <w:tcPr>
            <w:tcW w:w="2913" w:type="pct"/>
            <w:vAlign w:val="center"/>
          </w:tcPr>
          <w:p w14:paraId="29357FD1" w14:textId="7D332FE8" w:rsidR="002437AB" w:rsidRDefault="002437AB" w:rsidP="007104B7">
            <w:pPr>
              <w:pStyle w:val="Table1Black"/>
              <w:spacing w:after="0"/>
            </w:pPr>
            <w:r>
              <w:t>Another reason (</w:t>
            </w:r>
            <w:r w:rsidR="006A3374">
              <w:t>Please specify</w:t>
            </w:r>
            <w:r>
              <w:t>)</w:t>
            </w:r>
          </w:p>
        </w:tc>
        <w:tc>
          <w:tcPr>
            <w:tcW w:w="525" w:type="pct"/>
            <w:vAlign w:val="center"/>
          </w:tcPr>
          <w:p w14:paraId="04754853" w14:textId="77777777" w:rsidR="002437AB" w:rsidRDefault="002437AB" w:rsidP="007104B7">
            <w:pPr>
              <w:pStyle w:val="Table1Black"/>
              <w:spacing w:after="0"/>
              <w:jc w:val="center"/>
            </w:pPr>
            <w:r>
              <w:t>5</w:t>
            </w:r>
          </w:p>
        </w:tc>
        <w:tc>
          <w:tcPr>
            <w:tcW w:w="1562" w:type="pct"/>
            <w:vAlign w:val="center"/>
          </w:tcPr>
          <w:p w14:paraId="22645200" w14:textId="77777777" w:rsidR="002437AB" w:rsidRDefault="002437AB" w:rsidP="007104B7">
            <w:pPr>
              <w:pStyle w:val="Table1Black"/>
              <w:spacing w:after="0"/>
            </w:pPr>
          </w:p>
        </w:tc>
      </w:tr>
      <w:tr w:rsidR="002437AB" w14:paraId="0AAF3FE3" w14:textId="77777777" w:rsidTr="0091289E">
        <w:trPr>
          <w:trHeight w:val="522"/>
        </w:trPr>
        <w:tc>
          <w:tcPr>
            <w:tcW w:w="2913" w:type="pct"/>
            <w:vAlign w:val="center"/>
          </w:tcPr>
          <w:p w14:paraId="11E9F3FE" w14:textId="77777777" w:rsidR="002437AB" w:rsidRDefault="002437AB" w:rsidP="007104B7">
            <w:pPr>
              <w:pStyle w:val="Table1Black"/>
              <w:spacing w:after="0"/>
            </w:pPr>
            <w:r>
              <w:t>Don’t know</w:t>
            </w:r>
          </w:p>
        </w:tc>
        <w:tc>
          <w:tcPr>
            <w:tcW w:w="525" w:type="pct"/>
            <w:vAlign w:val="center"/>
          </w:tcPr>
          <w:p w14:paraId="57421F21" w14:textId="77777777" w:rsidR="002437AB" w:rsidRDefault="002437AB" w:rsidP="007104B7">
            <w:pPr>
              <w:pStyle w:val="Table1Black"/>
              <w:spacing w:after="0"/>
              <w:jc w:val="center"/>
            </w:pPr>
            <w:r>
              <w:t>6</w:t>
            </w:r>
          </w:p>
        </w:tc>
        <w:tc>
          <w:tcPr>
            <w:tcW w:w="1562" w:type="pct"/>
            <w:vAlign w:val="center"/>
          </w:tcPr>
          <w:p w14:paraId="1EB1163F" w14:textId="3516DBFC" w:rsidR="002437AB" w:rsidRDefault="002437AB" w:rsidP="007104B7">
            <w:pPr>
              <w:pStyle w:val="Table1Black"/>
              <w:spacing w:after="0"/>
            </w:pPr>
          </w:p>
        </w:tc>
      </w:tr>
    </w:tbl>
    <w:p w14:paraId="327729D1" w14:textId="6F184B19" w:rsidR="002437AB" w:rsidRPr="0091289E" w:rsidRDefault="002437AB" w:rsidP="006A3374">
      <w:pPr>
        <w:pStyle w:val="BodyText"/>
        <w:spacing w:before="240"/>
        <w:rPr>
          <w:i/>
          <w:iCs/>
        </w:rPr>
      </w:pPr>
      <w:r w:rsidRPr="0091289E">
        <w:rPr>
          <w:i/>
          <w:iCs/>
        </w:rPr>
        <w:t>Ask all</w:t>
      </w:r>
      <w:r w:rsidR="0091289E" w:rsidRPr="0091289E">
        <w:rPr>
          <w:i/>
          <w:iCs/>
        </w:rPr>
        <w:t>. Single code.</w:t>
      </w:r>
    </w:p>
    <w:p w14:paraId="208BFF4F" w14:textId="5D76C5AC" w:rsidR="002437AB" w:rsidRDefault="0091289E" w:rsidP="0091289E">
      <w:pPr>
        <w:pStyle w:val="BodyText"/>
      </w:pPr>
      <w:r>
        <w:t xml:space="preserve">C15. </w:t>
      </w:r>
      <w:r w:rsidR="002437AB">
        <w:t>How supportive do you feel your organisation has been in enabling you to work towards this accreditation?</w:t>
      </w:r>
    </w:p>
    <w:tbl>
      <w:tblPr>
        <w:tblStyle w:val="TableGrid"/>
        <w:tblW w:w="5000" w:type="pct"/>
        <w:tblLook w:val="04A0" w:firstRow="1" w:lastRow="0" w:firstColumn="1" w:lastColumn="0" w:noHBand="0" w:noVBand="1"/>
      </w:tblPr>
      <w:tblGrid>
        <w:gridCol w:w="5241"/>
        <w:gridCol w:w="945"/>
        <w:gridCol w:w="2811"/>
      </w:tblGrid>
      <w:tr w:rsidR="002437AB" w14:paraId="53C3356F" w14:textId="77777777" w:rsidTr="0091289E">
        <w:trPr>
          <w:trHeight w:val="522"/>
        </w:trPr>
        <w:tc>
          <w:tcPr>
            <w:tcW w:w="2913" w:type="pct"/>
            <w:vAlign w:val="center"/>
          </w:tcPr>
          <w:p w14:paraId="1BE91B32" w14:textId="77777777" w:rsidR="002437AB" w:rsidRDefault="002437AB" w:rsidP="007104B7">
            <w:pPr>
              <w:pStyle w:val="Table1Black"/>
              <w:spacing w:after="0"/>
            </w:pPr>
            <w:r>
              <w:t>Not at all supportive</w:t>
            </w:r>
          </w:p>
        </w:tc>
        <w:tc>
          <w:tcPr>
            <w:tcW w:w="525" w:type="pct"/>
            <w:vAlign w:val="center"/>
          </w:tcPr>
          <w:p w14:paraId="58C4FCAB" w14:textId="77777777" w:rsidR="002437AB" w:rsidRDefault="002437AB" w:rsidP="007104B7">
            <w:pPr>
              <w:pStyle w:val="Table1Black"/>
              <w:spacing w:after="0"/>
              <w:jc w:val="center"/>
            </w:pPr>
            <w:r>
              <w:t>1</w:t>
            </w:r>
          </w:p>
        </w:tc>
        <w:tc>
          <w:tcPr>
            <w:tcW w:w="1562" w:type="pct"/>
            <w:vAlign w:val="center"/>
          </w:tcPr>
          <w:p w14:paraId="181E0C1B" w14:textId="77777777" w:rsidR="002437AB" w:rsidRDefault="002437AB" w:rsidP="007104B7">
            <w:pPr>
              <w:pStyle w:val="Table1Black"/>
              <w:spacing w:after="0"/>
            </w:pPr>
          </w:p>
        </w:tc>
      </w:tr>
      <w:tr w:rsidR="002437AB" w14:paraId="717DA713" w14:textId="77777777" w:rsidTr="0091289E">
        <w:trPr>
          <w:trHeight w:val="522"/>
        </w:trPr>
        <w:tc>
          <w:tcPr>
            <w:tcW w:w="2913" w:type="pct"/>
            <w:vAlign w:val="center"/>
          </w:tcPr>
          <w:p w14:paraId="02E5C410" w14:textId="77777777" w:rsidR="002437AB" w:rsidRDefault="002437AB" w:rsidP="007104B7">
            <w:pPr>
              <w:pStyle w:val="Table1Black"/>
              <w:spacing w:after="0"/>
            </w:pPr>
            <w:r>
              <w:t>Not very supportive</w:t>
            </w:r>
          </w:p>
        </w:tc>
        <w:tc>
          <w:tcPr>
            <w:tcW w:w="525" w:type="pct"/>
            <w:vAlign w:val="center"/>
          </w:tcPr>
          <w:p w14:paraId="439F3A08" w14:textId="77777777" w:rsidR="002437AB" w:rsidRDefault="002437AB" w:rsidP="007104B7">
            <w:pPr>
              <w:pStyle w:val="Table1Black"/>
              <w:spacing w:after="0"/>
              <w:jc w:val="center"/>
            </w:pPr>
            <w:r>
              <w:t>2</w:t>
            </w:r>
          </w:p>
        </w:tc>
        <w:tc>
          <w:tcPr>
            <w:tcW w:w="1562" w:type="pct"/>
            <w:vAlign w:val="center"/>
          </w:tcPr>
          <w:p w14:paraId="4E8222CB" w14:textId="77777777" w:rsidR="002437AB" w:rsidRDefault="002437AB" w:rsidP="007104B7">
            <w:pPr>
              <w:pStyle w:val="Table1Black"/>
              <w:spacing w:after="0"/>
            </w:pPr>
          </w:p>
        </w:tc>
      </w:tr>
      <w:tr w:rsidR="002437AB" w14:paraId="143CC6B7" w14:textId="77777777" w:rsidTr="0091289E">
        <w:trPr>
          <w:trHeight w:val="522"/>
        </w:trPr>
        <w:tc>
          <w:tcPr>
            <w:tcW w:w="2913" w:type="pct"/>
            <w:vAlign w:val="center"/>
          </w:tcPr>
          <w:p w14:paraId="7C7F823A" w14:textId="77777777" w:rsidR="002437AB" w:rsidRDefault="002437AB" w:rsidP="007104B7">
            <w:pPr>
              <w:pStyle w:val="Table1Black"/>
              <w:spacing w:after="0"/>
            </w:pPr>
            <w:r>
              <w:t>Fairly supportive</w:t>
            </w:r>
          </w:p>
        </w:tc>
        <w:tc>
          <w:tcPr>
            <w:tcW w:w="525" w:type="pct"/>
            <w:vAlign w:val="center"/>
          </w:tcPr>
          <w:p w14:paraId="42B3F4DD" w14:textId="77777777" w:rsidR="002437AB" w:rsidRDefault="002437AB" w:rsidP="007104B7">
            <w:pPr>
              <w:pStyle w:val="Table1Black"/>
              <w:spacing w:after="0"/>
              <w:jc w:val="center"/>
            </w:pPr>
            <w:r>
              <w:t>3</w:t>
            </w:r>
          </w:p>
        </w:tc>
        <w:tc>
          <w:tcPr>
            <w:tcW w:w="1562" w:type="pct"/>
            <w:vAlign w:val="center"/>
          </w:tcPr>
          <w:p w14:paraId="0CC59DA0" w14:textId="77777777" w:rsidR="002437AB" w:rsidRDefault="002437AB" w:rsidP="007104B7">
            <w:pPr>
              <w:pStyle w:val="Table1Black"/>
              <w:spacing w:after="0"/>
            </w:pPr>
          </w:p>
        </w:tc>
      </w:tr>
      <w:tr w:rsidR="002437AB" w14:paraId="34B238C2" w14:textId="77777777" w:rsidTr="0091289E">
        <w:trPr>
          <w:trHeight w:val="522"/>
        </w:trPr>
        <w:tc>
          <w:tcPr>
            <w:tcW w:w="2913" w:type="pct"/>
            <w:vAlign w:val="center"/>
          </w:tcPr>
          <w:p w14:paraId="7AA007CF" w14:textId="77777777" w:rsidR="002437AB" w:rsidRDefault="002437AB" w:rsidP="007104B7">
            <w:pPr>
              <w:pStyle w:val="Table1Black"/>
              <w:spacing w:after="0"/>
            </w:pPr>
            <w:r>
              <w:t>Very supportive</w:t>
            </w:r>
          </w:p>
        </w:tc>
        <w:tc>
          <w:tcPr>
            <w:tcW w:w="525" w:type="pct"/>
            <w:vAlign w:val="center"/>
          </w:tcPr>
          <w:p w14:paraId="68588C47" w14:textId="77777777" w:rsidR="002437AB" w:rsidRDefault="002437AB" w:rsidP="007104B7">
            <w:pPr>
              <w:pStyle w:val="Table1Black"/>
              <w:spacing w:after="0"/>
              <w:jc w:val="center"/>
            </w:pPr>
            <w:r>
              <w:t>4</w:t>
            </w:r>
          </w:p>
        </w:tc>
        <w:tc>
          <w:tcPr>
            <w:tcW w:w="1562" w:type="pct"/>
            <w:vAlign w:val="center"/>
          </w:tcPr>
          <w:p w14:paraId="280A7834" w14:textId="77777777" w:rsidR="002437AB" w:rsidRDefault="002437AB" w:rsidP="007104B7">
            <w:pPr>
              <w:pStyle w:val="Table1Black"/>
              <w:spacing w:after="0"/>
            </w:pPr>
          </w:p>
        </w:tc>
      </w:tr>
      <w:tr w:rsidR="002437AB" w14:paraId="79DA89E1" w14:textId="77777777" w:rsidTr="0091289E">
        <w:trPr>
          <w:trHeight w:val="522"/>
        </w:trPr>
        <w:tc>
          <w:tcPr>
            <w:tcW w:w="2913" w:type="pct"/>
            <w:vAlign w:val="center"/>
          </w:tcPr>
          <w:p w14:paraId="34384A76" w14:textId="77777777" w:rsidR="002437AB" w:rsidRDefault="002437AB" w:rsidP="007104B7">
            <w:pPr>
              <w:pStyle w:val="Table1Black"/>
              <w:spacing w:after="0"/>
            </w:pPr>
            <w:r>
              <w:t>Don’t know</w:t>
            </w:r>
          </w:p>
        </w:tc>
        <w:tc>
          <w:tcPr>
            <w:tcW w:w="525" w:type="pct"/>
            <w:vAlign w:val="center"/>
          </w:tcPr>
          <w:p w14:paraId="6E8D5E7E" w14:textId="77777777" w:rsidR="002437AB" w:rsidRDefault="002437AB" w:rsidP="007104B7">
            <w:pPr>
              <w:pStyle w:val="Table1Black"/>
              <w:spacing w:after="0"/>
              <w:jc w:val="center"/>
            </w:pPr>
            <w:r>
              <w:t>5</w:t>
            </w:r>
          </w:p>
        </w:tc>
        <w:tc>
          <w:tcPr>
            <w:tcW w:w="1562" w:type="pct"/>
            <w:vAlign w:val="center"/>
          </w:tcPr>
          <w:p w14:paraId="406EE882" w14:textId="77777777" w:rsidR="002437AB" w:rsidRDefault="002437AB" w:rsidP="007104B7">
            <w:pPr>
              <w:pStyle w:val="Table1Black"/>
              <w:spacing w:after="0"/>
            </w:pPr>
          </w:p>
        </w:tc>
      </w:tr>
      <w:tr w:rsidR="002437AB" w14:paraId="0F55D5E6" w14:textId="77777777" w:rsidTr="0091289E">
        <w:trPr>
          <w:trHeight w:val="522"/>
        </w:trPr>
        <w:tc>
          <w:tcPr>
            <w:tcW w:w="2913" w:type="pct"/>
            <w:vAlign w:val="center"/>
          </w:tcPr>
          <w:p w14:paraId="4FE887F4" w14:textId="77777777" w:rsidR="002437AB" w:rsidRDefault="002437AB" w:rsidP="007104B7">
            <w:pPr>
              <w:pStyle w:val="Table1Black"/>
              <w:spacing w:after="0"/>
            </w:pPr>
            <w:r>
              <w:t>Organisation not aware of accreditation</w:t>
            </w:r>
          </w:p>
        </w:tc>
        <w:tc>
          <w:tcPr>
            <w:tcW w:w="525" w:type="pct"/>
            <w:vAlign w:val="center"/>
          </w:tcPr>
          <w:p w14:paraId="26B4885D" w14:textId="77777777" w:rsidR="002437AB" w:rsidRDefault="002437AB" w:rsidP="007104B7">
            <w:pPr>
              <w:pStyle w:val="Table1Black"/>
              <w:spacing w:after="0"/>
              <w:jc w:val="center"/>
            </w:pPr>
            <w:r>
              <w:t>6</w:t>
            </w:r>
          </w:p>
        </w:tc>
        <w:tc>
          <w:tcPr>
            <w:tcW w:w="1562" w:type="pct"/>
            <w:vAlign w:val="center"/>
          </w:tcPr>
          <w:p w14:paraId="76E020C3" w14:textId="77777777" w:rsidR="002437AB" w:rsidRDefault="002437AB" w:rsidP="007104B7">
            <w:pPr>
              <w:pStyle w:val="Table1Black"/>
              <w:spacing w:after="0"/>
            </w:pPr>
          </w:p>
        </w:tc>
      </w:tr>
    </w:tbl>
    <w:p w14:paraId="6AFB922C" w14:textId="77777777" w:rsidR="002437AB" w:rsidRDefault="002437AB" w:rsidP="002437AB">
      <w:pPr>
        <w:rPr>
          <w:highlight w:val="lightGray"/>
        </w:rPr>
      </w:pPr>
    </w:p>
    <w:p w14:paraId="502395F9" w14:textId="23494608" w:rsidR="002437AB" w:rsidRPr="0091289E" w:rsidRDefault="0091289E" w:rsidP="006A3374">
      <w:pPr>
        <w:pStyle w:val="BodyText"/>
        <w:spacing w:before="240"/>
        <w:rPr>
          <w:i/>
          <w:iCs/>
        </w:rPr>
      </w:pPr>
      <w:r w:rsidRPr="0091289E">
        <w:rPr>
          <w:i/>
          <w:iCs/>
        </w:rPr>
        <w:t>A</w:t>
      </w:r>
      <w:r w:rsidR="002437AB" w:rsidRPr="0091289E">
        <w:rPr>
          <w:i/>
          <w:iCs/>
        </w:rPr>
        <w:t>sk if organisation supportive/not supportive (C15=1-4)</w:t>
      </w:r>
      <w:r w:rsidRPr="0091289E">
        <w:rPr>
          <w:i/>
          <w:iCs/>
        </w:rPr>
        <w:t xml:space="preserve">. </w:t>
      </w:r>
      <w:r w:rsidR="006A3374">
        <w:rPr>
          <w:i/>
          <w:iCs/>
        </w:rPr>
        <w:t>Write in.</w:t>
      </w:r>
    </w:p>
    <w:p w14:paraId="4B86E862" w14:textId="1A80F587" w:rsidR="002437AB" w:rsidRDefault="0091289E" w:rsidP="0091289E">
      <w:pPr>
        <w:pStyle w:val="BodyText"/>
      </w:pPr>
      <w:r>
        <w:t xml:space="preserve">C16. </w:t>
      </w:r>
      <w:r w:rsidR="002437AB">
        <w:t>In what ways has your organisation (if C15=3/4: supported; if C15=1/2: not supported) you to work towards accreditation?</w:t>
      </w:r>
    </w:p>
    <w:tbl>
      <w:tblPr>
        <w:tblStyle w:val="TableGrid"/>
        <w:tblW w:w="5000" w:type="pct"/>
        <w:tblLook w:val="04A0" w:firstRow="1" w:lastRow="0" w:firstColumn="1" w:lastColumn="0" w:noHBand="0" w:noVBand="1"/>
      </w:tblPr>
      <w:tblGrid>
        <w:gridCol w:w="5256"/>
        <w:gridCol w:w="1213"/>
        <w:gridCol w:w="2528"/>
      </w:tblGrid>
      <w:tr w:rsidR="002437AB" w14:paraId="0943F521" w14:textId="77777777" w:rsidTr="0091289E">
        <w:trPr>
          <w:trHeight w:val="1118"/>
        </w:trPr>
        <w:tc>
          <w:tcPr>
            <w:tcW w:w="5000" w:type="pct"/>
            <w:gridSpan w:val="3"/>
          </w:tcPr>
          <w:p w14:paraId="118DD57E" w14:textId="77777777" w:rsidR="002437AB" w:rsidRDefault="002437AB" w:rsidP="007104B7">
            <w:pPr>
              <w:pStyle w:val="Table1Black"/>
              <w:spacing w:before="60" w:after="0"/>
            </w:pPr>
            <w:r>
              <w:t>WRITE IN</w:t>
            </w:r>
          </w:p>
        </w:tc>
      </w:tr>
      <w:tr w:rsidR="002437AB" w14:paraId="0D777A6B" w14:textId="77777777" w:rsidTr="0091289E">
        <w:trPr>
          <w:trHeight w:val="454"/>
        </w:trPr>
        <w:tc>
          <w:tcPr>
            <w:tcW w:w="2921" w:type="pct"/>
            <w:vAlign w:val="center"/>
          </w:tcPr>
          <w:p w14:paraId="0F1FA8DD" w14:textId="77777777" w:rsidR="002437AB" w:rsidRDefault="002437AB" w:rsidP="007104B7">
            <w:pPr>
              <w:pStyle w:val="Table1Black"/>
              <w:spacing w:after="0"/>
            </w:pPr>
            <w:r>
              <w:t>Don't know</w:t>
            </w:r>
          </w:p>
        </w:tc>
        <w:tc>
          <w:tcPr>
            <w:tcW w:w="674" w:type="pct"/>
            <w:vAlign w:val="center"/>
          </w:tcPr>
          <w:p w14:paraId="4C9DF0C3" w14:textId="77777777" w:rsidR="002437AB" w:rsidRDefault="002437AB" w:rsidP="007104B7">
            <w:pPr>
              <w:pStyle w:val="Table1Black"/>
              <w:spacing w:after="0"/>
              <w:jc w:val="center"/>
            </w:pPr>
            <w:r>
              <w:t>1</w:t>
            </w:r>
          </w:p>
        </w:tc>
        <w:tc>
          <w:tcPr>
            <w:tcW w:w="1405" w:type="pct"/>
            <w:vAlign w:val="center"/>
          </w:tcPr>
          <w:p w14:paraId="622A57CF" w14:textId="77777777" w:rsidR="002437AB" w:rsidRDefault="002437AB" w:rsidP="007104B7">
            <w:pPr>
              <w:pStyle w:val="Table1Black"/>
              <w:spacing w:after="0"/>
            </w:pPr>
          </w:p>
        </w:tc>
      </w:tr>
      <w:tr w:rsidR="002437AB" w14:paraId="085D2BB6" w14:textId="77777777" w:rsidTr="0091289E">
        <w:trPr>
          <w:trHeight w:val="454"/>
        </w:trPr>
        <w:tc>
          <w:tcPr>
            <w:tcW w:w="2921" w:type="pct"/>
            <w:vAlign w:val="center"/>
          </w:tcPr>
          <w:p w14:paraId="3BA002A9" w14:textId="77777777" w:rsidR="002437AB" w:rsidRDefault="002437AB" w:rsidP="007104B7">
            <w:pPr>
              <w:pStyle w:val="Table1Black"/>
              <w:spacing w:after="0"/>
            </w:pPr>
            <w:r>
              <w:t>Refused</w:t>
            </w:r>
          </w:p>
        </w:tc>
        <w:tc>
          <w:tcPr>
            <w:tcW w:w="674" w:type="pct"/>
            <w:vAlign w:val="center"/>
          </w:tcPr>
          <w:p w14:paraId="0492D22F" w14:textId="77777777" w:rsidR="002437AB" w:rsidRDefault="002437AB" w:rsidP="007104B7">
            <w:pPr>
              <w:pStyle w:val="Table1Black"/>
              <w:spacing w:after="0"/>
              <w:jc w:val="center"/>
            </w:pPr>
            <w:r>
              <w:t>2</w:t>
            </w:r>
          </w:p>
        </w:tc>
        <w:tc>
          <w:tcPr>
            <w:tcW w:w="1405" w:type="pct"/>
            <w:vAlign w:val="center"/>
          </w:tcPr>
          <w:p w14:paraId="0F95FED0" w14:textId="77777777" w:rsidR="002437AB" w:rsidRDefault="002437AB" w:rsidP="007104B7">
            <w:pPr>
              <w:pStyle w:val="Table1Black"/>
              <w:spacing w:after="0"/>
            </w:pPr>
          </w:p>
        </w:tc>
      </w:tr>
    </w:tbl>
    <w:p w14:paraId="563FD3FE" w14:textId="11C51870" w:rsidR="002437AB" w:rsidRDefault="008B4FDD" w:rsidP="0091289E">
      <w:pPr>
        <w:pStyle w:val="Heading3"/>
      </w:pPr>
      <w:r>
        <w:t xml:space="preserve">Section D. </w:t>
      </w:r>
      <w:r w:rsidR="002437AB">
        <w:t>Experience of mediation since the course</w:t>
      </w:r>
    </w:p>
    <w:p w14:paraId="69B4A6FD" w14:textId="704253A8" w:rsidR="002437AB" w:rsidRPr="0091289E" w:rsidRDefault="0091289E" w:rsidP="0091289E">
      <w:pPr>
        <w:pStyle w:val="BodyText"/>
        <w:rPr>
          <w:i/>
          <w:iCs/>
        </w:rPr>
      </w:pPr>
      <w:r w:rsidRPr="0091289E">
        <w:rPr>
          <w:i/>
          <w:iCs/>
        </w:rPr>
        <w:t>A</w:t>
      </w:r>
      <w:r w:rsidR="002437AB" w:rsidRPr="0091289E">
        <w:rPr>
          <w:i/>
          <w:iCs/>
        </w:rPr>
        <w:t>sk all</w:t>
      </w:r>
      <w:r w:rsidRPr="0091289E">
        <w:rPr>
          <w:i/>
          <w:iCs/>
        </w:rPr>
        <w:t xml:space="preserve">. Single code. </w:t>
      </w:r>
    </w:p>
    <w:p w14:paraId="52773171" w14:textId="741C6BF9" w:rsidR="002437AB" w:rsidRDefault="0091289E" w:rsidP="0091289E">
      <w:pPr>
        <w:pStyle w:val="BodyText"/>
      </w:pPr>
      <w:r>
        <w:t xml:space="preserve">D1. </w:t>
      </w:r>
      <w:r w:rsidR="002437AB">
        <w:t>I’d now like to move on to ask you about any mediation you have personally undertaken since completing the course.</w:t>
      </w:r>
    </w:p>
    <w:p w14:paraId="41B0ADB8" w14:textId="78D1CC5E" w:rsidR="002437AB" w:rsidRDefault="002437AB" w:rsidP="0091289E">
      <w:pPr>
        <w:pStyle w:val="BodyText"/>
      </w:pPr>
      <w:r w:rsidRPr="00B56101">
        <w:rPr>
          <w:u w:val="single"/>
        </w:rPr>
        <w:t>Since completing the course</w:t>
      </w:r>
      <w:r w:rsidRPr="005A2FB3">
        <w:t>, how many workplace disputes or disagreements have you participated as a mediator which were…?</w:t>
      </w:r>
    </w:p>
    <w:tbl>
      <w:tblPr>
        <w:tblStyle w:val="TableGrid"/>
        <w:tblW w:w="5000" w:type="pct"/>
        <w:tblLook w:val="04A0" w:firstRow="1" w:lastRow="0" w:firstColumn="1" w:lastColumn="0" w:noHBand="0" w:noVBand="1"/>
      </w:tblPr>
      <w:tblGrid>
        <w:gridCol w:w="4787"/>
        <w:gridCol w:w="695"/>
        <w:gridCol w:w="627"/>
        <w:gridCol w:w="627"/>
        <w:gridCol w:w="627"/>
        <w:gridCol w:w="628"/>
        <w:gridCol w:w="1006"/>
      </w:tblGrid>
      <w:tr w:rsidR="002437AB" w14:paraId="1CF3399B" w14:textId="77777777" w:rsidTr="0091289E">
        <w:trPr>
          <w:trHeight w:val="454"/>
          <w:tblHeader/>
        </w:trPr>
        <w:tc>
          <w:tcPr>
            <w:tcW w:w="2662" w:type="pct"/>
          </w:tcPr>
          <w:p w14:paraId="6771E988" w14:textId="77777777" w:rsidR="002437AB" w:rsidRDefault="002437AB" w:rsidP="007104B7">
            <w:pPr>
              <w:pStyle w:val="QuestionTableNotExtremely"/>
            </w:pPr>
          </w:p>
        </w:tc>
        <w:tc>
          <w:tcPr>
            <w:tcW w:w="383" w:type="pct"/>
            <w:vAlign w:val="center"/>
          </w:tcPr>
          <w:p w14:paraId="1818F12F" w14:textId="77777777" w:rsidR="002437AB" w:rsidRPr="001931D0" w:rsidRDefault="002437AB" w:rsidP="007104B7">
            <w:pPr>
              <w:pStyle w:val="QuestionTableNotExtremely"/>
              <w:jc w:val="center"/>
              <w:rPr>
                <w:sz w:val="20"/>
              </w:rPr>
            </w:pPr>
            <w:r w:rsidRPr="001931D0">
              <w:rPr>
                <w:sz w:val="20"/>
              </w:rPr>
              <w:t>None</w:t>
            </w:r>
          </w:p>
        </w:tc>
        <w:tc>
          <w:tcPr>
            <w:tcW w:w="350" w:type="pct"/>
            <w:vAlign w:val="center"/>
          </w:tcPr>
          <w:p w14:paraId="0FE94556" w14:textId="77777777" w:rsidR="002437AB" w:rsidRPr="001931D0" w:rsidRDefault="002437AB" w:rsidP="007104B7">
            <w:pPr>
              <w:pStyle w:val="QuestionTableNotExtremely"/>
              <w:jc w:val="center"/>
              <w:rPr>
                <w:sz w:val="20"/>
              </w:rPr>
            </w:pPr>
            <w:r w:rsidRPr="001931D0">
              <w:rPr>
                <w:sz w:val="20"/>
              </w:rPr>
              <w:t>1</w:t>
            </w:r>
          </w:p>
        </w:tc>
        <w:tc>
          <w:tcPr>
            <w:tcW w:w="350" w:type="pct"/>
            <w:vAlign w:val="center"/>
          </w:tcPr>
          <w:p w14:paraId="03159CA2" w14:textId="77777777" w:rsidR="002437AB" w:rsidRPr="001931D0" w:rsidRDefault="002437AB" w:rsidP="007104B7">
            <w:pPr>
              <w:pStyle w:val="QuestionTableNotExtremely"/>
              <w:jc w:val="center"/>
              <w:rPr>
                <w:sz w:val="20"/>
              </w:rPr>
            </w:pPr>
            <w:r w:rsidRPr="001931D0">
              <w:rPr>
                <w:sz w:val="20"/>
              </w:rPr>
              <w:t>2</w:t>
            </w:r>
          </w:p>
        </w:tc>
        <w:tc>
          <w:tcPr>
            <w:tcW w:w="350" w:type="pct"/>
            <w:vAlign w:val="center"/>
          </w:tcPr>
          <w:p w14:paraId="6F26A2A7" w14:textId="77777777" w:rsidR="002437AB" w:rsidRPr="001931D0" w:rsidRDefault="002437AB" w:rsidP="007104B7">
            <w:pPr>
              <w:pStyle w:val="QuestionTableNotExtremely"/>
              <w:jc w:val="center"/>
              <w:rPr>
                <w:sz w:val="20"/>
              </w:rPr>
            </w:pPr>
            <w:r w:rsidRPr="001931D0">
              <w:rPr>
                <w:sz w:val="20"/>
              </w:rPr>
              <w:t>3</w:t>
            </w:r>
          </w:p>
        </w:tc>
        <w:tc>
          <w:tcPr>
            <w:tcW w:w="350" w:type="pct"/>
            <w:vAlign w:val="center"/>
          </w:tcPr>
          <w:p w14:paraId="383ADC87" w14:textId="77777777" w:rsidR="002437AB" w:rsidRPr="001931D0" w:rsidRDefault="002437AB" w:rsidP="007104B7">
            <w:pPr>
              <w:pStyle w:val="QuestionTableNotExtremely"/>
              <w:jc w:val="center"/>
              <w:rPr>
                <w:sz w:val="20"/>
              </w:rPr>
            </w:pPr>
            <w:r w:rsidRPr="001931D0">
              <w:rPr>
                <w:sz w:val="20"/>
              </w:rPr>
              <w:t>4</w:t>
            </w:r>
          </w:p>
        </w:tc>
        <w:tc>
          <w:tcPr>
            <w:tcW w:w="555" w:type="pct"/>
            <w:vAlign w:val="center"/>
          </w:tcPr>
          <w:p w14:paraId="452AFB30" w14:textId="77777777" w:rsidR="002437AB" w:rsidRPr="001931D0" w:rsidRDefault="002437AB" w:rsidP="007104B7">
            <w:pPr>
              <w:pStyle w:val="QuestionTableNotExtremely"/>
              <w:jc w:val="center"/>
              <w:rPr>
                <w:sz w:val="20"/>
              </w:rPr>
            </w:pPr>
            <w:r w:rsidRPr="001931D0">
              <w:rPr>
                <w:sz w:val="20"/>
              </w:rPr>
              <w:t>5+ (Specify)</w:t>
            </w:r>
          </w:p>
        </w:tc>
      </w:tr>
      <w:tr w:rsidR="002437AB" w14:paraId="4ADFA8C9" w14:textId="77777777" w:rsidTr="0091289E">
        <w:trPr>
          <w:trHeight w:val="522"/>
        </w:trPr>
        <w:tc>
          <w:tcPr>
            <w:tcW w:w="2662" w:type="pct"/>
            <w:vAlign w:val="center"/>
          </w:tcPr>
          <w:p w14:paraId="39F5A8A1" w14:textId="313CBB86" w:rsidR="002437AB" w:rsidRDefault="002437AB" w:rsidP="007104B7">
            <w:pPr>
              <w:pStyle w:val="QTblabc"/>
            </w:pPr>
            <w:r>
              <w:t xml:space="preserve">Fully resolved </w:t>
            </w:r>
            <w:r w:rsidR="0011107E">
              <w:t>i.e.,</w:t>
            </w:r>
            <w:r>
              <w:t xml:space="preserve"> all issues were resolved</w:t>
            </w:r>
          </w:p>
        </w:tc>
        <w:tc>
          <w:tcPr>
            <w:tcW w:w="383" w:type="pct"/>
            <w:vAlign w:val="center"/>
          </w:tcPr>
          <w:p w14:paraId="2053009B" w14:textId="77777777" w:rsidR="002437AB" w:rsidRPr="005E734B" w:rsidRDefault="002437AB" w:rsidP="007104B7">
            <w:pPr>
              <w:pStyle w:val="Qtable1to10Horiz"/>
              <w:numPr>
                <w:ilvl w:val="0"/>
                <w:numId w:val="0"/>
              </w:numPr>
            </w:pPr>
            <w:r w:rsidRPr="005E734B">
              <w:t>0</w:t>
            </w:r>
          </w:p>
        </w:tc>
        <w:tc>
          <w:tcPr>
            <w:tcW w:w="350" w:type="pct"/>
            <w:vAlign w:val="center"/>
          </w:tcPr>
          <w:p w14:paraId="2B4B052A" w14:textId="77777777" w:rsidR="002437AB" w:rsidRPr="005E734B" w:rsidRDefault="002437AB" w:rsidP="007104B7">
            <w:pPr>
              <w:pStyle w:val="Qtable1to10Horiz"/>
              <w:numPr>
                <w:ilvl w:val="0"/>
                <w:numId w:val="0"/>
              </w:numPr>
            </w:pPr>
            <w:r w:rsidRPr="005E734B">
              <w:t>1</w:t>
            </w:r>
          </w:p>
        </w:tc>
        <w:tc>
          <w:tcPr>
            <w:tcW w:w="350" w:type="pct"/>
            <w:vAlign w:val="center"/>
          </w:tcPr>
          <w:p w14:paraId="7811E157" w14:textId="77777777" w:rsidR="002437AB" w:rsidRPr="005E734B" w:rsidRDefault="002437AB" w:rsidP="007104B7">
            <w:pPr>
              <w:pStyle w:val="Qtable1to10Horiz"/>
              <w:numPr>
                <w:ilvl w:val="0"/>
                <w:numId w:val="0"/>
              </w:numPr>
            </w:pPr>
            <w:r w:rsidRPr="005E734B">
              <w:t>2</w:t>
            </w:r>
          </w:p>
        </w:tc>
        <w:tc>
          <w:tcPr>
            <w:tcW w:w="350" w:type="pct"/>
            <w:vAlign w:val="center"/>
          </w:tcPr>
          <w:p w14:paraId="60FEB293" w14:textId="77777777" w:rsidR="002437AB" w:rsidRPr="005E734B" w:rsidRDefault="002437AB" w:rsidP="007104B7">
            <w:pPr>
              <w:pStyle w:val="Qtable1to10Horiz"/>
              <w:numPr>
                <w:ilvl w:val="0"/>
                <w:numId w:val="0"/>
              </w:numPr>
            </w:pPr>
            <w:r w:rsidRPr="005E734B">
              <w:t>3</w:t>
            </w:r>
          </w:p>
        </w:tc>
        <w:tc>
          <w:tcPr>
            <w:tcW w:w="350" w:type="pct"/>
            <w:vAlign w:val="center"/>
          </w:tcPr>
          <w:p w14:paraId="2615A7DE" w14:textId="77777777" w:rsidR="002437AB" w:rsidRPr="005E734B" w:rsidRDefault="002437AB" w:rsidP="007104B7">
            <w:pPr>
              <w:pStyle w:val="Qtable1to10Horiz"/>
              <w:numPr>
                <w:ilvl w:val="0"/>
                <w:numId w:val="0"/>
              </w:numPr>
            </w:pPr>
            <w:r w:rsidRPr="005E734B">
              <w:t>4</w:t>
            </w:r>
          </w:p>
        </w:tc>
        <w:tc>
          <w:tcPr>
            <w:tcW w:w="555" w:type="pct"/>
            <w:vAlign w:val="center"/>
          </w:tcPr>
          <w:p w14:paraId="27D5A9CB" w14:textId="77777777" w:rsidR="002437AB" w:rsidRPr="005E734B" w:rsidRDefault="002437AB" w:rsidP="007104B7">
            <w:pPr>
              <w:pStyle w:val="Qtable1to10Horiz"/>
              <w:numPr>
                <w:ilvl w:val="0"/>
                <w:numId w:val="0"/>
              </w:numPr>
            </w:pPr>
            <w:r w:rsidRPr="005E734B">
              <w:t>5</w:t>
            </w:r>
          </w:p>
        </w:tc>
      </w:tr>
      <w:tr w:rsidR="002437AB" w14:paraId="272B5CDB" w14:textId="77777777" w:rsidTr="0091289E">
        <w:trPr>
          <w:trHeight w:val="522"/>
        </w:trPr>
        <w:tc>
          <w:tcPr>
            <w:tcW w:w="2662" w:type="pct"/>
            <w:vAlign w:val="center"/>
          </w:tcPr>
          <w:p w14:paraId="015B1146" w14:textId="6A0F4A9C" w:rsidR="002437AB" w:rsidRDefault="002437AB" w:rsidP="007104B7">
            <w:pPr>
              <w:pStyle w:val="QTblabc"/>
            </w:pPr>
            <w:r>
              <w:t>Partially resolved</w:t>
            </w:r>
          </w:p>
        </w:tc>
        <w:tc>
          <w:tcPr>
            <w:tcW w:w="383" w:type="pct"/>
            <w:vAlign w:val="center"/>
          </w:tcPr>
          <w:p w14:paraId="1DB24D46" w14:textId="77777777" w:rsidR="002437AB" w:rsidRPr="005E734B" w:rsidRDefault="002437AB" w:rsidP="007104B7">
            <w:pPr>
              <w:pStyle w:val="Qtable1to10Horiz"/>
              <w:numPr>
                <w:ilvl w:val="0"/>
                <w:numId w:val="0"/>
              </w:numPr>
            </w:pPr>
            <w:r w:rsidRPr="005E734B">
              <w:t>0</w:t>
            </w:r>
          </w:p>
        </w:tc>
        <w:tc>
          <w:tcPr>
            <w:tcW w:w="350" w:type="pct"/>
            <w:vAlign w:val="center"/>
          </w:tcPr>
          <w:p w14:paraId="5C4B3BAA" w14:textId="77777777" w:rsidR="002437AB" w:rsidRPr="005E734B" w:rsidRDefault="002437AB" w:rsidP="007104B7">
            <w:pPr>
              <w:pStyle w:val="Qtable1to10Horiz"/>
              <w:numPr>
                <w:ilvl w:val="0"/>
                <w:numId w:val="0"/>
              </w:numPr>
            </w:pPr>
            <w:r w:rsidRPr="005E734B">
              <w:t>1</w:t>
            </w:r>
          </w:p>
        </w:tc>
        <w:tc>
          <w:tcPr>
            <w:tcW w:w="350" w:type="pct"/>
            <w:vAlign w:val="center"/>
          </w:tcPr>
          <w:p w14:paraId="4D3CC7CE" w14:textId="77777777" w:rsidR="002437AB" w:rsidRPr="005E734B" w:rsidRDefault="002437AB" w:rsidP="007104B7">
            <w:pPr>
              <w:pStyle w:val="Qtable1to10Horiz"/>
              <w:numPr>
                <w:ilvl w:val="0"/>
                <w:numId w:val="0"/>
              </w:numPr>
            </w:pPr>
            <w:r w:rsidRPr="005E734B">
              <w:t>2</w:t>
            </w:r>
          </w:p>
        </w:tc>
        <w:tc>
          <w:tcPr>
            <w:tcW w:w="350" w:type="pct"/>
            <w:vAlign w:val="center"/>
          </w:tcPr>
          <w:p w14:paraId="2FCA004E" w14:textId="77777777" w:rsidR="002437AB" w:rsidRPr="005E734B" w:rsidRDefault="002437AB" w:rsidP="007104B7">
            <w:pPr>
              <w:pStyle w:val="Qtable1to10Horiz"/>
              <w:numPr>
                <w:ilvl w:val="0"/>
                <w:numId w:val="0"/>
              </w:numPr>
            </w:pPr>
            <w:r w:rsidRPr="005E734B">
              <w:t>3</w:t>
            </w:r>
          </w:p>
        </w:tc>
        <w:tc>
          <w:tcPr>
            <w:tcW w:w="350" w:type="pct"/>
            <w:vAlign w:val="center"/>
          </w:tcPr>
          <w:p w14:paraId="737A7B56" w14:textId="77777777" w:rsidR="002437AB" w:rsidRPr="005E734B" w:rsidRDefault="002437AB" w:rsidP="007104B7">
            <w:pPr>
              <w:pStyle w:val="Qtable1to10Horiz"/>
              <w:numPr>
                <w:ilvl w:val="0"/>
                <w:numId w:val="0"/>
              </w:numPr>
            </w:pPr>
            <w:r w:rsidRPr="005E734B">
              <w:t>4</w:t>
            </w:r>
          </w:p>
        </w:tc>
        <w:tc>
          <w:tcPr>
            <w:tcW w:w="555" w:type="pct"/>
            <w:vAlign w:val="center"/>
          </w:tcPr>
          <w:p w14:paraId="3CDA8BA0" w14:textId="77777777" w:rsidR="002437AB" w:rsidRPr="005E734B" w:rsidRDefault="002437AB" w:rsidP="007104B7">
            <w:pPr>
              <w:pStyle w:val="Qtable1to10Horiz"/>
              <w:numPr>
                <w:ilvl w:val="0"/>
                <w:numId w:val="0"/>
              </w:numPr>
            </w:pPr>
            <w:r w:rsidRPr="005E734B">
              <w:t>5</w:t>
            </w:r>
          </w:p>
        </w:tc>
      </w:tr>
      <w:tr w:rsidR="002437AB" w14:paraId="4B9CAADC" w14:textId="77777777" w:rsidTr="0091289E">
        <w:trPr>
          <w:trHeight w:val="522"/>
        </w:trPr>
        <w:tc>
          <w:tcPr>
            <w:tcW w:w="2662" w:type="pct"/>
            <w:vAlign w:val="center"/>
          </w:tcPr>
          <w:p w14:paraId="45960E55" w14:textId="50FFB4AD" w:rsidR="002437AB" w:rsidRDefault="002437AB" w:rsidP="007104B7">
            <w:pPr>
              <w:pStyle w:val="QTblabc"/>
            </w:pPr>
            <w:r>
              <w:t>Withdrawn (no agreement reached between parties</w:t>
            </w:r>
          </w:p>
        </w:tc>
        <w:tc>
          <w:tcPr>
            <w:tcW w:w="383" w:type="pct"/>
            <w:vAlign w:val="center"/>
          </w:tcPr>
          <w:p w14:paraId="28B0A560" w14:textId="77777777" w:rsidR="002437AB" w:rsidRPr="005E734B" w:rsidRDefault="002437AB" w:rsidP="007104B7">
            <w:pPr>
              <w:pStyle w:val="Qtable1to10Horiz"/>
              <w:numPr>
                <w:ilvl w:val="0"/>
                <w:numId w:val="0"/>
              </w:numPr>
            </w:pPr>
            <w:r w:rsidRPr="005E734B">
              <w:t>0</w:t>
            </w:r>
          </w:p>
        </w:tc>
        <w:tc>
          <w:tcPr>
            <w:tcW w:w="350" w:type="pct"/>
            <w:vAlign w:val="center"/>
          </w:tcPr>
          <w:p w14:paraId="1BC52D31" w14:textId="77777777" w:rsidR="002437AB" w:rsidRPr="005E734B" w:rsidRDefault="002437AB" w:rsidP="007104B7">
            <w:pPr>
              <w:pStyle w:val="Qtable1to10Horiz"/>
              <w:numPr>
                <w:ilvl w:val="0"/>
                <w:numId w:val="0"/>
              </w:numPr>
            </w:pPr>
            <w:r w:rsidRPr="005E734B">
              <w:t>1</w:t>
            </w:r>
          </w:p>
        </w:tc>
        <w:tc>
          <w:tcPr>
            <w:tcW w:w="350" w:type="pct"/>
            <w:vAlign w:val="center"/>
          </w:tcPr>
          <w:p w14:paraId="7663780E" w14:textId="77777777" w:rsidR="002437AB" w:rsidRPr="005E734B" w:rsidRDefault="002437AB" w:rsidP="007104B7">
            <w:pPr>
              <w:pStyle w:val="Qtable1to10Horiz"/>
              <w:numPr>
                <w:ilvl w:val="0"/>
                <w:numId w:val="0"/>
              </w:numPr>
            </w:pPr>
            <w:r w:rsidRPr="005E734B">
              <w:t>2</w:t>
            </w:r>
          </w:p>
        </w:tc>
        <w:tc>
          <w:tcPr>
            <w:tcW w:w="350" w:type="pct"/>
            <w:vAlign w:val="center"/>
          </w:tcPr>
          <w:p w14:paraId="6101A752" w14:textId="77777777" w:rsidR="002437AB" w:rsidRPr="005E734B" w:rsidRDefault="002437AB" w:rsidP="007104B7">
            <w:pPr>
              <w:pStyle w:val="Qtable1to10Horiz"/>
              <w:numPr>
                <w:ilvl w:val="0"/>
                <w:numId w:val="0"/>
              </w:numPr>
            </w:pPr>
            <w:r w:rsidRPr="005E734B">
              <w:t>3</w:t>
            </w:r>
          </w:p>
        </w:tc>
        <w:tc>
          <w:tcPr>
            <w:tcW w:w="350" w:type="pct"/>
            <w:vAlign w:val="center"/>
          </w:tcPr>
          <w:p w14:paraId="177CE6E8" w14:textId="77777777" w:rsidR="002437AB" w:rsidRPr="005E734B" w:rsidRDefault="002437AB" w:rsidP="007104B7">
            <w:pPr>
              <w:pStyle w:val="Qtable1to10Horiz"/>
              <w:numPr>
                <w:ilvl w:val="0"/>
                <w:numId w:val="0"/>
              </w:numPr>
            </w:pPr>
            <w:r w:rsidRPr="005E734B">
              <w:t>4</w:t>
            </w:r>
          </w:p>
        </w:tc>
        <w:tc>
          <w:tcPr>
            <w:tcW w:w="555" w:type="pct"/>
            <w:vAlign w:val="center"/>
          </w:tcPr>
          <w:p w14:paraId="2DB31E43" w14:textId="77777777" w:rsidR="002437AB" w:rsidRPr="005E734B" w:rsidRDefault="002437AB" w:rsidP="007104B7">
            <w:pPr>
              <w:pStyle w:val="Qtable1to10Horiz"/>
              <w:numPr>
                <w:ilvl w:val="0"/>
                <w:numId w:val="0"/>
              </w:numPr>
            </w:pPr>
            <w:r w:rsidRPr="005E734B">
              <w:t>5</w:t>
            </w:r>
          </w:p>
        </w:tc>
      </w:tr>
      <w:tr w:rsidR="002437AB" w14:paraId="5A8B83DC" w14:textId="77777777" w:rsidTr="0091289E">
        <w:trPr>
          <w:trHeight w:val="522"/>
        </w:trPr>
        <w:tc>
          <w:tcPr>
            <w:tcW w:w="2662" w:type="pct"/>
            <w:vAlign w:val="center"/>
          </w:tcPr>
          <w:p w14:paraId="54538E71" w14:textId="15E44C50" w:rsidR="002437AB" w:rsidRDefault="002437AB" w:rsidP="007104B7">
            <w:pPr>
              <w:pStyle w:val="QTblabc"/>
            </w:pPr>
            <w:r>
              <w:t>Proceeded to formal complaint</w:t>
            </w:r>
          </w:p>
        </w:tc>
        <w:tc>
          <w:tcPr>
            <w:tcW w:w="383" w:type="pct"/>
            <w:vAlign w:val="center"/>
          </w:tcPr>
          <w:p w14:paraId="248C5AB2" w14:textId="77777777" w:rsidR="002437AB" w:rsidRPr="005E734B" w:rsidRDefault="002437AB" w:rsidP="007104B7">
            <w:pPr>
              <w:pStyle w:val="Qtable1to10Horiz"/>
              <w:numPr>
                <w:ilvl w:val="0"/>
                <w:numId w:val="0"/>
              </w:numPr>
            </w:pPr>
            <w:r w:rsidRPr="005E734B">
              <w:t>0</w:t>
            </w:r>
          </w:p>
        </w:tc>
        <w:tc>
          <w:tcPr>
            <w:tcW w:w="350" w:type="pct"/>
            <w:vAlign w:val="center"/>
          </w:tcPr>
          <w:p w14:paraId="378029BE" w14:textId="77777777" w:rsidR="002437AB" w:rsidRPr="005E734B" w:rsidRDefault="002437AB" w:rsidP="007104B7">
            <w:pPr>
              <w:pStyle w:val="Qtable1to10Horiz"/>
              <w:numPr>
                <w:ilvl w:val="0"/>
                <w:numId w:val="0"/>
              </w:numPr>
            </w:pPr>
            <w:r w:rsidRPr="005E734B">
              <w:t>1</w:t>
            </w:r>
          </w:p>
        </w:tc>
        <w:tc>
          <w:tcPr>
            <w:tcW w:w="350" w:type="pct"/>
            <w:vAlign w:val="center"/>
          </w:tcPr>
          <w:p w14:paraId="4ACE3803" w14:textId="77777777" w:rsidR="002437AB" w:rsidRPr="005E734B" w:rsidRDefault="002437AB" w:rsidP="007104B7">
            <w:pPr>
              <w:pStyle w:val="Qtable1to10Horiz"/>
              <w:numPr>
                <w:ilvl w:val="0"/>
                <w:numId w:val="0"/>
              </w:numPr>
            </w:pPr>
            <w:r w:rsidRPr="005E734B">
              <w:t>2</w:t>
            </w:r>
          </w:p>
        </w:tc>
        <w:tc>
          <w:tcPr>
            <w:tcW w:w="350" w:type="pct"/>
            <w:vAlign w:val="center"/>
          </w:tcPr>
          <w:p w14:paraId="6447AAB2" w14:textId="77777777" w:rsidR="002437AB" w:rsidRPr="005E734B" w:rsidRDefault="002437AB" w:rsidP="007104B7">
            <w:pPr>
              <w:pStyle w:val="Qtable1to10Horiz"/>
              <w:numPr>
                <w:ilvl w:val="0"/>
                <w:numId w:val="0"/>
              </w:numPr>
            </w:pPr>
            <w:r w:rsidRPr="005E734B">
              <w:t>3</w:t>
            </w:r>
          </w:p>
        </w:tc>
        <w:tc>
          <w:tcPr>
            <w:tcW w:w="350" w:type="pct"/>
            <w:vAlign w:val="center"/>
          </w:tcPr>
          <w:p w14:paraId="2C6C662D" w14:textId="77777777" w:rsidR="002437AB" w:rsidRPr="005E734B" w:rsidRDefault="002437AB" w:rsidP="007104B7">
            <w:pPr>
              <w:pStyle w:val="Qtable1to10Horiz"/>
              <w:numPr>
                <w:ilvl w:val="0"/>
                <w:numId w:val="0"/>
              </w:numPr>
            </w:pPr>
            <w:r w:rsidRPr="005E734B">
              <w:t>4</w:t>
            </w:r>
          </w:p>
        </w:tc>
        <w:tc>
          <w:tcPr>
            <w:tcW w:w="555" w:type="pct"/>
            <w:vAlign w:val="center"/>
          </w:tcPr>
          <w:p w14:paraId="55989B52" w14:textId="77777777" w:rsidR="002437AB" w:rsidRPr="005E734B" w:rsidRDefault="002437AB" w:rsidP="007104B7">
            <w:pPr>
              <w:pStyle w:val="Qtable1to10Horiz"/>
              <w:numPr>
                <w:ilvl w:val="0"/>
                <w:numId w:val="0"/>
              </w:numPr>
            </w:pPr>
            <w:r w:rsidRPr="005E734B">
              <w:t>5</w:t>
            </w:r>
          </w:p>
        </w:tc>
      </w:tr>
      <w:tr w:rsidR="002437AB" w14:paraId="44E8090D" w14:textId="77777777" w:rsidTr="0091289E">
        <w:trPr>
          <w:trHeight w:val="522"/>
        </w:trPr>
        <w:tc>
          <w:tcPr>
            <w:tcW w:w="2662" w:type="pct"/>
            <w:vAlign w:val="center"/>
          </w:tcPr>
          <w:p w14:paraId="354E7E6B" w14:textId="64CE4991" w:rsidR="002437AB" w:rsidRDefault="002437AB" w:rsidP="007104B7">
            <w:pPr>
              <w:pStyle w:val="QTblabc"/>
            </w:pPr>
            <w:r>
              <w:t>Are ongoing</w:t>
            </w:r>
          </w:p>
        </w:tc>
        <w:tc>
          <w:tcPr>
            <w:tcW w:w="383" w:type="pct"/>
            <w:vAlign w:val="center"/>
          </w:tcPr>
          <w:p w14:paraId="1F548D24" w14:textId="77777777" w:rsidR="002437AB" w:rsidRPr="005E734B" w:rsidRDefault="002437AB" w:rsidP="007104B7">
            <w:pPr>
              <w:pStyle w:val="Qtable1to10Horiz"/>
              <w:numPr>
                <w:ilvl w:val="0"/>
                <w:numId w:val="0"/>
              </w:numPr>
            </w:pPr>
            <w:r w:rsidRPr="005E734B">
              <w:t>0</w:t>
            </w:r>
          </w:p>
        </w:tc>
        <w:tc>
          <w:tcPr>
            <w:tcW w:w="350" w:type="pct"/>
            <w:vAlign w:val="center"/>
          </w:tcPr>
          <w:p w14:paraId="09B74F62" w14:textId="77777777" w:rsidR="002437AB" w:rsidRPr="005E734B" w:rsidRDefault="002437AB" w:rsidP="007104B7">
            <w:pPr>
              <w:pStyle w:val="Qtable1to10Horiz"/>
              <w:numPr>
                <w:ilvl w:val="0"/>
                <w:numId w:val="0"/>
              </w:numPr>
            </w:pPr>
            <w:r w:rsidRPr="005E734B">
              <w:t>1</w:t>
            </w:r>
          </w:p>
        </w:tc>
        <w:tc>
          <w:tcPr>
            <w:tcW w:w="350" w:type="pct"/>
            <w:vAlign w:val="center"/>
          </w:tcPr>
          <w:p w14:paraId="586D2A02" w14:textId="77777777" w:rsidR="002437AB" w:rsidRPr="005E734B" w:rsidRDefault="002437AB" w:rsidP="007104B7">
            <w:pPr>
              <w:pStyle w:val="Qtable1to10Horiz"/>
              <w:numPr>
                <w:ilvl w:val="0"/>
                <w:numId w:val="0"/>
              </w:numPr>
            </w:pPr>
            <w:r w:rsidRPr="005E734B">
              <w:t>2</w:t>
            </w:r>
          </w:p>
        </w:tc>
        <w:tc>
          <w:tcPr>
            <w:tcW w:w="350" w:type="pct"/>
            <w:vAlign w:val="center"/>
          </w:tcPr>
          <w:p w14:paraId="6EF16C89" w14:textId="77777777" w:rsidR="002437AB" w:rsidRPr="005E734B" w:rsidRDefault="002437AB" w:rsidP="007104B7">
            <w:pPr>
              <w:pStyle w:val="Qtable1to10Horiz"/>
              <w:numPr>
                <w:ilvl w:val="0"/>
                <w:numId w:val="0"/>
              </w:numPr>
            </w:pPr>
            <w:r w:rsidRPr="005E734B">
              <w:t>3</w:t>
            </w:r>
          </w:p>
        </w:tc>
        <w:tc>
          <w:tcPr>
            <w:tcW w:w="350" w:type="pct"/>
            <w:vAlign w:val="center"/>
          </w:tcPr>
          <w:p w14:paraId="3EDDAD7E" w14:textId="77777777" w:rsidR="002437AB" w:rsidRPr="005E734B" w:rsidRDefault="002437AB" w:rsidP="007104B7">
            <w:pPr>
              <w:pStyle w:val="Qtable1to10Horiz"/>
              <w:numPr>
                <w:ilvl w:val="0"/>
                <w:numId w:val="0"/>
              </w:numPr>
            </w:pPr>
            <w:r w:rsidRPr="005E734B">
              <w:t>4</w:t>
            </w:r>
          </w:p>
        </w:tc>
        <w:tc>
          <w:tcPr>
            <w:tcW w:w="555" w:type="pct"/>
            <w:vAlign w:val="center"/>
          </w:tcPr>
          <w:p w14:paraId="5955A000" w14:textId="77777777" w:rsidR="002437AB" w:rsidRPr="005E734B" w:rsidRDefault="002437AB" w:rsidP="007104B7">
            <w:pPr>
              <w:pStyle w:val="Qtable1to10Horiz"/>
              <w:numPr>
                <w:ilvl w:val="0"/>
                <w:numId w:val="0"/>
              </w:numPr>
            </w:pPr>
            <w:r w:rsidRPr="005E734B">
              <w:t>5</w:t>
            </w:r>
          </w:p>
        </w:tc>
      </w:tr>
    </w:tbl>
    <w:p w14:paraId="3FAA697D" w14:textId="7FD273AA" w:rsidR="002437AB" w:rsidRPr="008B4FDD" w:rsidRDefault="008B4FDD" w:rsidP="006A3374">
      <w:pPr>
        <w:pStyle w:val="BodyText"/>
        <w:spacing w:before="240"/>
        <w:rPr>
          <w:i/>
          <w:iCs/>
        </w:rPr>
      </w:pPr>
      <w:r w:rsidRPr="008B4FDD">
        <w:rPr>
          <w:i/>
          <w:iCs/>
        </w:rPr>
        <w:t>A</w:t>
      </w:r>
      <w:r w:rsidR="002437AB" w:rsidRPr="008B4FDD">
        <w:rPr>
          <w:i/>
          <w:iCs/>
        </w:rPr>
        <w:t>sk if 5+ chosen for any types (D1_</w:t>
      </w:r>
      <w:r w:rsidRPr="008B4FDD">
        <w:rPr>
          <w:i/>
          <w:iCs/>
        </w:rPr>
        <w:t>X</w:t>
      </w:r>
      <w:r w:rsidR="002437AB" w:rsidRPr="008B4FDD">
        <w:rPr>
          <w:i/>
          <w:iCs/>
        </w:rPr>
        <w:t>=5) filter based on D1 responses</w:t>
      </w:r>
      <w:r w:rsidRPr="008B4FDD">
        <w:rPr>
          <w:i/>
          <w:iCs/>
        </w:rPr>
        <w:t xml:space="preserve">. </w:t>
      </w:r>
      <w:r w:rsidR="006A3374">
        <w:rPr>
          <w:i/>
          <w:iCs/>
        </w:rPr>
        <w:t>Write in.</w:t>
      </w:r>
    </w:p>
    <w:p w14:paraId="079DADF7" w14:textId="785C4652" w:rsidR="002437AB" w:rsidRDefault="008B4FDD" w:rsidP="008B4FDD">
      <w:pPr>
        <w:pStyle w:val="BodyText"/>
      </w:pPr>
      <w:r>
        <w:t xml:space="preserve">D2. </w:t>
      </w:r>
      <w:r w:rsidR="002437AB">
        <w:t>Please specify approximately how many cases were…</w:t>
      </w:r>
    </w:p>
    <w:tbl>
      <w:tblPr>
        <w:tblStyle w:val="TableGrid"/>
        <w:tblW w:w="5000" w:type="pct"/>
        <w:tblLook w:val="04A0" w:firstRow="1" w:lastRow="0" w:firstColumn="1" w:lastColumn="0" w:noHBand="0" w:noVBand="1"/>
      </w:tblPr>
      <w:tblGrid>
        <w:gridCol w:w="5974"/>
        <w:gridCol w:w="3023"/>
      </w:tblGrid>
      <w:tr w:rsidR="002437AB" w14:paraId="1BA07D99" w14:textId="77777777" w:rsidTr="008B4FDD">
        <w:trPr>
          <w:trHeight w:val="454"/>
          <w:tblHeader/>
        </w:trPr>
        <w:tc>
          <w:tcPr>
            <w:tcW w:w="3320" w:type="pct"/>
          </w:tcPr>
          <w:p w14:paraId="47279022" w14:textId="77777777" w:rsidR="002437AB" w:rsidRDefault="002437AB" w:rsidP="007104B7">
            <w:pPr>
              <w:pStyle w:val="QuestionTableNotExtremely"/>
            </w:pPr>
          </w:p>
        </w:tc>
        <w:tc>
          <w:tcPr>
            <w:tcW w:w="1680" w:type="pct"/>
            <w:vAlign w:val="center"/>
          </w:tcPr>
          <w:p w14:paraId="53D1330E" w14:textId="77777777" w:rsidR="002437AB" w:rsidRPr="001931D0" w:rsidRDefault="002437AB" w:rsidP="007104B7">
            <w:pPr>
              <w:pStyle w:val="QuestionTableNotExtremely"/>
              <w:jc w:val="center"/>
              <w:rPr>
                <w:sz w:val="20"/>
              </w:rPr>
            </w:pPr>
          </w:p>
        </w:tc>
      </w:tr>
      <w:tr w:rsidR="002437AB" w14:paraId="7B831F50" w14:textId="77777777" w:rsidTr="008B4FDD">
        <w:trPr>
          <w:trHeight w:val="522"/>
        </w:trPr>
        <w:tc>
          <w:tcPr>
            <w:tcW w:w="3320" w:type="pct"/>
            <w:vAlign w:val="center"/>
          </w:tcPr>
          <w:p w14:paraId="76FF246E" w14:textId="2AB786EB" w:rsidR="002437AB" w:rsidRDefault="002437AB" w:rsidP="007104B7">
            <w:pPr>
              <w:pStyle w:val="QTblabc"/>
            </w:pPr>
            <w:r>
              <w:t xml:space="preserve">Fully resolved </w:t>
            </w:r>
            <w:r w:rsidR="0011107E">
              <w:t>i.e.,</w:t>
            </w:r>
            <w:r>
              <w:t xml:space="preserve"> all issues were resolved</w:t>
            </w:r>
          </w:p>
        </w:tc>
        <w:tc>
          <w:tcPr>
            <w:tcW w:w="1680" w:type="pct"/>
            <w:vAlign w:val="center"/>
          </w:tcPr>
          <w:p w14:paraId="35258599" w14:textId="72431CF6" w:rsidR="002437AB" w:rsidRPr="00C900D7" w:rsidRDefault="002437AB" w:rsidP="008B4FDD">
            <w:pPr>
              <w:pStyle w:val="Qtable1to10Horiz"/>
              <w:numPr>
                <w:ilvl w:val="0"/>
                <w:numId w:val="0"/>
              </w:numPr>
            </w:pPr>
          </w:p>
        </w:tc>
      </w:tr>
      <w:tr w:rsidR="002437AB" w14:paraId="0B47A82F" w14:textId="77777777" w:rsidTr="008B4FDD">
        <w:trPr>
          <w:trHeight w:val="522"/>
        </w:trPr>
        <w:tc>
          <w:tcPr>
            <w:tcW w:w="3320" w:type="pct"/>
            <w:vAlign w:val="center"/>
          </w:tcPr>
          <w:p w14:paraId="70552D01" w14:textId="52073F80" w:rsidR="002437AB" w:rsidRDefault="002437AB" w:rsidP="007104B7">
            <w:pPr>
              <w:pStyle w:val="QTblabc"/>
            </w:pPr>
            <w:r>
              <w:t>Partially resolved</w:t>
            </w:r>
          </w:p>
        </w:tc>
        <w:tc>
          <w:tcPr>
            <w:tcW w:w="1680" w:type="pct"/>
            <w:vAlign w:val="center"/>
          </w:tcPr>
          <w:p w14:paraId="0EAC83C4" w14:textId="13BB10FE" w:rsidR="002437AB" w:rsidRPr="00C900D7" w:rsidRDefault="002437AB" w:rsidP="008B4FDD">
            <w:pPr>
              <w:pStyle w:val="Qtable1to10Horiz"/>
              <w:numPr>
                <w:ilvl w:val="0"/>
                <w:numId w:val="0"/>
              </w:numPr>
            </w:pPr>
          </w:p>
        </w:tc>
      </w:tr>
      <w:tr w:rsidR="002437AB" w14:paraId="4B9737F1" w14:textId="77777777" w:rsidTr="008B4FDD">
        <w:trPr>
          <w:trHeight w:val="522"/>
        </w:trPr>
        <w:tc>
          <w:tcPr>
            <w:tcW w:w="3320" w:type="pct"/>
            <w:vAlign w:val="center"/>
          </w:tcPr>
          <w:p w14:paraId="570BCC78" w14:textId="4748368B" w:rsidR="002437AB" w:rsidRDefault="002437AB" w:rsidP="007104B7">
            <w:pPr>
              <w:pStyle w:val="QTblabc"/>
            </w:pPr>
            <w:r>
              <w:t>Withdrawn (no agreement reached between parties</w:t>
            </w:r>
            <w:r w:rsidR="006A3374">
              <w:t>)</w:t>
            </w:r>
          </w:p>
        </w:tc>
        <w:tc>
          <w:tcPr>
            <w:tcW w:w="1680" w:type="pct"/>
            <w:vAlign w:val="center"/>
          </w:tcPr>
          <w:p w14:paraId="7AAFF6AD" w14:textId="0A878B10" w:rsidR="002437AB" w:rsidRPr="00C900D7" w:rsidRDefault="002437AB" w:rsidP="008B4FDD">
            <w:pPr>
              <w:pStyle w:val="Qtable1to10Horiz"/>
              <w:numPr>
                <w:ilvl w:val="0"/>
                <w:numId w:val="0"/>
              </w:numPr>
            </w:pPr>
          </w:p>
        </w:tc>
      </w:tr>
      <w:tr w:rsidR="002437AB" w14:paraId="3176F727" w14:textId="77777777" w:rsidTr="008B4FDD">
        <w:trPr>
          <w:trHeight w:val="522"/>
        </w:trPr>
        <w:tc>
          <w:tcPr>
            <w:tcW w:w="3320" w:type="pct"/>
            <w:vAlign w:val="center"/>
          </w:tcPr>
          <w:p w14:paraId="034A0460" w14:textId="24240B38" w:rsidR="002437AB" w:rsidRDefault="002437AB" w:rsidP="007104B7">
            <w:pPr>
              <w:pStyle w:val="QTblabc"/>
            </w:pPr>
            <w:r>
              <w:t>Proceeded to formal complaint</w:t>
            </w:r>
          </w:p>
        </w:tc>
        <w:tc>
          <w:tcPr>
            <w:tcW w:w="1680" w:type="pct"/>
            <w:vAlign w:val="center"/>
          </w:tcPr>
          <w:p w14:paraId="499698F6" w14:textId="0CEE8D6D" w:rsidR="002437AB" w:rsidRPr="00C900D7" w:rsidRDefault="002437AB" w:rsidP="008B4FDD">
            <w:pPr>
              <w:pStyle w:val="Qtable1to10Horiz"/>
              <w:numPr>
                <w:ilvl w:val="0"/>
                <w:numId w:val="0"/>
              </w:numPr>
            </w:pPr>
          </w:p>
        </w:tc>
      </w:tr>
      <w:tr w:rsidR="002437AB" w14:paraId="791A818F" w14:textId="77777777" w:rsidTr="008B4FDD">
        <w:trPr>
          <w:trHeight w:val="522"/>
        </w:trPr>
        <w:tc>
          <w:tcPr>
            <w:tcW w:w="3320" w:type="pct"/>
            <w:vAlign w:val="center"/>
          </w:tcPr>
          <w:p w14:paraId="3BF45F39" w14:textId="2BA1B29C" w:rsidR="002437AB" w:rsidRDefault="002437AB" w:rsidP="007104B7">
            <w:pPr>
              <w:pStyle w:val="QTblabc"/>
            </w:pPr>
            <w:r>
              <w:lastRenderedPageBreak/>
              <w:t xml:space="preserve"> Are ongoing</w:t>
            </w:r>
          </w:p>
        </w:tc>
        <w:tc>
          <w:tcPr>
            <w:tcW w:w="1680" w:type="pct"/>
            <w:vAlign w:val="center"/>
          </w:tcPr>
          <w:p w14:paraId="28F5CF32" w14:textId="36B4534F" w:rsidR="002437AB" w:rsidRPr="00C900D7" w:rsidRDefault="002437AB" w:rsidP="008B4FDD">
            <w:pPr>
              <w:pStyle w:val="Qtable1to10Horiz"/>
              <w:numPr>
                <w:ilvl w:val="0"/>
                <w:numId w:val="0"/>
              </w:numPr>
            </w:pPr>
          </w:p>
        </w:tc>
      </w:tr>
    </w:tbl>
    <w:p w14:paraId="38CA9899" w14:textId="35DE7B8C" w:rsidR="002437AB" w:rsidRPr="008B4FDD" w:rsidRDefault="002437AB" w:rsidP="006A3374">
      <w:pPr>
        <w:pStyle w:val="BodyText"/>
        <w:spacing w:before="240"/>
        <w:rPr>
          <w:i/>
          <w:iCs/>
        </w:rPr>
      </w:pPr>
      <w:r w:rsidRPr="008B4FDD">
        <w:rPr>
          <w:i/>
          <w:iCs/>
        </w:rPr>
        <w:t>Ask if mediated any since course (</w:t>
      </w:r>
      <w:r w:rsidR="008B4FDD" w:rsidRPr="008B4FDD">
        <w:rPr>
          <w:i/>
          <w:iCs/>
        </w:rPr>
        <w:t>D</w:t>
      </w:r>
      <w:r w:rsidRPr="008B4FDD">
        <w:rPr>
          <w:i/>
          <w:iCs/>
        </w:rPr>
        <w:t>1_1-5 not equal 0)</w:t>
      </w:r>
      <w:r w:rsidR="008B4FDD" w:rsidRPr="008B4FDD">
        <w:rPr>
          <w:i/>
          <w:iCs/>
        </w:rPr>
        <w:t>.</w:t>
      </w:r>
      <w:r w:rsidR="006A3374">
        <w:rPr>
          <w:i/>
          <w:iCs/>
        </w:rPr>
        <w:t xml:space="preserve"> Write in.</w:t>
      </w:r>
    </w:p>
    <w:p w14:paraId="36FD3414" w14:textId="16726105" w:rsidR="002437AB" w:rsidRDefault="008B4FDD" w:rsidP="008B4FDD">
      <w:pPr>
        <w:pStyle w:val="BodyText"/>
        <w:rPr>
          <w:lang w:eastAsia="en-GB"/>
        </w:rPr>
      </w:pPr>
      <w:r w:rsidRPr="008B4FDD">
        <w:t>D3.</w:t>
      </w:r>
      <w:r>
        <w:rPr>
          <w:u w:val="single"/>
        </w:rPr>
        <w:t xml:space="preserve"> </w:t>
      </w:r>
      <w:r w:rsidR="002437AB" w:rsidRPr="00B56101">
        <w:rPr>
          <w:u w:val="single"/>
        </w:rPr>
        <w:t>Since completing the course</w:t>
      </w:r>
      <w:r w:rsidR="002437AB">
        <w:t>, approximately what proportion of your working time has been spent in a mediating role, either undertaking mediation itself or carrying out work directly related to mediating</w:t>
      </w:r>
      <w:r>
        <w:t>?</w:t>
      </w:r>
    </w:p>
    <w:tbl>
      <w:tblPr>
        <w:tblStyle w:val="TableGrid"/>
        <w:tblW w:w="5000" w:type="pct"/>
        <w:tblLook w:val="04A0" w:firstRow="1" w:lastRow="0" w:firstColumn="1" w:lastColumn="0" w:noHBand="0" w:noVBand="1"/>
      </w:tblPr>
      <w:tblGrid>
        <w:gridCol w:w="5256"/>
        <w:gridCol w:w="1213"/>
        <w:gridCol w:w="2528"/>
      </w:tblGrid>
      <w:tr w:rsidR="002437AB" w14:paraId="32D89F5E" w14:textId="77777777" w:rsidTr="008B4FDD">
        <w:trPr>
          <w:trHeight w:val="1118"/>
        </w:trPr>
        <w:tc>
          <w:tcPr>
            <w:tcW w:w="5000" w:type="pct"/>
            <w:gridSpan w:val="3"/>
          </w:tcPr>
          <w:p w14:paraId="2AC3C13A" w14:textId="77777777" w:rsidR="002437AB" w:rsidRDefault="002437AB" w:rsidP="007104B7">
            <w:pPr>
              <w:pStyle w:val="Table1Black"/>
              <w:spacing w:before="60" w:after="0"/>
            </w:pPr>
            <w:r>
              <w:t>WRITE IN VERBATIM</w:t>
            </w:r>
          </w:p>
        </w:tc>
      </w:tr>
      <w:tr w:rsidR="002437AB" w14:paraId="24C43B02" w14:textId="77777777" w:rsidTr="008B4FDD">
        <w:trPr>
          <w:trHeight w:val="454"/>
        </w:trPr>
        <w:tc>
          <w:tcPr>
            <w:tcW w:w="2921" w:type="pct"/>
            <w:vAlign w:val="center"/>
          </w:tcPr>
          <w:p w14:paraId="3B66B60F" w14:textId="77777777" w:rsidR="002437AB" w:rsidRDefault="002437AB" w:rsidP="007104B7">
            <w:pPr>
              <w:pStyle w:val="Table1Black"/>
              <w:spacing w:after="0"/>
            </w:pPr>
            <w:r>
              <w:t>Don't know</w:t>
            </w:r>
          </w:p>
        </w:tc>
        <w:tc>
          <w:tcPr>
            <w:tcW w:w="674" w:type="pct"/>
            <w:vAlign w:val="center"/>
          </w:tcPr>
          <w:p w14:paraId="6E634047" w14:textId="77777777" w:rsidR="002437AB" w:rsidRDefault="002437AB" w:rsidP="007104B7">
            <w:pPr>
              <w:pStyle w:val="Table1Black"/>
              <w:spacing w:after="0"/>
              <w:jc w:val="center"/>
            </w:pPr>
            <w:r>
              <w:t>2</w:t>
            </w:r>
          </w:p>
        </w:tc>
        <w:tc>
          <w:tcPr>
            <w:tcW w:w="1405" w:type="pct"/>
            <w:vAlign w:val="center"/>
          </w:tcPr>
          <w:p w14:paraId="70A5D408" w14:textId="70534222" w:rsidR="002437AB" w:rsidRDefault="002437AB" w:rsidP="007104B7">
            <w:pPr>
              <w:pStyle w:val="Table1Black"/>
              <w:spacing w:after="0"/>
            </w:pPr>
          </w:p>
        </w:tc>
      </w:tr>
      <w:tr w:rsidR="002437AB" w14:paraId="04299FF4" w14:textId="77777777" w:rsidTr="008B4FDD">
        <w:trPr>
          <w:trHeight w:val="454"/>
        </w:trPr>
        <w:tc>
          <w:tcPr>
            <w:tcW w:w="2921" w:type="pct"/>
            <w:vAlign w:val="center"/>
          </w:tcPr>
          <w:p w14:paraId="17187832" w14:textId="77777777" w:rsidR="002437AB" w:rsidRDefault="002437AB" w:rsidP="007104B7">
            <w:pPr>
              <w:pStyle w:val="Table1Black"/>
              <w:spacing w:after="0"/>
            </w:pPr>
            <w:r>
              <w:t>Prefer not to say</w:t>
            </w:r>
          </w:p>
        </w:tc>
        <w:tc>
          <w:tcPr>
            <w:tcW w:w="674" w:type="pct"/>
            <w:vAlign w:val="center"/>
          </w:tcPr>
          <w:p w14:paraId="20C7E00C" w14:textId="77777777" w:rsidR="002437AB" w:rsidRDefault="002437AB" w:rsidP="007104B7">
            <w:pPr>
              <w:pStyle w:val="Table1Black"/>
              <w:spacing w:after="0"/>
              <w:jc w:val="center"/>
            </w:pPr>
            <w:r>
              <w:t>3</w:t>
            </w:r>
          </w:p>
        </w:tc>
        <w:tc>
          <w:tcPr>
            <w:tcW w:w="1405" w:type="pct"/>
            <w:vAlign w:val="center"/>
          </w:tcPr>
          <w:p w14:paraId="2EEAE395" w14:textId="451D06DD" w:rsidR="002437AB" w:rsidRDefault="002437AB" w:rsidP="007104B7">
            <w:pPr>
              <w:pStyle w:val="Table1Black"/>
              <w:spacing w:after="0"/>
            </w:pPr>
          </w:p>
        </w:tc>
      </w:tr>
    </w:tbl>
    <w:p w14:paraId="2F4E36DC" w14:textId="12E305F0" w:rsidR="002437AB" w:rsidRPr="008B4FDD" w:rsidRDefault="008B4FDD" w:rsidP="006A3374">
      <w:pPr>
        <w:pStyle w:val="BodyText"/>
        <w:spacing w:before="240"/>
        <w:rPr>
          <w:i/>
          <w:iCs/>
        </w:rPr>
      </w:pPr>
      <w:r w:rsidRPr="008B4FDD">
        <w:rPr>
          <w:i/>
          <w:iCs/>
        </w:rPr>
        <w:t>A</w:t>
      </w:r>
      <w:r w:rsidR="002437AB" w:rsidRPr="008B4FDD">
        <w:rPr>
          <w:i/>
          <w:iCs/>
        </w:rPr>
        <w:t xml:space="preserve">sk if not gained accreditation and no mediations since completion [C8=2 AND </w:t>
      </w:r>
      <w:r w:rsidRPr="008B4FDD">
        <w:rPr>
          <w:i/>
          <w:iCs/>
        </w:rPr>
        <w:t>D</w:t>
      </w:r>
      <w:r w:rsidR="002437AB" w:rsidRPr="008B4FDD">
        <w:rPr>
          <w:i/>
          <w:iCs/>
        </w:rPr>
        <w:t>1_1-5= all 0]</w:t>
      </w:r>
      <w:r w:rsidRPr="008B4FDD">
        <w:rPr>
          <w:i/>
          <w:iCs/>
        </w:rPr>
        <w:t>. Single code.</w:t>
      </w:r>
    </w:p>
    <w:p w14:paraId="669B6771" w14:textId="5968EDCE" w:rsidR="002437AB" w:rsidRDefault="008B4FDD" w:rsidP="008B4FDD">
      <w:pPr>
        <w:pStyle w:val="BodyText"/>
      </w:pPr>
      <w:r>
        <w:t xml:space="preserve">D4. </w:t>
      </w:r>
      <w:r w:rsidR="002437AB">
        <w:t>Are you waiting until you receive accreditation before you undertake any mediations within your organisation?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241"/>
        <w:gridCol w:w="945"/>
        <w:gridCol w:w="2811"/>
      </w:tblGrid>
      <w:tr w:rsidR="002437AB" w14:paraId="315A5FAE" w14:textId="77777777" w:rsidTr="008B4FDD">
        <w:trPr>
          <w:trHeight w:val="522"/>
        </w:trPr>
        <w:tc>
          <w:tcPr>
            <w:tcW w:w="2913" w:type="pct"/>
            <w:vAlign w:val="center"/>
          </w:tcPr>
          <w:p w14:paraId="72DC4BDD" w14:textId="77777777" w:rsidR="002437AB" w:rsidRDefault="002437AB" w:rsidP="007104B7">
            <w:pPr>
              <w:pStyle w:val="Table1Black"/>
              <w:spacing w:after="0"/>
            </w:pPr>
            <w:r>
              <w:t>Yes</w:t>
            </w:r>
          </w:p>
        </w:tc>
        <w:tc>
          <w:tcPr>
            <w:tcW w:w="525" w:type="pct"/>
            <w:vAlign w:val="center"/>
          </w:tcPr>
          <w:p w14:paraId="08575A1F" w14:textId="77777777" w:rsidR="002437AB" w:rsidRDefault="002437AB" w:rsidP="007104B7">
            <w:pPr>
              <w:pStyle w:val="Table1Black"/>
              <w:spacing w:after="0"/>
              <w:jc w:val="center"/>
            </w:pPr>
            <w:r>
              <w:t>1</w:t>
            </w:r>
          </w:p>
        </w:tc>
        <w:tc>
          <w:tcPr>
            <w:tcW w:w="1563" w:type="pct"/>
            <w:vAlign w:val="center"/>
          </w:tcPr>
          <w:p w14:paraId="1A28FC0E" w14:textId="77777777" w:rsidR="002437AB" w:rsidRDefault="002437AB" w:rsidP="007104B7">
            <w:pPr>
              <w:pStyle w:val="Table1Black"/>
              <w:spacing w:after="0"/>
            </w:pPr>
          </w:p>
        </w:tc>
      </w:tr>
      <w:tr w:rsidR="002437AB" w14:paraId="14687851" w14:textId="77777777" w:rsidTr="008B4FDD">
        <w:trPr>
          <w:cantSplit/>
          <w:trHeight w:val="522"/>
        </w:trPr>
        <w:tc>
          <w:tcPr>
            <w:tcW w:w="2913" w:type="pct"/>
            <w:vAlign w:val="center"/>
          </w:tcPr>
          <w:p w14:paraId="731571B2" w14:textId="77777777" w:rsidR="002437AB" w:rsidRDefault="002437AB" w:rsidP="007104B7">
            <w:pPr>
              <w:pStyle w:val="Table1Black"/>
              <w:spacing w:after="0"/>
            </w:pPr>
            <w:r>
              <w:t>No</w:t>
            </w:r>
          </w:p>
        </w:tc>
        <w:tc>
          <w:tcPr>
            <w:tcW w:w="525" w:type="pct"/>
            <w:vAlign w:val="center"/>
          </w:tcPr>
          <w:p w14:paraId="18B7B18D" w14:textId="77777777" w:rsidR="002437AB" w:rsidRDefault="002437AB" w:rsidP="007104B7">
            <w:pPr>
              <w:pStyle w:val="Table1Black"/>
              <w:spacing w:after="0"/>
              <w:jc w:val="center"/>
            </w:pPr>
            <w:r>
              <w:t>2</w:t>
            </w:r>
          </w:p>
        </w:tc>
        <w:tc>
          <w:tcPr>
            <w:tcW w:w="1563" w:type="pct"/>
            <w:vAlign w:val="center"/>
          </w:tcPr>
          <w:p w14:paraId="5A2339AD" w14:textId="77777777" w:rsidR="002437AB" w:rsidRDefault="002437AB" w:rsidP="007104B7">
            <w:pPr>
              <w:pStyle w:val="Table1Black"/>
              <w:spacing w:after="0"/>
            </w:pPr>
          </w:p>
        </w:tc>
      </w:tr>
      <w:tr w:rsidR="002437AB" w14:paraId="771F3DC7" w14:textId="77777777" w:rsidTr="008B4FDD">
        <w:trPr>
          <w:cantSplit/>
          <w:trHeight w:val="522"/>
        </w:trPr>
        <w:tc>
          <w:tcPr>
            <w:tcW w:w="2913" w:type="pct"/>
            <w:vAlign w:val="center"/>
          </w:tcPr>
          <w:p w14:paraId="06DC866F" w14:textId="77777777" w:rsidR="002437AB" w:rsidRDefault="002437AB" w:rsidP="007104B7">
            <w:pPr>
              <w:pStyle w:val="Table1Black"/>
              <w:spacing w:after="0"/>
            </w:pPr>
            <w:r>
              <w:t>Don’t know</w:t>
            </w:r>
          </w:p>
        </w:tc>
        <w:tc>
          <w:tcPr>
            <w:tcW w:w="525" w:type="pct"/>
            <w:vAlign w:val="center"/>
          </w:tcPr>
          <w:p w14:paraId="551DFCFB" w14:textId="77777777" w:rsidR="002437AB" w:rsidRDefault="002437AB" w:rsidP="007104B7">
            <w:pPr>
              <w:pStyle w:val="Table1Black"/>
              <w:spacing w:after="0"/>
              <w:jc w:val="center"/>
            </w:pPr>
            <w:r>
              <w:t>3</w:t>
            </w:r>
          </w:p>
        </w:tc>
        <w:tc>
          <w:tcPr>
            <w:tcW w:w="1563" w:type="pct"/>
            <w:vAlign w:val="center"/>
          </w:tcPr>
          <w:p w14:paraId="7A7F0CE9" w14:textId="77777777" w:rsidR="002437AB" w:rsidRDefault="002437AB" w:rsidP="007104B7">
            <w:pPr>
              <w:pStyle w:val="Table1Black"/>
              <w:spacing w:after="0"/>
            </w:pPr>
          </w:p>
        </w:tc>
      </w:tr>
    </w:tbl>
    <w:p w14:paraId="0491F44E" w14:textId="77777777" w:rsidR="002437AB" w:rsidRDefault="002437AB" w:rsidP="002437AB">
      <w:pPr>
        <w:pStyle w:val="NormalArialIndent"/>
      </w:pPr>
    </w:p>
    <w:p w14:paraId="6E56154C" w14:textId="5BC5522B" w:rsidR="002437AB" w:rsidRPr="008B4FDD" w:rsidRDefault="002437AB" w:rsidP="008B4FDD">
      <w:pPr>
        <w:pStyle w:val="BodyText"/>
        <w:rPr>
          <w:i/>
          <w:iCs/>
          <w:lang w:eastAsia="en-GB"/>
        </w:rPr>
      </w:pPr>
      <w:r w:rsidRPr="008B4FDD">
        <w:rPr>
          <w:i/>
          <w:iCs/>
          <w:lang w:eastAsia="en-GB"/>
        </w:rPr>
        <w:t>Ask all</w:t>
      </w:r>
      <w:r w:rsidR="008B4FDD" w:rsidRPr="008B4FDD">
        <w:rPr>
          <w:i/>
          <w:iCs/>
          <w:lang w:eastAsia="en-GB"/>
        </w:rPr>
        <w:t xml:space="preserve">. Multi-code. </w:t>
      </w:r>
    </w:p>
    <w:p w14:paraId="777BF0F4" w14:textId="4DBD2E1D" w:rsidR="002437AB" w:rsidRDefault="008B4FDD" w:rsidP="008B4FDD">
      <w:pPr>
        <w:pStyle w:val="BodyText"/>
        <w:rPr>
          <w:lang w:eastAsia="en-GB"/>
        </w:rPr>
      </w:pPr>
      <w:r w:rsidRPr="008B4FDD">
        <w:rPr>
          <w:lang w:eastAsia="en-GB"/>
        </w:rPr>
        <w:t>D5.</w:t>
      </w:r>
      <w:r>
        <w:rPr>
          <w:u w:val="single"/>
          <w:lang w:eastAsia="en-GB"/>
        </w:rPr>
        <w:t xml:space="preserve"> </w:t>
      </w:r>
      <w:r w:rsidR="002437AB" w:rsidRPr="00B56101">
        <w:rPr>
          <w:u w:val="single"/>
          <w:lang w:eastAsia="en-GB"/>
        </w:rPr>
        <w:t xml:space="preserve">Since </w:t>
      </w:r>
      <w:r w:rsidR="002437AB" w:rsidRPr="00DA73DA">
        <w:rPr>
          <w:u w:val="single"/>
          <w:lang w:eastAsia="en-GB"/>
        </w:rPr>
        <w:t>completing the course</w:t>
      </w:r>
      <w:r w:rsidR="002437AB">
        <w:rPr>
          <w:lang w:eastAsia="en-GB"/>
        </w:rPr>
        <w:t>, which other roles or activities in dispute resolution and conflict management do you personally play in your organisation?</w:t>
      </w:r>
    </w:p>
    <w:tbl>
      <w:tblPr>
        <w:tblW w:w="5000" w:type="pct"/>
        <w:tblCellMar>
          <w:left w:w="0" w:type="dxa"/>
          <w:right w:w="0" w:type="dxa"/>
        </w:tblCellMar>
        <w:tblLook w:val="04A0" w:firstRow="1" w:lastRow="0" w:firstColumn="1" w:lastColumn="0" w:noHBand="0" w:noVBand="1"/>
      </w:tblPr>
      <w:tblGrid>
        <w:gridCol w:w="5235"/>
        <w:gridCol w:w="944"/>
        <w:gridCol w:w="2808"/>
      </w:tblGrid>
      <w:tr w:rsidR="002437AB" w:rsidRPr="00F651A1" w14:paraId="09DAF4D0" w14:textId="77777777" w:rsidTr="008B4FDD">
        <w:trPr>
          <w:trHeight w:val="522"/>
        </w:trPr>
        <w:tc>
          <w:tcPr>
            <w:tcW w:w="2913" w:type="pct"/>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395C8195" w14:textId="77777777" w:rsidR="002437AB" w:rsidRPr="00F651A1" w:rsidRDefault="002437AB" w:rsidP="007104B7">
            <w:pPr>
              <w:pStyle w:val="Table1Black"/>
              <w:spacing w:after="0"/>
            </w:pPr>
            <w:r>
              <w:t>Counselling / Coaching/ Advising</w:t>
            </w:r>
          </w:p>
        </w:tc>
        <w:tc>
          <w:tcPr>
            <w:tcW w:w="525"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hideMark/>
          </w:tcPr>
          <w:p w14:paraId="2CE40606" w14:textId="77777777" w:rsidR="002437AB" w:rsidRPr="00F651A1" w:rsidRDefault="002437AB" w:rsidP="007104B7">
            <w:pPr>
              <w:pStyle w:val="Table1Black"/>
              <w:spacing w:after="0"/>
              <w:jc w:val="center"/>
            </w:pPr>
            <w:r w:rsidRPr="00F651A1">
              <w:t>1</w:t>
            </w:r>
          </w:p>
        </w:tc>
        <w:tc>
          <w:tcPr>
            <w:tcW w:w="1563" w:type="pct"/>
            <w:tcBorders>
              <w:top w:val="single" w:sz="8" w:space="0" w:color="auto"/>
              <w:left w:val="nil"/>
              <w:bottom w:val="single" w:sz="8" w:space="0" w:color="auto"/>
              <w:right w:val="single" w:sz="8" w:space="0" w:color="auto"/>
            </w:tcBorders>
            <w:tcMar>
              <w:top w:w="0" w:type="dxa"/>
              <w:left w:w="108" w:type="dxa"/>
              <w:bottom w:w="0" w:type="dxa"/>
              <w:right w:w="108" w:type="dxa"/>
            </w:tcMar>
            <w:vAlign w:val="center"/>
          </w:tcPr>
          <w:p w14:paraId="42C7E64D" w14:textId="77777777" w:rsidR="002437AB" w:rsidRPr="00F651A1" w:rsidRDefault="002437AB" w:rsidP="007104B7">
            <w:pPr>
              <w:pStyle w:val="Table1Black"/>
              <w:spacing w:after="0"/>
            </w:pPr>
          </w:p>
        </w:tc>
      </w:tr>
      <w:tr w:rsidR="002437AB" w:rsidRPr="00F651A1" w14:paraId="6E801045" w14:textId="77777777" w:rsidTr="008B4FDD">
        <w:trPr>
          <w:cantSplit/>
          <w:trHeight w:val="522"/>
        </w:trPr>
        <w:tc>
          <w:tcPr>
            <w:tcW w:w="291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2FEE8510" w14:textId="77777777" w:rsidR="002437AB" w:rsidRDefault="002437AB" w:rsidP="007104B7">
            <w:pPr>
              <w:pStyle w:val="Table1Black"/>
              <w:spacing w:after="0"/>
            </w:pPr>
            <w:r>
              <w:t>Facilitating individual/group discussions</w:t>
            </w:r>
          </w:p>
        </w:tc>
        <w:tc>
          <w:tcPr>
            <w:tcW w:w="525"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6C7384CF" w14:textId="77777777" w:rsidR="002437AB" w:rsidRPr="00F651A1" w:rsidRDefault="002437AB" w:rsidP="007104B7">
            <w:pPr>
              <w:pStyle w:val="Table1Black"/>
              <w:spacing w:after="0"/>
              <w:jc w:val="center"/>
            </w:pPr>
            <w:r>
              <w:t>2</w:t>
            </w:r>
          </w:p>
        </w:tc>
        <w:tc>
          <w:tcPr>
            <w:tcW w:w="156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26BAFCC6" w14:textId="77777777" w:rsidR="002437AB" w:rsidRPr="00F651A1" w:rsidRDefault="002437AB" w:rsidP="007104B7">
            <w:pPr>
              <w:pStyle w:val="Table1Black"/>
              <w:spacing w:after="0"/>
            </w:pPr>
          </w:p>
        </w:tc>
      </w:tr>
      <w:tr w:rsidR="002437AB" w:rsidRPr="00F651A1" w14:paraId="492513EE" w14:textId="77777777" w:rsidTr="008B4FDD">
        <w:trPr>
          <w:cantSplit/>
          <w:trHeight w:val="522"/>
        </w:trPr>
        <w:tc>
          <w:tcPr>
            <w:tcW w:w="291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41FD06D3" w14:textId="77777777" w:rsidR="002437AB" w:rsidRDefault="002437AB" w:rsidP="007104B7">
            <w:pPr>
              <w:pStyle w:val="Table1Black"/>
              <w:spacing w:after="0"/>
            </w:pPr>
            <w:r>
              <w:t>Disciplinary or grievance procedures</w:t>
            </w:r>
          </w:p>
        </w:tc>
        <w:tc>
          <w:tcPr>
            <w:tcW w:w="525"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22FBABE3" w14:textId="77777777" w:rsidR="002437AB" w:rsidRDefault="002437AB" w:rsidP="007104B7">
            <w:pPr>
              <w:pStyle w:val="Table1Black"/>
              <w:spacing w:after="0"/>
              <w:jc w:val="center"/>
            </w:pPr>
            <w:r>
              <w:t>3</w:t>
            </w:r>
          </w:p>
        </w:tc>
        <w:tc>
          <w:tcPr>
            <w:tcW w:w="156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2BFDF823" w14:textId="77777777" w:rsidR="002437AB" w:rsidRPr="00F651A1" w:rsidRDefault="002437AB" w:rsidP="007104B7">
            <w:pPr>
              <w:pStyle w:val="Table1Black"/>
              <w:spacing w:after="0"/>
            </w:pPr>
          </w:p>
        </w:tc>
      </w:tr>
      <w:tr w:rsidR="002437AB" w:rsidRPr="00F651A1" w14:paraId="12F8B5AD" w14:textId="77777777" w:rsidTr="008B4FDD">
        <w:trPr>
          <w:cantSplit/>
          <w:trHeight w:val="522"/>
        </w:trPr>
        <w:tc>
          <w:tcPr>
            <w:tcW w:w="291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2E7A7AA9" w14:textId="77777777" w:rsidR="002437AB" w:rsidRDefault="002437AB" w:rsidP="007104B7">
            <w:pPr>
              <w:pStyle w:val="Table1Black"/>
              <w:spacing w:after="0"/>
            </w:pPr>
            <w:r>
              <w:t xml:space="preserve">Conflict resolution </w:t>
            </w:r>
          </w:p>
        </w:tc>
        <w:tc>
          <w:tcPr>
            <w:tcW w:w="525"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2BC08022" w14:textId="77777777" w:rsidR="002437AB" w:rsidRDefault="002437AB" w:rsidP="007104B7">
            <w:pPr>
              <w:pStyle w:val="Table1Black"/>
              <w:spacing w:after="0"/>
              <w:jc w:val="center"/>
            </w:pPr>
            <w:r>
              <w:t>4</w:t>
            </w:r>
          </w:p>
        </w:tc>
        <w:tc>
          <w:tcPr>
            <w:tcW w:w="156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130070EB" w14:textId="77777777" w:rsidR="002437AB" w:rsidRPr="00F651A1" w:rsidRDefault="002437AB" w:rsidP="007104B7">
            <w:pPr>
              <w:pStyle w:val="Table1Black"/>
              <w:spacing w:after="0"/>
            </w:pPr>
          </w:p>
        </w:tc>
      </w:tr>
      <w:tr w:rsidR="002437AB" w:rsidRPr="00F651A1" w14:paraId="082536F6" w14:textId="77777777" w:rsidTr="008B4FDD">
        <w:trPr>
          <w:cantSplit/>
          <w:trHeight w:val="522"/>
        </w:trPr>
        <w:tc>
          <w:tcPr>
            <w:tcW w:w="291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6A5E5A34" w14:textId="1F435952" w:rsidR="002437AB" w:rsidRDefault="002437AB" w:rsidP="007104B7">
            <w:pPr>
              <w:pStyle w:val="Table1Black"/>
              <w:spacing w:after="0"/>
            </w:pPr>
            <w:r>
              <w:t>Anything else (</w:t>
            </w:r>
            <w:r w:rsidR="006A3374">
              <w:t>Please specify</w:t>
            </w:r>
            <w:r>
              <w:t>)</w:t>
            </w:r>
          </w:p>
        </w:tc>
        <w:tc>
          <w:tcPr>
            <w:tcW w:w="525"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40B76B1C" w14:textId="77777777" w:rsidR="002437AB" w:rsidRDefault="002437AB" w:rsidP="007104B7">
            <w:pPr>
              <w:pStyle w:val="Table1Black"/>
              <w:spacing w:after="0"/>
              <w:jc w:val="center"/>
            </w:pPr>
            <w:r>
              <w:t>5</w:t>
            </w:r>
          </w:p>
        </w:tc>
        <w:tc>
          <w:tcPr>
            <w:tcW w:w="156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5794F26D" w14:textId="77777777" w:rsidR="002437AB" w:rsidRPr="00F651A1" w:rsidRDefault="002437AB" w:rsidP="007104B7">
            <w:pPr>
              <w:pStyle w:val="Table1Black"/>
              <w:spacing w:after="0"/>
            </w:pPr>
          </w:p>
        </w:tc>
      </w:tr>
      <w:tr w:rsidR="002437AB" w:rsidRPr="00F651A1" w14:paraId="4D659A85" w14:textId="77777777" w:rsidTr="008B4FDD">
        <w:trPr>
          <w:cantSplit/>
          <w:trHeight w:val="522"/>
        </w:trPr>
        <w:tc>
          <w:tcPr>
            <w:tcW w:w="291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16BA3C68" w14:textId="77777777" w:rsidR="002437AB" w:rsidRDefault="002437AB" w:rsidP="007104B7">
            <w:pPr>
              <w:pStyle w:val="Table1Black"/>
              <w:spacing w:after="0"/>
            </w:pPr>
            <w:r>
              <w:t>None</w:t>
            </w:r>
          </w:p>
        </w:tc>
        <w:tc>
          <w:tcPr>
            <w:tcW w:w="525"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01AC2EBD" w14:textId="77777777" w:rsidR="002437AB" w:rsidRDefault="002437AB" w:rsidP="007104B7">
            <w:pPr>
              <w:pStyle w:val="Table1Black"/>
              <w:spacing w:after="0"/>
              <w:jc w:val="center"/>
            </w:pPr>
            <w:r>
              <w:t>6</w:t>
            </w:r>
          </w:p>
        </w:tc>
        <w:tc>
          <w:tcPr>
            <w:tcW w:w="156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4589AAAD" w14:textId="75BE1A9A" w:rsidR="002437AB" w:rsidRPr="00F651A1" w:rsidRDefault="002437AB" w:rsidP="007104B7">
            <w:pPr>
              <w:pStyle w:val="Table1Black"/>
              <w:spacing w:after="0"/>
            </w:pPr>
          </w:p>
        </w:tc>
      </w:tr>
      <w:tr w:rsidR="002437AB" w:rsidRPr="00F651A1" w14:paraId="36441E75" w14:textId="77777777" w:rsidTr="008B4FDD">
        <w:trPr>
          <w:cantSplit/>
          <w:trHeight w:val="522"/>
        </w:trPr>
        <w:tc>
          <w:tcPr>
            <w:tcW w:w="291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4DE5D1D5" w14:textId="77777777" w:rsidR="002437AB" w:rsidRDefault="002437AB" w:rsidP="007104B7">
            <w:pPr>
              <w:pStyle w:val="Table1Black"/>
              <w:spacing w:after="0"/>
            </w:pPr>
            <w:r>
              <w:t>Don’t know</w:t>
            </w:r>
          </w:p>
        </w:tc>
        <w:tc>
          <w:tcPr>
            <w:tcW w:w="525"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04AFB957" w14:textId="77777777" w:rsidR="002437AB" w:rsidRDefault="002437AB" w:rsidP="007104B7">
            <w:pPr>
              <w:pStyle w:val="Table1Black"/>
              <w:spacing w:after="0"/>
              <w:jc w:val="center"/>
            </w:pPr>
            <w:r>
              <w:t>7</w:t>
            </w:r>
          </w:p>
        </w:tc>
        <w:tc>
          <w:tcPr>
            <w:tcW w:w="1563"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6465F3BA" w14:textId="190F71D8" w:rsidR="002437AB" w:rsidRPr="00F651A1" w:rsidRDefault="002437AB" w:rsidP="007104B7">
            <w:pPr>
              <w:pStyle w:val="Table1Black"/>
              <w:spacing w:after="0"/>
            </w:pPr>
          </w:p>
        </w:tc>
      </w:tr>
    </w:tbl>
    <w:p w14:paraId="3D294279" w14:textId="5F79718D" w:rsidR="002437AB" w:rsidRPr="008B4FDD" w:rsidRDefault="002437AB" w:rsidP="008B4FDD">
      <w:pPr>
        <w:pStyle w:val="BodyText"/>
        <w:rPr>
          <w:i/>
          <w:iCs/>
        </w:rPr>
      </w:pPr>
      <w:r w:rsidRPr="008B4FDD">
        <w:rPr>
          <w:i/>
          <w:iCs/>
        </w:rPr>
        <w:lastRenderedPageBreak/>
        <w:t>Ask where mediated any cases (D1_1-5 not equal 0)</w:t>
      </w:r>
      <w:r w:rsidR="008B4FDD" w:rsidRPr="008B4FDD">
        <w:rPr>
          <w:i/>
          <w:iCs/>
        </w:rPr>
        <w:t>. Single code.</w:t>
      </w:r>
    </w:p>
    <w:p w14:paraId="72E7E71B" w14:textId="7A758EC9" w:rsidR="002437AB" w:rsidRDefault="008B4FDD" w:rsidP="008B4FDD">
      <w:pPr>
        <w:pStyle w:val="BodyText"/>
      </w:pPr>
      <w:r>
        <w:t xml:space="preserve">D6. </w:t>
      </w:r>
      <w:r w:rsidR="002437AB">
        <w:t>How many of the workplace disputes or disagreements that you have mediated were mainly focused on…?</w:t>
      </w:r>
    </w:p>
    <w:tbl>
      <w:tblPr>
        <w:tblStyle w:val="TableGrid"/>
        <w:tblW w:w="5000" w:type="pct"/>
        <w:tblLook w:val="04A0" w:firstRow="1" w:lastRow="0" w:firstColumn="1" w:lastColumn="0" w:noHBand="0" w:noVBand="1"/>
      </w:tblPr>
      <w:tblGrid>
        <w:gridCol w:w="4783"/>
        <w:gridCol w:w="695"/>
        <w:gridCol w:w="627"/>
        <w:gridCol w:w="629"/>
        <w:gridCol w:w="627"/>
        <w:gridCol w:w="630"/>
        <w:gridCol w:w="1006"/>
      </w:tblGrid>
      <w:tr w:rsidR="002437AB" w14:paraId="5550F291" w14:textId="77777777" w:rsidTr="008B4FDD">
        <w:trPr>
          <w:trHeight w:val="454"/>
          <w:tblHeader/>
        </w:trPr>
        <w:tc>
          <w:tcPr>
            <w:tcW w:w="2660" w:type="pct"/>
          </w:tcPr>
          <w:p w14:paraId="6D78C095" w14:textId="77777777" w:rsidR="002437AB" w:rsidRDefault="002437AB" w:rsidP="007104B7">
            <w:pPr>
              <w:pStyle w:val="QuestionTableNotExtremely"/>
            </w:pPr>
          </w:p>
        </w:tc>
        <w:tc>
          <w:tcPr>
            <w:tcW w:w="383" w:type="pct"/>
            <w:vAlign w:val="center"/>
          </w:tcPr>
          <w:p w14:paraId="4C80FDB4" w14:textId="77777777" w:rsidR="002437AB" w:rsidRPr="001931D0" w:rsidRDefault="002437AB" w:rsidP="007104B7">
            <w:pPr>
              <w:pStyle w:val="QuestionTableNotExtremely"/>
              <w:jc w:val="center"/>
              <w:rPr>
                <w:rFonts w:cs="Arial"/>
                <w:sz w:val="20"/>
              </w:rPr>
            </w:pPr>
            <w:r w:rsidRPr="001931D0">
              <w:rPr>
                <w:rFonts w:cs="Arial"/>
                <w:sz w:val="20"/>
              </w:rPr>
              <w:t>None</w:t>
            </w:r>
          </w:p>
        </w:tc>
        <w:tc>
          <w:tcPr>
            <w:tcW w:w="350" w:type="pct"/>
            <w:vAlign w:val="center"/>
          </w:tcPr>
          <w:p w14:paraId="0B91B9B0" w14:textId="77777777" w:rsidR="002437AB" w:rsidRPr="001931D0" w:rsidRDefault="002437AB" w:rsidP="007104B7">
            <w:pPr>
              <w:pStyle w:val="QuestionTableNotExtremely"/>
              <w:jc w:val="center"/>
              <w:rPr>
                <w:rFonts w:cs="Arial"/>
                <w:sz w:val="20"/>
              </w:rPr>
            </w:pPr>
            <w:r w:rsidRPr="001931D0">
              <w:rPr>
                <w:rFonts w:cs="Arial"/>
                <w:sz w:val="20"/>
              </w:rPr>
              <w:t>1</w:t>
            </w:r>
          </w:p>
        </w:tc>
        <w:tc>
          <w:tcPr>
            <w:tcW w:w="351" w:type="pct"/>
            <w:vAlign w:val="center"/>
          </w:tcPr>
          <w:p w14:paraId="708D3980" w14:textId="77777777" w:rsidR="002437AB" w:rsidRPr="001931D0" w:rsidRDefault="002437AB" w:rsidP="007104B7">
            <w:pPr>
              <w:pStyle w:val="QuestionTableNotExtremely"/>
              <w:jc w:val="center"/>
              <w:rPr>
                <w:rFonts w:cs="Arial"/>
                <w:sz w:val="20"/>
              </w:rPr>
            </w:pPr>
            <w:r w:rsidRPr="001931D0">
              <w:rPr>
                <w:rFonts w:cs="Arial"/>
                <w:sz w:val="20"/>
              </w:rPr>
              <w:t>2</w:t>
            </w:r>
          </w:p>
        </w:tc>
        <w:tc>
          <w:tcPr>
            <w:tcW w:w="350" w:type="pct"/>
            <w:vAlign w:val="center"/>
          </w:tcPr>
          <w:p w14:paraId="74E3D5EA" w14:textId="77777777" w:rsidR="002437AB" w:rsidRPr="001931D0" w:rsidRDefault="002437AB" w:rsidP="007104B7">
            <w:pPr>
              <w:pStyle w:val="QuestionTableNotExtremely"/>
              <w:jc w:val="center"/>
              <w:rPr>
                <w:rFonts w:cs="Arial"/>
                <w:sz w:val="20"/>
              </w:rPr>
            </w:pPr>
            <w:r w:rsidRPr="001931D0">
              <w:rPr>
                <w:rFonts w:cs="Arial"/>
                <w:sz w:val="20"/>
              </w:rPr>
              <w:t>3</w:t>
            </w:r>
          </w:p>
        </w:tc>
        <w:tc>
          <w:tcPr>
            <w:tcW w:w="351" w:type="pct"/>
            <w:vAlign w:val="center"/>
          </w:tcPr>
          <w:p w14:paraId="639259EE" w14:textId="77777777" w:rsidR="002437AB" w:rsidRPr="001931D0" w:rsidRDefault="002437AB" w:rsidP="007104B7">
            <w:pPr>
              <w:pStyle w:val="QuestionTableNotExtremely"/>
              <w:jc w:val="center"/>
              <w:rPr>
                <w:rFonts w:cs="Arial"/>
                <w:sz w:val="20"/>
              </w:rPr>
            </w:pPr>
            <w:r w:rsidRPr="001931D0">
              <w:rPr>
                <w:rFonts w:cs="Arial"/>
                <w:sz w:val="20"/>
              </w:rPr>
              <w:t>4</w:t>
            </w:r>
          </w:p>
        </w:tc>
        <w:tc>
          <w:tcPr>
            <w:tcW w:w="555" w:type="pct"/>
            <w:vAlign w:val="center"/>
          </w:tcPr>
          <w:p w14:paraId="0090FD45" w14:textId="77777777" w:rsidR="002437AB" w:rsidRPr="001931D0" w:rsidRDefault="002437AB" w:rsidP="007104B7">
            <w:pPr>
              <w:pStyle w:val="QuestionTableNotExtremely"/>
              <w:jc w:val="center"/>
              <w:rPr>
                <w:rFonts w:cs="Arial"/>
                <w:sz w:val="20"/>
              </w:rPr>
            </w:pPr>
            <w:r w:rsidRPr="001931D0">
              <w:rPr>
                <w:rFonts w:cs="Arial"/>
                <w:sz w:val="20"/>
              </w:rPr>
              <w:t>5+ (Specify)</w:t>
            </w:r>
          </w:p>
        </w:tc>
      </w:tr>
      <w:tr w:rsidR="002437AB" w14:paraId="367642F9" w14:textId="77777777" w:rsidTr="008B4FDD">
        <w:trPr>
          <w:trHeight w:val="522"/>
        </w:trPr>
        <w:tc>
          <w:tcPr>
            <w:tcW w:w="2660" w:type="pct"/>
            <w:vAlign w:val="center"/>
          </w:tcPr>
          <w:p w14:paraId="1D768EDA" w14:textId="03851556" w:rsidR="002437AB" w:rsidRDefault="002437AB" w:rsidP="007104B7">
            <w:pPr>
              <w:pStyle w:val="QTblabc"/>
            </w:pPr>
            <w:r>
              <w:t>Pay and conditions</w:t>
            </w:r>
          </w:p>
        </w:tc>
        <w:tc>
          <w:tcPr>
            <w:tcW w:w="383" w:type="pct"/>
            <w:vAlign w:val="center"/>
          </w:tcPr>
          <w:p w14:paraId="68530EE5" w14:textId="77777777" w:rsidR="002437AB" w:rsidRPr="006179D0" w:rsidRDefault="002437AB" w:rsidP="007104B7">
            <w:pPr>
              <w:pStyle w:val="Qtable1to10Horiz"/>
              <w:numPr>
                <w:ilvl w:val="0"/>
                <w:numId w:val="0"/>
              </w:numPr>
              <w:rPr>
                <w:rFonts w:cs="Arial"/>
              </w:rPr>
            </w:pPr>
            <w:r w:rsidRPr="006179D0">
              <w:rPr>
                <w:rFonts w:cs="Arial"/>
              </w:rPr>
              <w:t>0</w:t>
            </w:r>
          </w:p>
        </w:tc>
        <w:tc>
          <w:tcPr>
            <w:tcW w:w="350" w:type="pct"/>
            <w:vAlign w:val="center"/>
          </w:tcPr>
          <w:p w14:paraId="556F4EE4" w14:textId="77777777" w:rsidR="002437AB" w:rsidRPr="006179D0" w:rsidRDefault="002437AB" w:rsidP="007104B7">
            <w:pPr>
              <w:pStyle w:val="Qtable1to10Horiz"/>
              <w:numPr>
                <w:ilvl w:val="0"/>
                <w:numId w:val="0"/>
              </w:numPr>
              <w:rPr>
                <w:rFonts w:cs="Arial"/>
              </w:rPr>
            </w:pPr>
            <w:r w:rsidRPr="006179D0">
              <w:rPr>
                <w:rFonts w:cs="Arial"/>
              </w:rPr>
              <w:t>1</w:t>
            </w:r>
          </w:p>
        </w:tc>
        <w:tc>
          <w:tcPr>
            <w:tcW w:w="351" w:type="pct"/>
            <w:vAlign w:val="center"/>
          </w:tcPr>
          <w:p w14:paraId="2A3269A8" w14:textId="77777777" w:rsidR="002437AB" w:rsidRPr="006179D0" w:rsidRDefault="002437AB" w:rsidP="007104B7">
            <w:pPr>
              <w:pStyle w:val="Qtable1to10Horiz"/>
              <w:numPr>
                <w:ilvl w:val="0"/>
                <w:numId w:val="0"/>
              </w:numPr>
              <w:rPr>
                <w:rFonts w:cs="Arial"/>
              </w:rPr>
            </w:pPr>
            <w:r w:rsidRPr="006179D0">
              <w:rPr>
                <w:rFonts w:cs="Arial"/>
              </w:rPr>
              <w:t>2</w:t>
            </w:r>
          </w:p>
        </w:tc>
        <w:tc>
          <w:tcPr>
            <w:tcW w:w="350" w:type="pct"/>
            <w:vAlign w:val="center"/>
          </w:tcPr>
          <w:p w14:paraId="6B0C09ED" w14:textId="77777777" w:rsidR="002437AB" w:rsidRPr="006179D0" w:rsidRDefault="002437AB" w:rsidP="007104B7">
            <w:pPr>
              <w:pStyle w:val="Qtable1to10Horiz"/>
              <w:numPr>
                <w:ilvl w:val="0"/>
                <w:numId w:val="0"/>
              </w:numPr>
              <w:rPr>
                <w:rFonts w:cs="Arial"/>
              </w:rPr>
            </w:pPr>
            <w:r w:rsidRPr="006179D0">
              <w:rPr>
                <w:rFonts w:cs="Arial"/>
              </w:rPr>
              <w:t>3</w:t>
            </w:r>
          </w:p>
        </w:tc>
        <w:tc>
          <w:tcPr>
            <w:tcW w:w="351" w:type="pct"/>
            <w:vAlign w:val="center"/>
          </w:tcPr>
          <w:p w14:paraId="47E5B645" w14:textId="77777777" w:rsidR="002437AB" w:rsidRPr="006179D0" w:rsidRDefault="002437AB" w:rsidP="007104B7">
            <w:pPr>
              <w:pStyle w:val="Qtable1to10Horiz"/>
              <w:numPr>
                <w:ilvl w:val="0"/>
                <w:numId w:val="0"/>
              </w:numPr>
              <w:rPr>
                <w:rFonts w:cs="Arial"/>
              </w:rPr>
            </w:pPr>
            <w:r w:rsidRPr="006179D0">
              <w:rPr>
                <w:rFonts w:cs="Arial"/>
              </w:rPr>
              <w:t>4</w:t>
            </w:r>
          </w:p>
        </w:tc>
        <w:tc>
          <w:tcPr>
            <w:tcW w:w="555" w:type="pct"/>
          </w:tcPr>
          <w:p w14:paraId="528E4191" w14:textId="77777777" w:rsidR="002437AB" w:rsidRPr="006179D0" w:rsidRDefault="002437AB" w:rsidP="007104B7">
            <w:pPr>
              <w:pStyle w:val="Qtable1to10Horiz"/>
              <w:numPr>
                <w:ilvl w:val="0"/>
                <w:numId w:val="0"/>
              </w:numPr>
              <w:rPr>
                <w:rFonts w:cs="Arial"/>
              </w:rPr>
            </w:pPr>
            <w:r w:rsidRPr="006179D0">
              <w:rPr>
                <w:rFonts w:cs="Arial"/>
              </w:rPr>
              <w:t>5</w:t>
            </w:r>
          </w:p>
        </w:tc>
      </w:tr>
      <w:tr w:rsidR="002437AB" w14:paraId="46AB761E" w14:textId="77777777" w:rsidTr="008B4FDD">
        <w:trPr>
          <w:trHeight w:val="522"/>
        </w:trPr>
        <w:tc>
          <w:tcPr>
            <w:tcW w:w="2660" w:type="pct"/>
            <w:vAlign w:val="center"/>
          </w:tcPr>
          <w:p w14:paraId="71F4287D" w14:textId="6B30EDA6" w:rsidR="002437AB" w:rsidRDefault="002437AB" w:rsidP="007104B7">
            <w:pPr>
              <w:pStyle w:val="QTblabc"/>
            </w:pPr>
            <w:r>
              <w:t>Promotion, career development or internal transfers</w:t>
            </w:r>
          </w:p>
        </w:tc>
        <w:tc>
          <w:tcPr>
            <w:tcW w:w="383" w:type="pct"/>
            <w:vAlign w:val="center"/>
          </w:tcPr>
          <w:p w14:paraId="3EC2420A" w14:textId="77777777" w:rsidR="002437AB" w:rsidRPr="006179D0" w:rsidRDefault="002437AB" w:rsidP="007104B7">
            <w:pPr>
              <w:pStyle w:val="Qtable1to10Horiz"/>
              <w:numPr>
                <w:ilvl w:val="0"/>
                <w:numId w:val="0"/>
              </w:numPr>
              <w:rPr>
                <w:rFonts w:cs="Arial"/>
              </w:rPr>
            </w:pPr>
            <w:r w:rsidRPr="006179D0">
              <w:rPr>
                <w:rFonts w:cs="Arial"/>
              </w:rPr>
              <w:t>0</w:t>
            </w:r>
          </w:p>
        </w:tc>
        <w:tc>
          <w:tcPr>
            <w:tcW w:w="350" w:type="pct"/>
            <w:vAlign w:val="center"/>
          </w:tcPr>
          <w:p w14:paraId="3D6C5293" w14:textId="77777777" w:rsidR="002437AB" w:rsidRPr="006179D0" w:rsidRDefault="002437AB" w:rsidP="007104B7">
            <w:pPr>
              <w:pStyle w:val="Qtable1to10Horiz"/>
              <w:numPr>
                <w:ilvl w:val="0"/>
                <w:numId w:val="0"/>
              </w:numPr>
              <w:rPr>
                <w:rFonts w:cs="Arial"/>
              </w:rPr>
            </w:pPr>
            <w:r w:rsidRPr="006179D0">
              <w:rPr>
                <w:rFonts w:cs="Arial"/>
              </w:rPr>
              <w:t>1</w:t>
            </w:r>
          </w:p>
        </w:tc>
        <w:tc>
          <w:tcPr>
            <w:tcW w:w="351" w:type="pct"/>
            <w:vAlign w:val="center"/>
          </w:tcPr>
          <w:p w14:paraId="7FA89C2D" w14:textId="77777777" w:rsidR="002437AB" w:rsidRPr="006179D0" w:rsidRDefault="002437AB" w:rsidP="007104B7">
            <w:pPr>
              <w:pStyle w:val="Qtable1to10Horiz"/>
              <w:numPr>
                <w:ilvl w:val="0"/>
                <w:numId w:val="0"/>
              </w:numPr>
              <w:rPr>
                <w:rFonts w:cs="Arial"/>
              </w:rPr>
            </w:pPr>
            <w:r w:rsidRPr="006179D0">
              <w:rPr>
                <w:rFonts w:cs="Arial"/>
              </w:rPr>
              <w:t>2</w:t>
            </w:r>
          </w:p>
        </w:tc>
        <w:tc>
          <w:tcPr>
            <w:tcW w:w="350" w:type="pct"/>
            <w:vAlign w:val="center"/>
          </w:tcPr>
          <w:p w14:paraId="027C7532" w14:textId="77777777" w:rsidR="002437AB" w:rsidRPr="006179D0" w:rsidRDefault="002437AB" w:rsidP="007104B7">
            <w:pPr>
              <w:pStyle w:val="Qtable1to10Horiz"/>
              <w:numPr>
                <w:ilvl w:val="0"/>
                <w:numId w:val="0"/>
              </w:numPr>
              <w:rPr>
                <w:rFonts w:cs="Arial"/>
              </w:rPr>
            </w:pPr>
            <w:r w:rsidRPr="006179D0">
              <w:rPr>
                <w:rFonts w:cs="Arial"/>
              </w:rPr>
              <w:t>3</w:t>
            </w:r>
          </w:p>
        </w:tc>
        <w:tc>
          <w:tcPr>
            <w:tcW w:w="351" w:type="pct"/>
            <w:vAlign w:val="center"/>
          </w:tcPr>
          <w:p w14:paraId="7BA8A29A" w14:textId="77777777" w:rsidR="002437AB" w:rsidRPr="006179D0" w:rsidRDefault="002437AB" w:rsidP="007104B7">
            <w:pPr>
              <w:pStyle w:val="Qtable1to10Horiz"/>
              <w:numPr>
                <w:ilvl w:val="0"/>
                <w:numId w:val="0"/>
              </w:numPr>
              <w:rPr>
                <w:rFonts w:cs="Arial"/>
              </w:rPr>
            </w:pPr>
            <w:r w:rsidRPr="006179D0">
              <w:rPr>
                <w:rFonts w:cs="Arial"/>
              </w:rPr>
              <w:t>4</w:t>
            </w:r>
          </w:p>
        </w:tc>
        <w:tc>
          <w:tcPr>
            <w:tcW w:w="555" w:type="pct"/>
          </w:tcPr>
          <w:p w14:paraId="0F72EAEE" w14:textId="77777777" w:rsidR="002437AB" w:rsidRPr="006179D0" w:rsidRDefault="002437AB" w:rsidP="007104B7">
            <w:pPr>
              <w:pStyle w:val="Qtable1to10Horiz"/>
              <w:numPr>
                <w:ilvl w:val="0"/>
                <w:numId w:val="0"/>
              </w:numPr>
              <w:rPr>
                <w:rFonts w:cs="Arial"/>
              </w:rPr>
            </w:pPr>
            <w:r w:rsidRPr="006179D0">
              <w:rPr>
                <w:rFonts w:cs="Arial"/>
              </w:rPr>
              <w:t>5</w:t>
            </w:r>
          </w:p>
        </w:tc>
      </w:tr>
      <w:tr w:rsidR="002437AB" w14:paraId="0EA12E65" w14:textId="77777777" w:rsidTr="008B4FDD">
        <w:trPr>
          <w:trHeight w:val="522"/>
        </w:trPr>
        <w:tc>
          <w:tcPr>
            <w:tcW w:w="2660" w:type="pct"/>
            <w:vAlign w:val="center"/>
          </w:tcPr>
          <w:p w14:paraId="3ADF2594" w14:textId="3E847E06" w:rsidR="002437AB" w:rsidRDefault="002437AB" w:rsidP="007104B7">
            <w:pPr>
              <w:pStyle w:val="QTblabc"/>
            </w:pPr>
            <w:r>
              <w:t>Physical working conditions or health and safety</w:t>
            </w:r>
          </w:p>
        </w:tc>
        <w:tc>
          <w:tcPr>
            <w:tcW w:w="383" w:type="pct"/>
            <w:vAlign w:val="center"/>
          </w:tcPr>
          <w:p w14:paraId="1DB17FF3" w14:textId="77777777" w:rsidR="002437AB" w:rsidRPr="006179D0" w:rsidRDefault="002437AB" w:rsidP="007104B7">
            <w:pPr>
              <w:pStyle w:val="Qtable1to10Horiz"/>
              <w:numPr>
                <w:ilvl w:val="0"/>
                <w:numId w:val="0"/>
              </w:numPr>
              <w:rPr>
                <w:rFonts w:cs="Arial"/>
              </w:rPr>
            </w:pPr>
            <w:r w:rsidRPr="006179D0">
              <w:rPr>
                <w:rFonts w:cs="Arial"/>
              </w:rPr>
              <w:t>0</w:t>
            </w:r>
          </w:p>
        </w:tc>
        <w:tc>
          <w:tcPr>
            <w:tcW w:w="350" w:type="pct"/>
            <w:vAlign w:val="center"/>
          </w:tcPr>
          <w:p w14:paraId="3D86574F" w14:textId="77777777" w:rsidR="002437AB" w:rsidRPr="006179D0" w:rsidRDefault="002437AB" w:rsidP="007104B7">
            <w:pPr>
              <w:pStyle w:val="Qtable1to10Horiz"/>
              <w:numPr>
                <w:ilvl w:val="0"/>
                <w:numId w:val="0"/>
              </w:numPr>
              <w:rPr>
                <w:rFonts w:cs="Arial"/>
              </w:rPr>
            </w:pPr>
            <w:r w:rsidRPr="006179D0">
              <w:rPr>
                <w:rFonts w:cs="Arial"/>
              </w:rPr>
              <w:t>1</w:t>
            </w:r>
          </w:p>
        </w:tc>
        <w:tc>
          <w:tcPr>
            <w:tcW w:w="351" w:type="pct"/>
            <w:vAlign w:val="center"/>
          </w:tcPr>
          <w:p w14:paraId="65D036DB" w14:textId="77777777" w:rsidR="002437AB" w:rsidRPr="006179D0" w:rsidRDefault="002437AB" w:rsidP="007104B7">
            <w:pPr>
              <w:pStyle w:val="Qtable1to10Horiz"/>
              <w:numPr>
                <w:ilvl w:val="0"/>
                <w:numId w:val="0"/>
              </w:numPr>
              <w:rPr>
                <w:rFonts w:cs="Arial"/>
              </w:rPr>
            </w:pPr>
            <w:r w:rsidRPr="006179D0">
              <w:rPr>
                <w:rFonts w:cs="Arial"/>
              </w:rPr>
              <w:t>2</w:t>
            </w:r>
          </w:p>
        </w:tc>
        <w:tc>
          <w:tcPr>
            <w:tcW w:w="350" w:type="pct"/>
            <w:vAlign w:val="center"/>
          </w:tcPr>
          <w:p w14:paraId="7FD5627F" w14:textId="77777777" w:rsidR="002437AB" w:rsidRPr="006179D0" w:rsidRDefault="002437AB" w:rsidP="007104B7">
            <w:pPr>
              <w:pStyle w:val="Qtable1to10Horiz"/>
              <w:numPr>
                <w:ilvl w:val="0"/>
                <w:numId w:val="0"/>
              </w:numPr>
              <w:rPr>
                <w:rFonts w:cs="Arial"/>
              </w:rPr>
            </w:pPr>
            <w:r w:rsidRPr="006179D0">
              <w:rPr>
                <w:rFonts w:cs="Arial"/>
              </w:rPr>
              <w:t>3</w:t>
            </w:r>
          </w:p>
        </w:tc>
        <w:tc>
          <w:tcPr>
            <w:tcW w:w="351" w:type="pct"/>
            <w:vAlign w:val="center"/>
          </w:tcPr>
          <w:p w14:paraId="38309467" w14:textId="77777777" w:rsidR="002437AB" w:rsidRPr="006179D0" w:rsidRDefault="002437AB" w:rsidP="007104B7">
            <w:pPr>
              <w:pStyle w:val="Qtable1to10Horiz"/>
              <w:numPr>
                <w:ilvl w:val="0"/>
                <w:numId w:val="0"/>
              </w:numPr>
              <w:rPr>
                <w:rFonts w:cs="Arial"/>
              </w:rPr>
            </w:pPr>
            <w:r w:rsidRPr="006179D0">
              <w:rPr>
                <w:rFonts w:cs="Arial"/>
              </w:rPr>
              <w:t>4</w:t>
            </w:r>
          </w:p>
        </w:tc>
        <w:tc>
          <w:tcPr>
            <w:tcW w:w="555" w:type="pct"/>
          </w:tcPr>
          <w:p w14:paraId="3ABA0D68" w14:textId="77777777" w:rsidR="002437AB" w:rsidRPr="006179D0" w:rsidRDefault="002437AB" w:rsidP="007104B7">
            <w:pPr>
              <w:pStyle w:val="Qtable1to10Horiz"/>
              <w:numPr>
                <w:ilvl w:val="0"/>
                <w:numId w:val="0"/>
              </w:numPr>
              <w:rPr>
                <w:rFonts w:cs="Arial"/>
              </w:rPr>
            </w:pPr>
            <w:r w:rsidRPr="006179D0">
              <w:rPr>
                <w:rFonts w:cs="Arial"/>
              </w:rPr>
              <w:t>5</w:t>
            </w:r>
          </w:p>
        </w:tc>
      </w:tr>
      <w:tr w:rsidR="002437AB" w14:paraId="4FE396DA" w14:textId="77777777" w:rsidTr="008B4FDD">
        <w:trPr>
          <w:trHeight w:val="522"/>
        </w:trPr>
        <w:tc>
          <w:tcPr>
            <w:tcW w:w="2660" w:type="pct"/>
            <w:vAlign w:val="center"/>
          </w:tcPr>
          <w:p w14:paraId="587D8379" w14:textId="2F21CDDB" w:rsidR="002437AB" w:rsidRDefault="002437AB" w:rsidP="007104B7">
            <w:pPr>
              <w:pStyle w:val="QTblabc"/>
            </w:pPr>
            <w:r>
              <w:t>Work practices, work allocation or pace of work</w:t>
            </w:r>
          </w:p>
        </w:tc>
        <w:tc>
          <w:tcPr>
            <w:tcW w:w="383" w:type="pct"/>
            <w:vAlign w:val="center"/>
          </w:tcPr>
          <w:p w14:paraId="6229AE4B" w14:textId="77777777" w:rsidR="002437AB" w:rsidRPr="006179D0" w:rsidRDefault="002437AB" w:rsidP="007104B7">
            <w:pPr>
              <w:pStyle w:val="Qtable1to10Horiz"/>
              <w:numPr>
                <w:ilvl w:val="0"/>
                <w:numId w:val="0"/>
              </w:numPr>
              <w:rPr>
                <w:rFonts w:cs="Arial"/>
              </w:rPr>
            </w:pPr>
            <w:r w:rsidRPr="006179D0">
              <w:rPr>
                <w:rFonts w:cs="Arial"/>
              </w:rPr>
              <w:t>0</w:t>
            </w:r>
          </w:p>
        </w:tc>
        <w:tc>
          <w:tcPr>
            <w:tcW w:w="350" w:type="pct"/>
            <w:vAlign w:val="center"/>
          </w:tcPr>
          <w:p w14:paraId="74105E51" w14:textId="77777777" w:rsidR="002437AB" w:rsidRPr="006179D0" w:rsidRDefault="002437AB" w:rsidP="007104B7">
            <w:pPr>
              <w:pStyle w:val="Qtable1to10Horiz"/>
              <w:numPr>
                <w:ilvl w:val="0"/>
                <w:numId w:val="0"/>
              </w:numPr>
              <w:rPr>
                <w:rFonts w:cs="Arial"/>
              </w:rPr>
            </w:pPr>
            <w:r w:rsidRPr="006179D0">
              <w:rPr>
                <w:rFonts w:cs="Arial"/>
              </w:rPr>
              <w:t>1</w:t>
            </w:r>
          </w:p>
        </w:tc>
        <w:tc>
          <w:tcPr>
            <w:tcW w:w="351" w:type="pct"/>
            <w:vAlign w:val="center"/>
          </w:tcPr>
          <w:p w14:paraId="32FF38EC" w14:textId="77777777" w:rsidR="002437AB" w:rsidRPr="006179D0" w:rsidRDefault="002437AB" w:rsidP="007104B7">
            <w:pPr>
              <w:pStyle w:val="Qtable1to10Horiz"/>
              <w:numPr>
                <w:ilvl w:val="0"/>
                <w:numId w:val="0"/>
              </w:numPr>
              <w:rPr>
                <w:rFonts w:cs="Arial"/>
              </w:rPr>
            </w:pPr>
            <w:r w:rsidRPr="006179D0">
              <w:rPr>
                <w:rFonts w:cs="Arial"/>
              </w:rPr>
              <w:t>2</w:t>
            </w:r>
          </w:p>
        </w:tc>
        <w:tc>
          <w:tcPr>
            <w:tcW w:w="350" w:type="pct"/>
            <w:vAlign w:val="center"/>
          </w:tcPr>
          <w:p w14:paraId="04377401" w14:textId="77777777" w:rsidR="002437AB" w:rsidRPr="006179D0" w:rsidRDefault="002437AB" w:rsidP="007104B7">
            <w:pPr>
              <w:pStyle w:val="Qtable1to10Horiz"/>
              <w:numPr>
                <w:ilvl w:val="0"/>
                <w:numId w:val="0"/>
              </w:numPr>
              <w:rPr>
                <w:rFonts w:cs="Arial"/>
              </w:rPr>
            </w:pPr>
            <w:r w:rsidRPr="006179D0">
              <w:rPr>
                <w:rFonts w:cs="Arial"/>
              </w:rPr>
              <w:t>3</w:t>
            </w:r>
          </w:p>
        </w:tc>
        <w:tc>
          <w:tcPr>
            <w:tcW w:w="351" w:type="pct"/>
            <w:vAlign w:val="center"/>
          </w:tcPr>
          <w:p w14:paraId="5E69FBAA" w14:textId="77777777" w:rsidR="002437AB" w:rsidRPr="006179D0" w:rsidRDefault="002437AB" w:rsidP="007104B7">
            <w:pPr>
              <w:pStyle w:val="Qtable1to10Horiz"/>
              <w:numPr>
                <w:ilvl w:val="0"/>
                <w:numId w:val="0"/>
              </w:numPr>
              <w:rPr>
                <w:rFonts w:cs="Arial"/>
              </w:rPr>
            </w:pPr>
            <w:r w:rsidRPr="006179D0">
              <w:rPr>
                <w:rFonts w:cs="Arial"/>
              </w:rPr>
              <w:t>4</w:t>
            </w:r>
          </w:p>
        </w:tc>
        <w:tc>
          <w:tcPr>
            <w:tcW w:w="555" w:type="pct"/>
          </w:tcPr>
          <w:p w14:paraId="22E89688" w14:textId="77777777" w:rsidR="002437AB" w:rsidRPr="006179D0" w:rsidRDefault="002437AB" w:rsidP="007104B7">
            <w:pPr>
              <w:pStyle w:val="Qtable1to10Horiz"/>
              <w:numPr>
                <w:ilvl w:val="0"/>
                <w:numId w:val="0"/>
              </w:numPr>
              <w:rPr>
                <w:rFonts w:cs="Arial"/>
              </w:rPr>
            </w:pPr>
            <w:r w:rsidRPr="006179D0">
              <w:rPr>
                <w:rFonts w:cs="Arial"/>
              </w:rPr>
              <w:t>5</w:t>
            </w:r>
          </w:p>
        </w:tc>
      </w:tr>
      <w:tr w:rsidR="002437AB" w14:paraId="29E667D8" w14:textId="77777777" w:rsidTr="008B4FDD">
        <w:trPr>
          <w:trHeight w:val="522"/>
        </w:trPr>
        <w:tc>
          <w:tcPr>
            <w:tcW w:w="2660" w:type="pct"/>
            <w:vAlign w:val="center"/>
          </w:tcPr>
          <w:p w14:paraId="691F12EB" w14:textId="049D25F1" w:rsidR="002437AB" w:rsidRDefault="002437AB" w:rsidP="007104B7">
            <w:pPr>
              <w:pStyle w:val="QTblabc"/>
            </w:pPr>
            <w:r>
              <w:t xml:space="preserve">Working time </w:t>
            </w:r>
            <w:r w:rsidR="0011107E">
              <w:t>i.e.,</w:t>
            </w:r>
            <w:r>
              <w:t xml:space="preserve"> change to working hours, annual leave or time off work</w:t>
            </w:r>
          </w:p>
        </w:tc>
        <w:tc>
          <w:tcPr>
            <w:tcW w:w="383" w:type="pct"/>
            <w:vAlign w:val="center"/>
          </w:tcPr>
          <w:p w14:paraId="6825A686" w14:textId="77777777" w:rsidR="002437AB" w:rsidRPr="006179D0" w:rsidRDefault="002437AB" w:rsidP="007104B7">
            <w:pPr>
              <w:pStyle w:val="Qtable1to10Horiz"/>
              <w:numPr>
                <w:ilvl w:val="0"/>
                <w:numId w:val="0"/>
              </w:numPr>
              <w:rPr>
                <w:rFonts w:cs="Arial"/>
              </w:rPr>
            </w:pPr>
            <w:r w:rsidRPr="006179D0">
              <w:rPr>
                <w:rFonts w:cs="Arial"/>
              </w:rPr>
              <w:t>0</w:t>
            </w:r>
          </w:p>
        </w:tc>
        <w:tc>
          <w:tcPr>
            <w:tcW w:w="350" w:type="pct"/>
            <w:vAlign w:val="center"/>
          </w:tcPr>
          <w:p w14:paraId="077244C4" w14:textId="77777777" w:rsidR="002437AB" w:rsidRPr="006179D0" w:rsidRDefault="002437AB" w:rsidP="007104B7">
            <w:pPr>
              <w:pStyle w:val="Qtable1to10Horiz"/>
              <w:numPr>
                <w:ilvl w:val="0"/>
                <w:numId w:val="0"/>
              </w:numPr>
              <w:rPr>
                <w:rFonts w:cs="Arial"/>
              </w:rPr>
            </w:pPr>
            <w:r w:rsidRPr="006179D0">
              <w:rPr>
                <w:rFonts w:cs="Arial"/>
              </w:rPr>
              <w:t>1</w:t>
            </w:r>
          </w:p>
        </w:tc>
        <w:tc>
          <w:tcPr>
            <w:tcW w:w="351" w:type="pct"/>
            <w:vAlign w:val="center"/>
          </w:tcPr>
          <w:p w14:paraId="45C4BDC3" w14:textId="77777777" w:rsidR="002437AB" w:rsidRPr="006179D0" w:rsidRDefault="002437AB" w:rsidP="007104B7">
            <w:pPr>
              <w:pStyle w:val="Qtable1to10Horiz"/>
              <w:numPr>
                <w:ilvl w:val="0"/>
                <w:numId w:val="0"/>
              </w:numPr>
              <w:rPr>
                <w:rFonts w:cs="Arial"/>
              </w:rPr>
            </w:pPr>
            <w:r w:rsidRPr="006179D0">
              <w:rPr>
                <w:rFonts w:cs="Arial"/>
              </w:rPr>
              <w:t>2</w:t>
            </w:r>
          </w:p>
        </w:tc>
        <w:tc>
          <w:tcPr>
            <w:tcW w:w="350" w:type="pct"/>
            <w:vAlign w:val="center"/>
          </w:tcPr>
          <w:p w14:paraId="27B0C246" w14:textId="77777777" w:rsidR="002437AB" w:rsidRPr="006179D0" w:rsidRDefault="002437AB" w:rsidP="007104B7">
            <w:pPr>
              <w:pStyle w:val="Qtable1to10Horiz"/>
              <w:numPr>
                <w:ilvl w:val="0"/>
                <w:numId w:val="0"/>
              </w:numPr>
              <w:rPr>
                <w:rFonts w:cs="Arial"/>
              </w:rPr>
            </w:pPr>
            <w:r w:rsidRPr="006179D0">
              <w:rPr>
                <w:rFonts w:cs="Arial"/>
              </w:rPr>
              <w:t>3</w:t>
            </w:r>
          </w:p>
        </w:tc>
        <w:tc>
          <w:tcPr>
            <w:tcW w:w="351" w:type="pct"/>
            <w:vAlign w:val="center"/>
          </w:tcPr>
          <w:p w14:paraId="4319C881" w14:textId="77777777" w:rsidR="002437AB" w:rsidRPr="006179D0" w:rsidRDefault="002437AB" w:rsidP="007104B7">
            <w:pPr>
              <w:pStyle w:val="Qtable1to10Horiz"/>
              <w:numPr>
                <w:ilvl w:val="0"/>
                <w:numId w:val="0"/>
              </w:numPr>
              <w:rPr>
                <w:rFonts w:cs="Arial"/>
              </w:rPr>
            </w:pPr>
            <w:r w:rsidRPr="006179D0">
              <w:rPr>
                <w:rFonts w:cs="Arial"/>
              </w:rPr>
              <w:t>4</w:t>
            </w:r>
          </w:p>
        </w:tc>
        <w:tc>
          <w:tcPr>
            <w:tcW w:w="555" w:type="pct"/>
          </w:tcPr>
          <w:p w14:paraId="4F2DC4DE" w14:textId="77777777" w:rsidR="002437AB" w:rsidRPr="006179D0" w:rsidRDefault="002437AB" w:rsidP="007104B7">
            <w:pPr>
              <w:pStyle w:val="Qtable1to10Horiz"/>
              <w:numPr>
                <w:ilvl w:val="0"/>
                <w:numId w:val="0"/>
              </w:numPr>
              <w:rPr>
                <w:rFonts w:cs="Arial"/>
              </w:rPr>
            </w:pPr>
            <w:r w:rsidRPr="006179D0">
              <w:rPr>
                <w:rFonts w:cs="Arial"/>
              </w:rPr>
              <w:t>5</w:t>
            </w:r>
          </w:p>
        </w:tc>
      </w:tr>
      <w:tr w:rsidR="002437AB" w14:paraId="0D5EF16C" w14:textId="77777777" w:rsidTr="008B4FDD">
        <w:trPr>
          <w:trHeight w:val="522"/>
        </w:trPr>
        <w:tc>
          <w:tcPr>
            <w:tcW w:w="2660" w:type="pct"/>
            <w:vAlign w:val="center"/>
          </w:tcPr>
          <w:p w14:paraId="072A923A" w14:textId="06F8A5D4" w:rsidR="002437AB" w:rsidRDefault="002437AB" w:rsidP="007104B7">
            <w:pPr>
              <w:pStyle w:val="QTblabc"/>
            </w:pPr>
            <w:r>
              <w:t>Performance appraisal</w:t>
            </w:r>
          </w:p>
        </w:tc>
        <w:tc>
          <w:tcPr>
            <w:tcW w:w="383" w:type="pct"/>
            <w:vAlign w:val="center"/>
          </w:tcPr>
          <w:p w14:paraId="07387CDC" w14:textId="77777777" w:rsidR="002437AB" w:rsidRPr="006179D0" w:rsidRDefault="002437AB" w:rsidP="007104B7">
            <w:pPr>
              <w:pStyle w:val="Qtable1to10Horiz"/>
              <w:numPr>
                <w:ilvl w:val="0"/>
                <w:numId w:val="0"/>
              </w:numPr>
              <w:rPr>
                <w:rFonts w:cs="Arial"/>
              </w:rPr>
            </w:pPr>
            <w:r w:rsidRPr="006179D0">
              <w:rPr>
                <w:rFonts w:cs="Arial"/>
              </w:rPr>
              <w:t>0</w:t>
            </w:r>
          </w:p>
        </w:tc>
        <w:tc>
          <w:tcPr>
            <w:tcW w:w="350" w:type="pct"/>
            <w:vAlign w:val="center"/>
          </w:tcPr>
          <w:p w14:paraId="1D1AC9D5" w14:textId="77777777" w:rsidR="002437AB" w:rsidRPr="006179D0" w:rsidRDefault="002437AB" w:rsidP="007104B7">
            <w:pPr>
              <w:pStyle w:val="Qtable1to10Horiz"/>
              <w:numPr>
                <w:ilvl w:val="0"/>
                <w:numId w:val="0"/>
              </w:numPr>
              <w:rPr>
                <w:rFonts w:cs="Arial"/>
              </w:rPr>
            </w:pPr>
            <w:r w:rsidRPr="006179D0">
              <w:rPr>
                <w:rFonts w:cs="Arial"/>
              </w:rPr>
              <w:t>1</w:t>
            </w:r>
          </w:p>
        </w:tc>
        <w:tc>
          <w:tcPr>
            <w:tcW w:w="351" w:type="pct"/>
            <w:vAlign w:val="center"/>
          </w:tcPr>
          <w:p w14:paraId="27BDB5EA" w14:textId="77777777" w:rsidR="002437AB" w:rsidRPr="006179D0" w:rsidRDefault="002437AB" w:rsidP="007104B7">
            <w:pPr>
              <w:pStyle w:val="Qtable1to10Horiz"/>
              <w:numPr>
                <w:ilvl w:val="0"/>
                <w:numId w:val="0"/>
              </w:numPr>
              <w:rPr>
                <w:rFonts w:cs="Arial"/>
              </w:rPr>
            </w:pPr>
            <w:r w:rsidRPr="006179D0">
              <w:rPr>
                <w:rFonts w:cs="Arial"/>
              </w:rPr>
              <w:t>2</w:t>
            </w:r>
          </w:p>
        </w:tc>
        <w:tc>
          <w:tcPr>
            <w:tcW w:w="350" w:type="pct"/>
            <w:vAlign w:val="center"/>
          </w:tcPr>
          <w:p w14:paraId="33F89B10" w14:textId="77777777" w:rsidR="002437AB" w:rsidRPr="006179D0" w:rsidRDefault="002437AB" w:rsidP="007104B7">
            <w:pPr>
              <w:pStyle w:val="Qtable1to10Horiz"/>
              <w:numPr>
                <w:ilvl w:val="0"/>
                <w:numId w:val="0"/>
              </w:numPr>
              <w:rPr>
                <w:rFonts w:cs="Arial"/>
              </w:rPr>
            </w:pPr>
            <w:r w:rsidRPr="006179D0">
              <w:rPr>
                <w:rFonts w:cs="Arial"/>
              </w:rPr>
              <w:t>3</w:t>
            </w:r>
          </w:p>
        </w:tc>
        <w:tc>
          <w:tcPr>
            <w:tcW w:w="351" w:type="pct"/>
            <w:vAlign w:val="center"/>
          </w:tcPr>
          <w:p w14:paraId="63619279" w14:textId="77777777" w:rsidR="002437AB" w:rsidRPr="006179D0" w:rsidRDefault="002437AB" w:rsidP="007104B7">
            <w:pPr>
              <w:pStyle w:val="Qtable1to10Horiz"/>
              <w:numPr>
                <w:ilvl w:val="0"/>
                <w:numId w:val="0"/>
              </w:numPr>
              <w:rPr>
                <w:rFonts w:cs="Arial"/>
              </w:rPr>
            </w:pPr>
            <w:r w:rsidRPr="006179D0">
              <w:rPr>
                <w:rFonts w:cs="Arial"/>
              </w:rPr>
              <w:t>4</w:t>
            </w:r>
          </w:p>
        </w:tc>
        <w:tc>
          <w:tcPr>
            <w:tcW w:w="555" w:type="pct"/>
          </w:tcPr>
          <w:p w14:paraId="313D07BF" w14:textId="77777777" w:rsidR="002437AB" w:rsidRPr="006179D0" w:rsidRDefault="002437AB" w:rsidP="007104B7">
            <w:pPr>
              <w:pStyle w:val="Qtable1to10Horiz"/>
              <w:numPr>
                <w:ilvl w:val="0"/>
                <w:numId w:val="0"/>
              </w:numPr>
              <w:rPr>
                <w:rFonts w:cs="Arial"/>
              </w:rPr>
            </w:pPr>
            <w:r w:rsidRPr="006179D0">
              <w:rPr>
                <w:rFonts w:cs="Arial"/>
              </w:rPr>
              <w:t>5</w:t>
            </w:r>
          </w:p>
        </w:tc>
      </w:tr>
      <w:tr w:rsidR="002437AB" w14:paraId="1D720DA6" w14:textId="77777777" w:rsidTr="008B4FDD">
        <w:trPr>
          <w:trHeight w:val="522"/>
        </w:trPr>
        <w:tc>
          <w:tcPr>
            <w:tcW w:w="2660" w:type="pct"/>
            <w:vAlign w:val="center"/>
          </w:tcPr>
          <w:p w14:paraId="0E607735" w14:textId="52D13E12" w:rsidR="002437AB" w:rsidRDefault="002437AB" w:rsidP="007104B7">
            <w:pPr>
              <w:pStyle w:val="QTblabc"/>
            </w:pPr>
            <w:r>
              <w:t xml:space="preserve">Discrimination on the grounds of sex, race, disability, sexual orientation, religion or belief </w:t>
            </w:r>
          </w:p>
        </w:tc>
        <w:tc>
          <w:tcPr>
            <w:tcW w:w="383" w:type="pct"/>
            <w:vAlign w:val="center"/>
          </w:tcPr>
          <w:p w14:paraId="25C9DDDC" w14:textId="77777777" w:rsidR="002437AB" w:rsidRPr="006179D0" w:rsidRDefault="002437AB" w:rsidP="007104B7">
            <w:pPr>
              <w:pStyle w:val="Qtable1to10Horiz"/>
              <w:numPr>
                <w:ilvl w:val="0"/>
                <w:numId w:val="0"/>
              </w:numPr>
              <w:rPr>
                <w:rFonts w:cs="Arial"/>
              </w:rPr>
            </w:pPr>
            <w:r w:rsidRPr="006179D0">
              <w:rPr>
                <w:rFonts w:cs="Arial"/>
              </w:rPr>
              <w:t>0</w:t>
            </w:r>
          </w:p>
        </w:tc>
        <w:tc>
          <w:tcPr>
            <w:tcW w:w="350" w:type="pct"/>
            <w:vAlign w:val="center"/>
          </w:tcPr>
          <w:p w14:paraId="4C50FDD7" w14:textId="77777777" w:rsidR="002437AB" w:rsidRPr="006179D0" w:rsidRDefault="002437AB" w:rsidP="007104B7">
            <w:pPr>
              <w:pStyle w:val="Qtable1to10Horiz"/>
              <w:numPr>
                <w:ilvl w:val="0"/>
                <w:numId w:val="0"/>
              </w:numPr>
              <w:rPr>
                <w:rFonts w:cs="Arial"/>
              </w:rPr>
            </w:pPr>
            <w:r w:rsidRPr="006179D0">
              <w:rPr>
                <w:rFonts w:cs="Arial"/>
              </w:rPr>
              <w:t>1</w:t>
            </w:r>
          </w:p>
        </w:tc>
        <w:tc>
          <w:tcPr>
            <w:tcW w:w="351" w:type="pct"/>
            <w:vAlign w:val="center"/>
          </w:tcPr>
          <w:p w14:paraId="5A26EE6E" w14:textId="77777777" w:rsidR="002437AB" w:rsidRPr="006179D0" w:rsidRDefault="002437AB" w:rsidP="007104B7">
            <w:pPr>
              <w:pStyle w:val="Qtable1to10Horiz"/>
              <w:numPr>
                <w:ilvl w:val="0"/>
                <w:numId w:val="0"/>
              </w:numPr>
              <w:rPr>
                <w:rFonts w:cs="Arial"/>
              </w:rPr>
            </w:pPr>
            <w:r w:rsidRPr="006179D0">
              <w:rPr>
                <w:rFonts w:cs="Arial"/>
              </w:rPr>
              <w:t>2</w:t>
            </w:r>
          </w:p>
        </w:tc>
        <w:tc>
          <w:tcPr>
            <w:tcW w:w="350" w:type="pct"/>
            <w:vAlign w:val="center"/>
          </w:tcPr>
          <w:p w14:paraId="2295DD2F" w14:textId="77777777" w:rsidR="002437AB" w:rsidRPr="006179D0" w:rsidRDefault="002437AB" w:rsidP="007104B7">
            <w:pPr>
              <w:pStyle w:val="Qtable1to10Horiz"/>
              <w:numPr>
                <w:ilvl w:val="0"/>
                <w:numId w:val="0"/>
              </w:numPr>
              <w:rPr>
                <w:rFonts w:cs="Arial"/>
              </w:rPr>
            </w:pPr>
            <w:r w:rsidRPr="006179D0">
              <w:rPr>
                <w:rFonts w:cs="Arial"/>
              </w:rPr>
              <w:t>3</w:t>
            </w:r>
          </w:p>
        </w:tc>
        <w:tc>
          <w:tcPr>
            <w:tcW w:w="351" w:type="pct"/>
            <w:vAlign w:val="center"/>
          </w:tcPr>
          <w:p w14:paraId="6A532B23" w14:textId="77777777" w:rsidR="002437AB" w:rsidRPr="006179D0" w:rsidRDefault="002437AB" w:rsidP="007104B7">
            <w:pPr>
              <w:pStyle w:val="Qtable1to10Horiz"/>
              <w:numPr>
                <w:ilvl w:val="0"/>
                <w:numId w:val="0"/>
              </w:numPr>
              <w:rPr>
                <w:rFonts w:cs="Arial"/>
              </w:rPr>
            </w:pPr>
            <w:r w:rsidRPr="006179D0">
              <w:rPr>
                <w:rFonts w:cs="Arial"/>
              </w:rPr>
              <w:t>4</w:t>
            </w:r>
          </w:p>
        </w:tc>
        <w:tc>
          <w:tcPr>
            <w:tcW w:w="555" w:type="pct"/>
          </w:tcPr>
          <w:p w14:paraId="13AAE078" w14:textId="77777777" w:rsidR="002437AB" w:rsidRPr="006179D0" w:rsidRDefault="002437AB" w:rsidP="007104B7">
            <w:pPr>
              <w:pStyle w:val="Qtable1to10Horiz"/>
              <w:numPr>
                <w:ilvl w:val="0"/>
                <w:numId w:val="0"/>
              </w:numPr>
              <w:rPr>
                <w:rFonts w:cs="Arial"/>
              </w:rPr>
            </w:pPr>
            <w:r w:rsidRPr="006179D0">
              <w:rPr>
                <w:rFonts w:cs="Arial"/>
              </w:rPr>
              <w:t>5</w:t>
            </w:r>
          </w:p>
        </w:tc>
      </w:tr>
      <w:tr w:rsidR="002437AB" w14:paraId="4BDA6096" w14:textId="77777777" w:rsidTr="008B4FDD">
        <w:trPr>
          <w:trHeight w:val="522"/>
        </w:trPr>
        <w:tc>
          <w:tcPr>
            <w:tcW w:w="2660" w:type="pct"/>
            <w:vAlign w:val="center"/>
          </w:tcPr>
          <w:p w14:paraId="3B8259AB" w14:textId="43AA4965" w:rsidR="002437AB" w:rsidRDefault="006A3374" w:rsidP="007104B7">
            <w:pPr>
              <w:pStyle w:val="QTblabc"/>
            </w:pPr>
            <w:r>
              <w:t>S</w:t>
            </w:r>
            <w:r w:rsidR="002437AB">
              <w:t>exual harassment</w:t>
            </w:r>
          </w:p>
        </w:tc>
        <w:tc>
          <w:tcPr>
            <w:tcW w:w="383" w:type="pct"/>
            <w:vAlign w:val="center"/>
          </w:tcPr>
          <w:p w14:paraId="12B6D016" w14:textId="77777777" w:rsidR="002437AB" w:rsidRPr="006179D0" w:rsidRDefault="002437AB" w:rsidP="007104B7">
            <w:pPr>
              <w:pStyle w:val="Qtable1to10Horiz"/>
              <w:numPr>
                <w:ilvl w:val="0"/>
                <w:numId w:val="0"/>
              </w:numPr>
              <w:rPr>
                <w:rFonts w:cs="Arial"/>
              </w:rPr>
            </w:pPr>
            <w:r w:rsidRPr="006179D0">
              <w:rPr>
                <w:rFonts w:cs="Arial"/>
              </w:rPr>
              <w:t>0</w:t>
            </w:r>
          </w:p>
        </w:tc>
        <w:tc>
          <w:tcPr>
            <w:tcW w:w="350" w:type="pct"/>
            <w:vAlign w:val="center"/>
          </w:tcPr>
          <w:p w14:paraId="0A59A31A" w14:textId="77777777" w:rsidR="002437AB" w:rsidRPr="006179D0" w:rsidRDefault="002437AB" w:rsidP="007104B7">
            <w:pPr>
              <w:pStyle w:val="Qtable1to10Horiz"/>
              <w:numPr>
                <w:ilvl w:val="0"/>
                <w:numId w:val="0"/>
              </w:numPr>
              <w:rPr>
                <w:rFonts w:cs="Arial"/>
              </w:rPr>
            </w:pPr>
            <w:r w:rsidRPr="006179D0">
              <w:rPr>
                <w:rFonts w:cs="Arial"/>
              </w:rPr>
              <w:t>1</w:t>
            </w:r>
          </w:p>
        </w:tc>
        <w:tc>
          <w:tcPr>
            <w:tcW w:w="351" w:type="pct"/>
            <w:vAlign w:val="center"/>
          </w:tcPr>
          <w:p w14:paraId="2BD2DE62" w14:textId="77777777" w:rsidR="002437AB" w:rsidRPr="006179D0" w:rsidRDefault="002437AB" w:rsidP="007104B7">
            <w:pPr>
              <w:pStyle w:val="Qtable1to10Horiz"/>
              <w:numPr>
                <w:ilvl w:val="0"/>
                <w:numId w:val="0"/>
              </w:numPr>
              <w:rPr>
                <w:rFonts w:cs="Arial"/>
              </w:rPr>
            </w:pPr>
            <w:r w:rsidRPr="006179D0">
              <w:rPr>
                <w:rFonts w:cs="Arial"/>
              </w:rPr>
              <w:t>2</w:t>
            </w:r>
          </w:p>
        </w:tc>
        <w:tc>
          <w:tcPr>
            <w:tcW w:w="350" w:type="pct"/>
            <w:vAlign w:val="center"/>
          </w:tcPr>
          <w:p w14:paraId="53AA2972" w14:textId="77777777" w:rsidR="002437AB" w:rsidRPr="006179D0" w:rsidRDefault="002437AB" w:rsidP="007104B7">
            <w:pPr>
              <w:pStyle w:val="Qtable1to10Horiz"/>
              <w:numPr>
                <w:ilvl w:val="0"/>
                <w:numId w:val="0"/>
              </w:numPr>
              <w:rPr>
                <w:rFonts w:cs="Arial"/>
              </w:rPr>
            </w:pPr>
            <w:r w:rsidRPr="006179D0">
              <w:rPr>
                <w:rFonts w:cs="Arial"/>
              </w:rPr>
              <w:t>3</w:t>
            </w:r>
          </w:p>
        </w:tc>
        <w:tc>
          <w:tcPr>
            <w:tcW w:w="351" w:type="pct"/>
            <w:vAlign w:val="center"/>
          </w:tcPr>
          <w:p w14:paraId="4204DE12" w14:textId="77777777" w:rsidR="002437AB" w:rsidRPr="006179D0" w:rsidRDefault="002437AB" w:rsidP="007104B7">
            <w:pPr>
              <w:pStyle w:val="Qtable1to10Horiz"/>
              <w:numPr>
                <w:ilvl w:val="0"/>
                <w:numId w:val="0"/>
              </w:numPr>
              <w:rPr>
                <w:rFonts w:cs="Arial"/>
              </w:rPr>
            </w:pPr>
            <w:r w:rsidRPr="006179D0">
              <w:rPr>
                <w:rFonts w:cs="Arial"/>
              </w:rPr>
              <w:t>4</w:t>
            </w:r>
          </w:p>
        </w:tc>
        <w:tc>
          <w:tcPr>
            <w:tcW w:w="555" w:type="pct"/>
          </w:tcPr>
          <w:p w14:paraId="4FC82258" w14:textId="77777777" w:rsidR="002437AB" w:rsidRPr="006179D0" w:rsidRDefault="002437AB" w:rsidP="007104B7">
            <w:pPr>
              <w:pStyle w:val="Qtable1to10Horiz"/>
              <w:numPr>
                <w:ilvl w:val="0"/>
                <w:numId w:val="0"/>
              </w:numPr>
              <w:rPr>
                <w:rFonts w:cs="Arial"/>
              </w:rPr>
            </w:pPr>
            <w:r w:rsidRPr="006179D0">
              <w:rPr>
                <w:rFonts w:cs="Arial"/>
              </w:rPr>
              <w:t>5</w:t>
            </w:r>
          </w:p>
        </w:tc>
      </w:tr>
      <w:tr w:rsidR="002437AB" w14:paraId="12F6984E" w14:textId="77777777" w:rsidTr="008B4FDD">
        <w:trPr>
          <w:trHeight w:val="522"/>
        </w:trPr>
        <w:tc>
          <w:tcPr>
            <w:tcW w:w="2660" w:type="pct"/>
            <w:vAlign w:val="center"/>
          </w:tcPr>
          <w:p w14:paraId="13B8336F" w14:textId="3596A7AD" w:rsidR="002437AB" w:rsidRDefault="002437AB" w:rsidP="007104B7">
            <w:pPr>
              <w:pStyle w:val="QTblabc"/>
            </w:pPr>
            <w:r>
              <w:t>Racial harassment</w:t>
            </w:r>
          </w:p>
        </w:tc>
        <w:tc>
          <w:tcPr>
            <w:tcW w:w="383" w:type="pct"/>
            <w:vAlign w:val="center"/>
          </w:tcPr>
          <w:p w14:paraId="1C99F41B" w14:textId="77777777" w:rsidR="002437AB" w:rsidRPr="006179D0" w:rsidRDefault="002437AB" w:rsidP="007104B7">
            <w:pPr>
              <w:pStyle w:val="Qtable1to10Horiz"/>
              <w:numPr>
                <w:ilvl w:val="0"/>
                <w:numId w:val="0"/>
              </w:numPr>
              <w:rPr>
                <w:rFonts w:cs="Arial"/>
              </w:rPr>
            </w:pPr>
            <w:r w:rsidRPr="006179D0">
              <w:rPr>
                <w:rFonts w:cs="Arial"/>
              </w:rPr>
              <w:t>0</w:t>
            </w:r>
          </w:p>
        </w:tc>
        <w:tc>
          <w:tcPr>
            <w:tcW w:w="350" w:type="pct"/>
            <w:vAlign w:val="center"/>
          </w:tcPr>
          <w:p w14:paraId="59366DEC" w14:textId="77777777" w:rsidR="002437AB" w:rsidRPr="006179D0" w:rsidRDefault="002437AB" w:rsidP="007104B7">
            <w:pPr>
              <w:pStyle w:val="Qtable1to10Horiz"/>
              <w:numPr>
                <w:ilvl w:val="0"/>
                <w:numId w:val="0"/>
              </w:numPr>
              <w:rPr>
                <w:rFonts w:cs="Arial"/>
              </w:rPr>
            </w:pPr>
            <w:r w:rsidRPr="006179D0">
              <w:rPr>
                <w:rFonts w:cs="Arial"/>
              </w:rPr>
              <w:t>1</w:t>
            </w:r>
          </w:p>
        </w:tc>
        <w:tc>
          <w:tcPr>
            <w:tcW w:w="351" w:type="pct"/>
            <w:vAlign w:val="center"/>
          </w:tcPr>
          <w:p w14:paraId="1823E6D4" w14:textId="77777777" w:rsidR="002437AB" w:rsidRPr="006179D0" w:rsidRDefault="002437AB" w:rsidP="007104B7">
            <w:pPr>
              <w:pStyle w:val="Qtable1to10Horiz"/>
              <w:numPr>
                <w:ilvl w:val="0"/>
                <w:numId w:val="0"/>
              </w:numPr>
              <w:rPr>
                <w:rFonts w:cs="Arial"/>
              </w:rPr>
            </w:pPr>
            <w:r w:rsidRPr="006179D0">
              <w:rPr>
                <w:rFonts w:cs="Arial"/>
              </w:rPr>
              <w:t>2</w:t>
            </w:r>
          </w:p>
        </w:tc>
        <w:tc>
          <w:tcPr>
            <w:tcW w:w="350" w:type="pct"/>
            <w:vAlign w:val="center"/>
          </w:tcPr>
          <w:p w14:paraId="345B22AA" w14:textId="77777777" w:rsidR="002437AB" w:rsidRPr="006179D0" w:rsidRDefault="002437AB" w:rsidP="007104B7">
            <w:pPr>
              <w:pStyle w:val="Qtable1to10Horiz"/>
              <w:numPr>
                <w:ilvl w:val="0"/>
                <w:numId w:val="0"/>
              </w:numPr>
              <w:rPr>
                <w:rFonts w:cs="Arial"/>
              </w:rPr>
            </w:pPr>
            <w:r w:rsidRPr="006179D0">
              <w:rPr>
                <w:rFonts w:cs="Arial"/>
              </w:rPr>
              <w:t>3</w:t>
            </w:r>
          </w:p>
        </w:tc>
        <w:tc>
          <w:tcPr>
            <w:tcW w:w="351" w:type="pct"/>
            <w:vAlign w:val="center"/>
          </w:tcPr>
          <w:p w14:paraId="274DB0D2" w14:textId="77777777" w:rsidR="002437AB" w:rsidRPr="006179D0" w:rsidRDefault="002437AB" w:rsidP="007104B7">
            <w:pPr>
              <w:pStyle w:val="Qtable1to10Horiz"/>
              <w:numPr>
                <w:ilvl w:val="0"/>
                <w:numId w:val="0"/>
              </w:numPr>
              <w:rPr>
                <w:rFonts w:cs="Arial"/>
              </w:rPr>
            </w:pPr>
            <w:r w:rsidRPr="006179D0">
              <w:rPr>
                <w:rFonts w:cs="Arial"/>
              </w:rPr>
              <w:t>4</w:t>
            </w:r>
          </w:p>
        </w:tc>
        <w:tc>
          <w:tcPr>
            <w:tcW w:w="555" w:type="pct"/>
          </w:tcPr>
          <w:p w14:paraId="6A8532B1" w14:textId="77777777" w:rsidR="002437AB" w:rsidRPr="006179D0" w:rsidRDefault="002437AB" w:rsidP="007104B7">
            <w:pPr>
              <w:pStyle w:val="Qtable1to10Horiz"/>
              <w:numPr>
                <w:ilvl w:val="0"/>
                <w:numId w:val="0"/>
              </w:numPr>
              <w:rPr>
                <w:rFonts w:cs="Arial"/>
              </w:rPr>
            </w:pPr>
            <w:r w:rsidRPr="006179D0">
              <w:rPr>
                <w:rFonts w:cs="Arial"/>
              </w:rPr>
              <w:t>5</w:t>
            </w:r>
          </w:p>
        </w:tc>
      </w:tr>
      <w:tr w:rsidR="002437AB" w14:paraId="45636418" w14:textId="77777777" w:rsidTr="008B4FDD">
        <w:trPr>
          <w:trHeight w:val="522"/>
        </w:trPr>
        <w:tc>
          <w:tcPr>
            <w:tcW w:w="2660" w:type="pct"/>
            <w:vAlign w:val="center"/>
          </w:tcPr>
          <w:p w14:paraId="193DA04F" w14:textId="7DCF1A4D" w:rsidR="002437AB" w:rsidRDefault="002437AB" w:rsidP="007104B7">
            <w:pPr>
              <w:pStyle w:val="QTblabc"/>
            </w:pPr>
            <w:r>
              <w:t xml:space="preserve">Relations with supervisors or line managers </w:t>
            </w:r>
            <w:r w:rsidR="0011107E">
              <w:t>e.g.,</w:t>
            </w:r>
            <w:r>
              <w:t xml:space="preserve"> regarding unfair treatment or victimisation</w:t>
            </w:r>
          </w:p>
        </w:tc>
        <w:tc>
          <w:tcPr>
            <w:tcW w:w="383" w:type="pct"/>
            <w:vAlign w:val="center"/>
          </w:tcPr>
          <w:p w14:paraId="6C3BC479" w14:textId="77777777" w:rsidR="002437AB" w:rsidRPr="006179D0" w:rsidRDefault="002437AB" w:rsidP="007104B7">
            <w:pPr>
              <w:pStyle w:val="Qtable1to10Horiz"/>
              <w:numPr>
                <w:ilvl w:val="0"/>
                <w:numId w:val="0"/>
              </w:numPr>
              <w:rPr>
                <w:rFonts w:cs="Arial"/>
              </w:rPr>
            </w:pPr>
            <w:r w:rsidRPr="006179D0">
              <w:rPr>
                <w:rFonts w:cs="Arial"/>
              </w:rPr>
              <w:t>0</w:t>
            </w:r>
          </w:p>
        </w:tc>
        <w:tc>
          <w:tcPr>
            <w:tcW w:w="350" w:type="pct"/>
            <w:vAlign w:val="center"/>
          </w:tcPr>
          <w:p w14:paraId="4BED44A0" w14:textId="77777777" w:rsidR="002437AB" w:rsidRPr="006179D0" w:rsidRDefault="002437AB" w:rsidP="007104B7">
            <w:pPr>
              <w:pStyle w:val="Qtable1to10Horiz"/>
              <w:numPr>
                <w:ilvl w:val="0"/>
                <w:numId w:val="0"/>
              </w:numPr>
              <w:rPr>
                <w:rFonts w:cs="Arial"/>
              </w:rPr>
            </w:pPr>
            <w:r w:rsidRPr="006179D0">
              <w:rPr>
                <w:rFonts w:cs="Arial"/>
              </w:rPr>
              <w:t>1</w:t>
            </w:r>
          </w:p>
        </w:tc>
        <w:tc>
          <w:tcPr>
            <w:tcW w:w="351" w:type="pct"/>
            <w:vAlign w:val="center"/>
          </w:tcPr>
          <w:p w14:paraId="686E92E7" w14:textId="77777777" w:rsidR="002437AB" w:rsidRPr="006179D0" w:rsidRDefault="002437AB" w:rsidP="007104B7">
            <w:pPr>
              <w:pStyle w:val="Qtable1to10Horiz"/>
              <w:numPr>
                <w:ilvl w:val="0"/>
                <w:numId w:val="0"/>
              </w:numPr>
              <w:rPr>
                <w:rFonts w:cs="Arial"/>
              </w:rPr>
            </w:pPr>
            <w:r w:rsidRPr="006179D0">
              <w:rPr>
                <w:rFonts w:cs="Arial"/>
              </w:rPr>
              <w:t>2</w:t>
            </w:r>
          </w:p>
        </w:tc>
        <w:tc>
          <w:tcPr>
            <w:tcW w:w="350" w:type="pct"/>
            <w:vAlign w:val="center"/>
          </w:tcPr>
          <w:p w14:paraId="75068D85" w14:textId="77777777" w:rsidR="002437AB" w:rsidRPr="006179D0" w:rsidRDefault="002437AB" w:rsidP="007104B7">
            <w:pPr>
              <w:pStyle w:val="Qtable1to10Horiz"/>
              <w:numPr>
                <w:ilvl w:val="0"/>
                <w:numId w:val="0"/>
              </w:numPr>
              <w:rPr>
                <w:rFonts w:cs="Arial"/>
              </w:rPr>
            </w:pPr>
            <w:r w:rsidRPr="006179D0">
              <w:rPr>
                <w:rFonts w:cs="Arial"/>
              </w:rPr>
              <w:t>3</w:t>
            </w:r>
          </w:p>
        </w:tc>
        <w:tc>
          <w:tcPr>
            <w:tcW w:w="351" w:type="pct"/>
            <w:vAlign w:val="center"/>
          </w:tcPr>
          <w:p w14:paraId="17700CD9" w14:textId="77777777" w:rsidR="002437AB" w:rsidRPr="006179D0" w:rsidRDefault="002437AB" w:rsidP="007104B7">
            <w:pPr>
              <w:pStyle w:val="Qtable1to10Horiz"/>
              <w:numPr>
                <w:ilvl w:val="0"/>
                <w:numId w:val="0"/>
              </w:numPr>
              <w:rPr>
                <w:rFonts w:cs="Arial"/>
              </w:rPr>
            </w:pPr>
            <w:r w:rsidRPr="006179D0">
              <w:rPr>
                <w:rFonts w:cs="Arial"/>
              </w:rPr>
              <w:t>4</w:t>
            </w:r>
          </w:p>
        </w:tc>
        <w:tc>
          <w:tcPr>
            <w:tcW w:w="555" w:type="pct"/>
          </w:tcPr>
          <w:p w14:paraId="40A9991A" w14:textId="77777777" w:rsidR="002437AB" w:rsidRPr="006179D0" w:rsidRDefault="002437AB" w:rsidP="007104B7">
            <w:pPr>
              <w:pStyle w:val="Qtable1to10Horiz"/>
              <w:numPr>
                <w:ilvl w:val="0"/>
                <w:numId w:val="0"/>
              </w:numPr>
              <w:rPr>
                <w:rFonts w:cs="Arial"/>
              </w:rPr>
            </w:pPr>
            <w:r w:rsidRPr="006179D0">
              <w:rPr>
                <w:rFonts w:cs="Arial"/>
              </w:rPr>
              <w:t>5</w:t>
            </w:r>
          </w:p>
        </w:tc>
      </w:tr>
      <w:tr w:rsidR="002437AB" w14:paraId="1992C5AE" w14:textId="77777777" w:rsidTr="008B4FDD">
        <w:trPr>
          <w:trHeight w:val="522"/>
        </w:trPr>
        <w:tc>
          <w:tcPr>
            <w:tcW w:w="2660" w:type="pct"/>
            <w:vAlign w:val="center"/>
          </w:tcPr>
          <w:p w14:paraId="1103CAE8" w14:textId="2760385A" w:rsidR="002437AB" w:rsidRDefault="002437AB" w:rsidP="007104B7">
            <w:pPr>
              <w:pStyle w:val="QTblabc"/>
            </w:pPr>
            <w:r>
              <w:t>Bullying at work</w:t>
            </w:r>
          </w:p>
        </w:tc>
        <w:tc>
          <w:tcPr>
            <w:tcW w:w="383" w:type="pct"/>
            <w:vAlign w:val="center"/>
          </w:tcPr>
          <w:p w14:paraId="598BE61E" w14:textId="77777777" w:rsidR="002437AB" w:rsidRPr="006179D0" w:rsidRDefault="002437AB" w:rsidP="007104B7">
            <w:pPr>
              <w:pStyle w:val="Qtable1to10Horiz"/>
              <w:numPr>
                <w:ilvl w:val="0"/>
                <w:numId w:val="0"/>
              </w:numPr>
              <w:rPr>
                <w:rFonts w:cs="Arial"/>
              </w:rPr>
            </w:pPr>
            <w:r w:rsidRPr="006179D0">
              <w:rPr>
                <w:rFonts w:cs="Arial"/>
              </w:rPr>
              <w:t>0</w:t>
            </w:r>
          </w:p>
        </w:tc>
        <w:tc>
          <w:tcPr>
            <w:tcW w:w="350" w:type="pct"/>
            <w:vAlign w:val="center"/>
          </w:tcPr>
          <w:p w14:paraId="670803CF" w14:textId="77777777" w:rsidR="002437AB" w:rsidRPr="006179D0" w:rsidRDefault="002437AB" w:rsidP="007104B7">
            <w:pPr>
              <w:pStyle w:val="Qtable1to10Horiz"/>
              <w:numPr>
                <w:ilvl w:val="0"/>
                <w:numId w:val="0"/>
              </w:numPr>
              <w:rPr>
                <w:rFonts w:cs="Arial"/>
              </w:rPr>
            </w:pPr>
            <w:r w:rsidRPr="006179D0">
              <w:rPr>
                <w:rFonts w:cs="Arial"/>
              </w:rPr>
              <w:t>1</w:t>
            </w:r>
          </w:p>
        </w:tc>
        <w:tc>
          <w:tcPr>
            <w:tcW w:w="351" w:type="pct"/>
            <w:vAlign w:val="center"/>
          </w:tcPr>
          <w:p w14:paraId="39870027" w14:textId="77777777" w:rsidR="002437AB" w:rsidRPr="006179D0" w:rsidRDefault="002437AB" w:rsidP="007104B7">
            <w:pPr>
              <w:pStyle w:val="Qtable1to10Horiz"/>
              <w:numPr>
                <w:ilvl w:val="0"/>
                <w:numId w:val="0"/>
              </w:numPr>
              <w:rPr>
                <w:rFonts w:cs="Arial"/>
              </w:rPr>
            </w:pPr>
            <w:r w:rsidRPr="006179D0">
              <w:rPr>
                <w:rFonts w:cs="Arial"/>
              </w:rPr>
              <w:t>2</w:t>
            </w:r>
          </w:p>
        </w:tc>
        <w:tc>
          <w:tcPr>
            <w:tcW w:w="350" w:type="pct"/>
            <w:vAlign w:val="center"/>
          </w:tcPr>
          <w:p w14:paraId="0B1DBDD9" w14:textId="77777777" w:rsidR="002437AB" w:rsidRPr="006179D0" w:rsidRDefault="002437AB" w:rsidP="007104B7">
            <w:pPr>
              <w:pStyle w:val="Qtable1to10Horiz"/>
              <w:numPr>
                <w:ilvl w:val="0"/>
                <w:numId w:val="0"/>
              </w:numPr>
              <w:rPr>
                <w:rFonts w:cs="Arial"/>
              </w:rPr>
            </w:pPr>
            <w:r w:rsidRPr="006179D0">
              <w:rPr>
                <w:rFonts w:cs="Arial"/>
              </w:rPr>
              <w:t>3</w:t>
            </w:r>
          </w:p>
        </w:tc>
        <w:tc>
          <w:tcPr>
            <w:tcW w:w="351" w:type="pct"/>
            <w:vAlign w:val="center"/>
          </w:tcPr>
          <w:p w14:paraId="0F08F3F8" w14:textId="77777777" w:rsidR="002437AB" w:rsidRPr="006179D0" w:rsidRDefault="002437AB" w:rsidP="007104B7">
            <w:pPr>
              <w:pStyle w:val="Qtable1to10Horiz"/>
              <w:numPr>
                <w:ilvl w:val="0"/>
                <w:numId w:val="0"/>
              </w:numPr>
              <w:rPr>
                <w:rFonts w:cs="Arial"/>
              </w:rPr>
            </w:pPr>
            <w:r w:rsidRPr="006179D0">
              <w:rPr>
                <w:rFonts w:cs="Arial"/>
              </w:rPr>
              <w:t>4</w:t>
            </w:r>
          </w:p>
        </w:tc>
        <w:tc>
          <w:tcPr>
            <w:tcW w:w="555" w:type="pct"/>
          </w:tcPr>
          <w:p w14:paraId="6584252B" w14:textId="77777777" w:rsidR="002437AB" w:rsidRPr="006179D0" w:rsidRDefault="002437AB" w:rsidP="007104B7">
            <w:pPr>
              <w:pStyle w:val="Qtable1to10Horiz"/>
              <w:numPr>
                <w:ilvl w:val="0"/>
                <w:numId w:val="0"/>
              </w:numPr>
              <w:rPr>
                <w:rFonts w:cs="Arial"/>
              </w:rPr>
            </w:pPr>
            <w:r w:rsidRPr="006179D0">
              <w:rPr>
                <w:rFonts w:cs="Arial"/>
              </w:rPr>
              <w:t>5</w:t>
            </w:r>
          </w:p>
        </w:tc>
      </w:tr>
      <w:tr w:rsidR="002437AB" w14:paraId="5C97E43F" w14:textId="77777777" w:rsidTr="008B4FDD">
        <w:trPr>
          <w:trHeight w:val="522"/>
        </w:trPr>
        <w:tc>
          <w:tcPr>
            <w:tcW w:w="2660" w:type="pct"/>
            <w:vAlign w:val="center"/>
          </w:tcPr>
          <w:p w14:paraId="2EB65CA2" w14:textId="509CD777" w:rsidR="002437AB" w:rsidRDefault="002437AB" w:rsidP="007104B7">
            <w:pPr>
              <w:pStyle w:val="QTblabc"/>
            </w:pPr>
            <w:r>
              <w:t>Selection for redundancy</w:t>
            </w:r>
          </w:p>
        </w:tc>
        <w:tc>
          <w:tcPr>
            <w:tcW w:w="383" w:type="pct"/>
            <w:vAlign w:val="center"/>
          </w:tcPr>
          <w:p w14:paraId="250C8413" w14:textId="77777777" w:rsidR="002437AB" w:rsidRPr="006179D0" w:rsidRDefault="002437AB" w:rsidP="007104B7">
            <w:pPr>
              <w:pStyle w:val="Qtable1to10Horiz"/>
              <w:numPr>
                <w:ilvl w:val="0"/>
                <w:numId w:val="0"/>
              </w:numPr>
              <w:rPr>
                <w:rFonts w:cs="Arial"/>
              </w:rPr>
            </w:pPr>
            <w:r w:rsidRPr="006179D0">
              <w:rPr>
                <w:rFonts w:cs="Arial"/>
              </w:rPr>
              <w:t>0</w:t>
            </w:r>
          </w:p>
        </w:tc>
        <w:tc>
          <w:tcPr>
            <w:tcW w:w="350" w:type="pct"/>
            <w:vAlign w:val="center"/>
          </w:tcPr>
          <w:p w14:paraId="6C33A2D8" w14:textId="77777777" w:rsidR="002437AB" w:rsidRPr="006179D0" w:rsidRDefault="002437AB" w:rsidP="007104B7">
            <w:pPr>
              <w:pStyle w:val="Qtable1to10Horiz"/>
              <w:numPr>
                <w:ilvl w:val="0"/>
                <w:numId w:val="0"/>
              </w:numPr>
              <w:rPr>
                <w:rFonts w:cs="Arial"/>
              </w:rPr>
            </w:pPr>
            <w:r w:rsidRPr="006179D0">
              <w:rPr>
                <w:rFonts w:cs="Arial"/>
              </w:rPr>
              <w:t>1</w:t>
            </w:r>
          </w:p>
        </w:tc>
        <w:tc>
          <w:tcPr>
            <w:tcW w:w="351" w:type="pct"/>
            <w:vAlign w:val="center"/>
          </w:tcPr>
          <w:p w14:paraId="13FB1F6C" w14:textId="77777777" w:rsidR="002437AB" w:rsidRPr="006179D0" w:rsidRDefault="002437AB" w:rsidP="007104B7">
            <w:pPr>
              <w:pStyle w:val="Qtable1to10Horiz"/>
              <w:numPr>
                <w:ilvl w:val="0"/>
                <w:numId w:val="0"/>
              </w:numPr>
              <w:rPr>
                <w:rFonts w:cs="Arial"/>
              </w:rPr>
            </w:pPr>
            <w:r w:rsidRPr="006179D0">
              <w:rPr>
                <w:rFonts w:cs="Arial"/>
              </w:rPr>
              <w:t>2</w:t>
            </w:r>
          </w:p>
        </w:tc>
        <w:tc>
          <w:tcPr>
            <w:tcW w:w="350" w:type="pct"/>
            <w:vAlign w:val="center"/>
          </w:tcPr>
          <w:p w14:paraId="23F13BE4" w14:textId="77777777" w:rsidR="002437AB" w:rsidRPr="006179D0" w:rsidRDefault="002437AB" w:rsidP="007104B7">
            <w:pPr>
              <w:pStyle w:val="Qtable1to10Horiz"/>
              <w:numPr>
                <w:ilvl w:val="0"/>
                <w:numId w:val="0"/>
              </w:numPr>
              <w:rPr>
                <w:rFonts w:cs="Arial"/>
              </w:rPr>
            </w:pPr>
            <w:r w:rsidRPr="006179D0">
              <w:rPr>
                <w:rFonts w:cs="Arial"/>
              </w:rPr>
              <w:t>3</w:t>
            </w:r>
          </w:p>
        </w:tc>
        <w:tc>
          <w:tcPr>
            <w:tcW w:w="351" w:type="pct"/>
            <w:vAlign w:val="center"/>
          </w:tcPr>
          <w:p w14:paraId="78936281" w14:textId="77777777" w:rsidR="002437AB" w:rsidRPr="006179D0" w:rsidRDefault="002437AB" w:rsidP="007104B7">
            <w:pPr>
              <w:pStyle w:val="Qtable1to10Horiz"/>
              <w:numPr>
                <w:ilvl w:val="0"/>
                <w:numId w:val="0"/>
              </w:numPr>
              <w:rPr>
                <w:rFonts w:cs="Arial"/>
              </w:rPr>
            </w:pPr>
            <w:r w:rsidRPr="006179D0">
              <w:rPr>
                <w:rFonts w:cs="Arial"/>
              </w:rPr>
              <w:t>4</w:t>
            </w:r>
          </w:p>
        </w:tc>
        <w:tc>
          <w:tcPr>
            <w:tcW w:w="555" w:type="pct"/>
          </w:tcPr>
          <w:p w14:paraId="4936F669" w14:textId="77777777" w:rsidR="002437AB" w:rsidRPr="006179D0" w:rsidRDefault="002437AB" w:rsidP="007104B7">
            <w:pPr>
              <w:pStyle w:val="Qtable1to10Horiz"/>
              <w:numPr>
                <w:ilvl w:val="0"/>
                <w:numId w:val="0"/>
              </w:numPr>
              <w:rPr>
                <w:rFonts w:cs="Arial"/>
              </w:rPr>
            </w:pPr>
            <w:r w:rsidRPr="006179D0">
              <w:rPr>
                <w:rFonts w:cs="Arial"/>
              </w:rPr>
              <w:t>5</w:t>
            </w:r>
          </w:p>
        </w:tc>
      </w:tr>
      <w:tr w:rsidR="002437AB" w14:paraId="39DF545E" w14:textId="77777777" w:rsidTr="008B4FDD">
        <w:trPr>
          <w:trHeight w:val="522"/>
        </w:trPr>
        <w:tc>
          <w:tcPr>
            <w:tcW w:w="2660" w:type="pct"/>
            <w:vAlign w:val="center"/>
          </w:tcPr>
          <w:p w14:paraId="4A1C3760" w14:textId="4A75D162" w:rsidR="002437AB" w:rsidRDefault="002437AB" w:rsidP="007104B7">
            <w:pPr>
              <w:pStyle w:val="QTblabc"/>
            </w:pPr>
            <w:r>
              <w:t>Use of disciplinary sanctions</w:t>
            </w:r>
          </w:p>
        </w:tc>
        <w:tc>
          <w:tcPr>
            <w:tcW w:w="383" w:type="pct"/>
            <w:vAlign w:val="center"/>
          </w:tcPr>
          <w:p w14:paraId="37854CB2" w14:textId="77777777" w:rsidR="002437AB" w:rsidRPr="006179D0" w:rsidRDefault="002437AB" w:rsidP="007104B7">
            <w:pPr>
              <w:pStyle w:val="Qtable1to10Horiz"/>
              <w:numPr>
                <w:ilvl w:val="0"/>
                <w:numId w:val="0"/>
              </w:numPr>
              <w:rPr>
                <w:rFonts w:cs="Arial"/>
              </w:rPr>
            </w:pPr>
            <w:r w:rsidRPr="006179D0">
              <w:rPr>
                <w:rFonts w:cs="Arial"/>
              </w:rPr>
              <w:t>0</w:t>
            </w:r>
          </w:p>
        </w:tc>
        <w:tc>
          <w:tcPr>
            <w:tcW w:w="350" w:type="pct"/>
            <w:vAlign w:val="center"/>
          </w:tcPr>
          <w:p w14:paraId="0FDC14F2" w14:textId="77777777" w:rsidR="002437AB" w:rsidRPr="006179D0" w:rsidRDefault="002437AB" w:rsidP="007104B7">
            <w:pPr>
              <w:pStyle w:val="Qtable1to10Horiz"/>
              <w:numPr>
                <w:ilvl w:val="0"/>
                <w:numId w:val="0"/>
              </w:numPr>
              <w:rPr>
                <w:rFonts w:cs="Arial"/>
              </w:rPr>
            </w:pPr>
            <w:r w:rsidRPr="006179D0">
              <w:rPr>
                <w:rFonts w:cs="Arial"/>
              </w:rPr>
              <w:t>1</w:t>
            </w:r>
          </w:p>
        </w:tc>
        <w:tc>
          <w:tcPr>
            <w:tcW w:w="351" w:type="pct"/>
            <w:vAlign w:val="center"/>
          </w:tcPr>
          <w:p w14:paraId="091C37F2" w14:textId="77777777" w:rsidR="002437AB" w:rsidRPr="006179D0" w:rsidRDefault="002437AB" w:rsidP="007104B7">
            <w:pPr>
              <w:pStyle w:val="Qtable1to10Horiz"/>
              <w:numPr>
                <w:ilvl w:val="0"/>
                <w:numId w:val="0"/>
              </w:numPr>
              <w:rPr>
                <w:rFonts w:cs="Arial"/>
              </w:rPr>
            </w:pPr>
            <w:r w:rsidRPr="006179D0">
              <w:rPr>
                <w:rFonts w:cs="Arial"/>
              </w:rPr>
              <w:t>2</w:t>
            </w:r>
          </w:p>
        </w:tc>
        <w:tc>
          <w:tcPr>
            <w:tcW w:w="350" w:type="pct"/>
            <w:vAlign w:val="center"/>
          </w:tcPr>
          <w:p w14:paraId="1A9B02F4" w14:textId="77777777" w:rsidR="002437AB" w:rsidRPr="006179D0" w:rsidRDefault="002437AB" w:rsidP="007104B7">
            <w:pPr>
              <w:pStyle w:val="Qtable1to10Horiz"/>
              <w:numPr>
                <w:ilvl w:val="0"/>
                <w:numId w:val="0"/>
              </w:numPr>
              <w:rPr>
                <w:rFonts w:cs="Arial"/>
              </w:rPr>
            </w:pPr>
            <w:r w:rsidRPr="006179D0">
              <w:rPr>
                <w:rFonts w:cs="Arial"/>
              </w:rPr>
              <w:t>3</w:t>
            </w:r>
          </w:p>
        </w:tc>
        <w:tc>
          <w:tcPr>
            <w:tcW w:w="351" w:type="pct"/>
            <w:vAlign w:val="center"/>
          </w:tcPr>
          <w:p w14:paraId="47CCFB6B" w14:textId="77777777" w:rsidR="002437AB" w:rsidRPr="006179D0" w:rsidRDefault="002437AB" w:rsidP="007104B7">
            <w:pPr>
              <w:pStyle w:val="Qtable1to10Horiz"/>
              <w:numPr>
                <w:ilvl w:val="0"/>
                <w:numId w:val="0"/>
              </w:numPr>
              <w:rPr>
                <w:rFonts w:cs="Arial"/>
              </w:rPr>
            </w:pPr>
            <w:r w:rsidRPr="006179D0">
              <w:rPr>
                <w:rFonts w:cs="Arial"/>
              </w:rPr>
              <w:t>4</w:t>
            </w:r>
          </w:p>
        </w:tc>
        <w:tc>
          <w:tcPr>
            <w:tcW w:w="555" w:type="pct"/>
          </w:tcPr>
          <w:p w14:paraId="1DD61B3A" w14:textId="77777777" w:rsidR="002437AB" w:rsidRPr="006179D0" w:rsidRDefault="002437AB" w:rsidP="007104B7">
            <w:pPr>
              <w:pStyle w:val="Qtable1to10Horiz"/>
              <w:numPr>
                <w:ilvl w:val="0"/>
                <w:numId w:val="0"/>
              </w:numPr>
              <w:rPr>
                <w:rFonts w:cs="Arial"/>
              </w:rPr>
            </w:pPr>
            <w:r w:rsidRPr="006179D0">
              <w:rPr>
                <w:rFonts w:cs="Arial"/>
              </w:rPr>
              <w:t>5</w:t>
            </w:r>
          </w:p>
        </w:tc>
      </w:tr>
      <w:tr w:rsidR="002437AB" w14:paraId="42C729A9" w14:textId="77777777" w:rsidTr="008B4FDD">
        <w:trPr>
          <w:trHeight w:val="522"/>
        </w:trPr>
        <w:tc>
          <w:tcPr>
            <w:tcW w:w="2660" w:type="pct"/>
            <w:vAlign w:val="center"/>
          </w:tcPr>
          <w:p w14:paraId="47B45AE3" w14:textId="41BD0FFD" w:rsidR="002437AB" w:rsidRDefault="002437AB" w:rsidP="007104B7">
            <w:pPr>
              <w:pStyle w:val="QTblabc"/>
            </w:pPr>
            <w:r>
              <w:t>Something else (</w:t>
            </w:r>
            <w:r w:rsidR="006A3374">
              <w:t>Please specify</w:t>
            </w:r>
            <w:r>
              <w:t>)</w:t>
            </w:r>
          </w:p>
        </w:tc>
        <w:tc>
          <w:tcPr>
            <w:tcW w:w="383" w:type="pct"/>
            <w:vAlign w:val="center"/>
          </w:tcPr>
          <w:p w14:paraId="6D0F8DE7" w14:textId="77777777" w:rsidR="002437AB" w:rsidRPr="006179D0" w:rsidRDefault="002437AB" w:rsidP="007104B7">
            <w:pPr>
              <w:pStyle w:val="Qtable1to10Horiz"/>
              <w:numPr>
                <w:ilvl w:val="0"/>
                <w:numId w:val="0"/>
              </w:numPr>
              <w:rPr>
                <w:rFonts w:cs="Arial"/>
              </w:rPr>
            </w:pPr>
            <w:r w:rsidRPr="006179D0">
              <w:rPr>
                <w:rFonts w:cs="Arial"/>
              </w:rPr>
              <w:t>0</w:t>
            </w:r>
          </w:p>
        </w:tc>
        <w:tc>
          <w:tcPr>
            <w:tcW w:w="350" w:type="pct"/>
            <w:vAlign w:val="center"/>
          </w:tcPr>
          <w:p w14:paraId="08C3D626" w14:textId="77777777" w:rsidR="002437AB" w:rsidRPr="006179D0" w:rsidRDefault="002437AB" w:rsidP="007104B7">
            <w:pPr>
              <w:pStyle w:val="Qtable1to10Horiz"/>
              <w:numPr>
                <w:ilvl w:val="0"/>
                <w:numId w:val="0"/>
              </w:numPr>
              <w:rPr>
                <w:rFonts w:cs="Arial"/>
              </w:rPr>
            </w:pPr>
            <w:r w:rsidRPr="006179D0">
              <w:rPr>
                <w:rFonts w:cs="Arial"/>
              </w:rPr>
              <w:t>1</w:t>
            </w:r>
          </w:p>
        </w:tc>
        <w:tc>
          <w:tcPr>
            <w:tcW w:w="351" w:type="pct"/>
            <w:vAlign w:val="center"/>
          </w:tcPr>
          <w:p w14:paraId="5BFB33C3" w14:textId="77777777" w:rsidR="002437AB" w:rsidRPr="006179D0" w:rsidRDefault="002437AB" w:rsidP="007104B7">
            <w:pPr>
              <w:pStyle w:val="Qtable1to10Horiz"/>
              <w:numPr>
                <w:ilvl w:val="0"/>
                <w:numId w:val="0"/>
              </w:numPr>
              <w:rPr>
                <w:rFonts w:cs="Arial"/>
              </w:rPr>
            </w:pPr>
            <w:r w:rsidRPr="006179D0">
              <w:rPr>
                <w:rFonts w:cs="Arial"/>
              </w:rPr>
              <w:t>2</w:t>
            </w:r>
          </w:p>
        </w:tc>
        <w:tc>
          <w:tcPr>
            <w:tcW w:w="350" w:type="pct"/>
            <w:vAlign w:val="center"/>
          </w:tcPr>
          <w:p w14:paraId="4EFDB660" w14:textId="77777777" w:rsidR="002437AB" w:rsidRPr="006179D0" w:rsidRDefault="002437AB" w:rsidP="007104B7">
            <w:pPr>
              <w:pStyle w:val="Qtable1to10Horiz"/>
              <w:numPr>
                <w:ilvl w:val="0"/>
                <w:numId w:val="0"/>
              </w:numPr>
              <w:rPr>
                <w:rFonts w:cs="Arial"/>
              </w:rPr>
            </w:pPr>
            <w:r w:rsidRPr="006179D0">
              <w:rPr>
                <w:rFonts w:cs="Arial"/>
              </w:rPr>
              <w:t>3</w:t>
            </w:r>
          </w:p>
        </w:tc>
        <w:tc>
          <w:tcPr>
            <w:tcW w:w="351" w:type="pct"/>
            <w:vAlign w:val="center"/>
          </w:tcPr>
          <w:p w14:paraId="764A6859" w14:textId="77777777" w:rsidR="002437AB" w:rsidRPr="006179D0" w:rsidRDefault="002437AB" w:rsidP="007104B7">
            <w:pPr>
              <w:pStyle w:val="Qtable1to10Horiz"/>
              <w:numPr>
                <w:ilvl w:val="0"/>
                <w:numId w:val="0"/>
              </w:numPr>
              <w:rPr>
                <w:rFonts w:cs="Arial"/>
              </w:rPr>
            </w:pPr>
            <w:r w:rsidRPr="006179D0">
              <w:rPr>
                <w:rFonts w:cs="Arial"/>
              </w:rPr>
              <w:t>4</w:t>
            </w:r>
          </w:p>
        </w:tc>
        <w:tc>
          <w:tcPr>
            <w:tcW w:w="555" w:type="pct"/>
          </w:tcPr>
          <w:p w14:paraId="1F92189E" w14:textId="77777777" w:rsidR="002437AB" w:rsidRPr="006179D0" w:rsidRDefault="002437AB" w:rsidP="007104B7">
            <w:pPr>
              <w:pStyle w:val="Qtable1to10Horiz"/>
              <w:numPr>
                <w:ilvl w:val="0"/>
                <w:numId w:val="0"/>
              </w:numPr>
              <w:rPr>
                <w:rFonts w:cs="Arial"/>
              </w:rPr>
            </w:pPr>
            <w:r w:rsidRPr="006179D0">
              <w:rPr>
                <w:rFonts w:cs="Arial"/>
              </w:rPr>
              <w:t>5</w:t>
            </w:r>
          </w:p>
        </w:tc>
      </w:tr>
    </w:tbl>
    <w:p w14:paraId="2E411C42" w14:textId="65736BD9" w:rsidR="002437AB" w:rsidRPr="008B4FDD" w:rsidRDefault="002437AB" w:rsidP="006A3374">
      <w:pPr>
        <w:pStyle w:val="BodyText"/>
        <w:spacing w:before="240"/>
        <w:rPr>
          <w:i/>
          <w:iCs/>
        </w:rPr>
      </w:pPr>
      <w:r w:rsidRPr="008B4FDD">
        <w:rPr>
          <w:i/>
          <w:iCs/>
        </w:rPr>
        <w:t>A</w:t>
      </w:r>
      <w:r w:rsidR="008B4FDD" w:rsidRPr="008B4FDD">
        <w:rPr>
          <w:i/>
          <w:iCs/>
        </w:rPr>
        <w:t>sk if</w:t>
      </w:r>
      <w:r w:rsidRPr="008B4FDD">
        <w:rPr>
          <w:i/>
          <w:iCs/>
        </w:rPr>
        <w:t xml:space="preserve"> Something else (D6_14=1-5)</w:t>
      </w:r>
      <w:r w:rsidR="008B4FDD" w:rsidRPr="008B4FDD">
        <w:rPr>
          <w:i/>
          <w:iCs/>
        </w:rPr>
        <w:t>.</w:t>
      </w:r>
      <w:r w:rsidR="006A3374">
        <w:rPr>
          <w:i/>
          <w:iCs/>
        </w:rPr>
        <w:t xml:space="preserve"> Write in.</w:t>
      </w:r>
    </w:p>
    <w:p w14:paraId="12E5E579" w14:textId="7607E95D" w:rsidR="002437AB" w:rsidRDefault="008B4FDD" w:rsidP="008B4FDD">
      <w:pPr>
        <w:pStyle w:val="BodyText"/>
      </w:pPr>
      <w:r>
        <w:t xml:space="preserve">D7. </w:t>
      </w:r>
      <w:r w:rsidR="002437AB">
        <w:t>What else have the disputes or disagreement that you have mediated been focused on?</w:t>
      </w:r>
    </w:p>
    <w:tbl>
      <w:tblPr>
        <w:tblStyle w:val="TableGrid"/>
        <w:tblpPr w:leftFromText="180" w:rightFromText="180" w:vertAnchor="text" w:tblpY="1"/>
        <w:tblOverlap w:val="never"/>
        <w:tblW w:w="9070" w:type="dxa"/>
        <w:tblLook w:val="04A0" w:firstRow="1" w:lastRow="0" w:firstColumn="1" w:lastColumn="0" w:noHBand="0" w:noVBand="1"/>
      </w:tblPr>
      <w:tblGrid>
        <w:gridCol w:w="9070"/>
      </w:tblGrid>
      <w:tr w:rsidR="002437AB" w14:paraId="75F3714F" w14:textId="77777777" w:rsidTr="007104B7">
        <w:trPr>
          <w:trHeight w:val="746"/>
        </w:trPr>
        <w:tc>
          <w:tcPr>
            <w:tcW w:w="9070" w:type="dxa"/>
          </w:tcPr>
          <w:p w14:paraId="18A1101A" w14:textId="77777777" w:rsidR="002437AB" w:rsidRDefault="002437AB" w:rsidP="007104B7">
            <w:pPr>
              <w:pStyle w:val="Table1Black"/>
              <w:spacing w:before="60" w:after="0"/>
            </w:pPr>
            <w:r>
              <w:t>WRITE IN</w:t>
            </w:r>
          </w:p>
        </w:tc>
      </w:tr>
    </w:tbl>
    <w:p w14:paraId="4DF0C9F7" w14:textId="416EA047" w:rsidR="002437AB" w:rsidRPr="006A3374" w:rsidRDefault="008B4FDD" w:rsidP="006A3374">
      <w:pPr>
        <w:pStyle w:val="BodyText"/>
        <w:spacing w:before="240"/>
        <w:rPr>
          <w:i/>
          <w:iCs/>
        </w:rPr>
      </w:pPr>
      <w:bookmarkStart w:id="98" w:name="WI_t2"/>
      <w:bookmarkEnd w:id="98"/>
      <w:r w:rsidRPr="006A3374">
        <w:rPr>
          <w:i/>
          <w:iCs/>
        </w:rPr>
        <w:t>A</w:t>
      </w:r>
      <w:r w:rsidR="002437AB" w:rsidRPr="006A3374">
        <w:rPr>
          <w:i/>
          <w:iCs/>
        </w:rPr>
        <w:t>sk if 5+ chosen for any types (D6_x=5) filter based on D6 responses</w:t>
      </w:r>
      <w:r w:rsidRPr="006A3374">
        <w:rPr>
          <w:i/>
          <w:iCs/>
        </w:rPr>
        <w:t xml:space="preserve">. </w:t>
      </w:r>
      <w:r w:rsidR="006A3374">
        <w:rPr>
          <w:i/>
          <w:iCs/>
        </w:rPr>
        <w:t>Write in.</w:t>
      </w:r>
    </w:p>
    <w:p w14:paraId="2980EAAA" w14:textId="6730FE1E" w:rsidR="002437AB" w:rsidRDefault="008B4FDD" w:rsidP="008B4FDD">
      <w:pPr>
        <w:pStyle w:val="BodyText"/>
      </w:pPr>
      <w:r>
        <w:t xml:space="preserve">D8. </w:t>
      </w:r>
      <w:r w:rsidR="002437AB">
        <w:t>Please specify how many disputes of disagreements have been focused mainly on…</w:t>
      </w:r>
    </w:p>
    <w:tbl>
      <w:tblPr>
        <w:tblStyle w:val="TableGrid"/>
        <w:tblW w:w="5000" w:type="pct"/>
        <w:tblLook w:val="04A0" w:firstRow="1" w:lastRow="0" w:firstColumn="1" w:lastColumn="0" w:noHBand="0" w:noVBand="1"/>
      </w:tblPr>
      <w:tblGrid>
        <w:gridCol w:w="6354"/>
        <w:gridCol w:w="2643"/>
      </w:tblGrid>
      <w:tr w:rsidR="002437AB" w14:paraId="6C1AD955" w14:textId="77777777" w:rsidTr="008B4FDD">
        <w:trPr>
          <w:trHeight w:val="522"/>
        </w:trPr>
        <w:tc>
          <w:tcPr>
            <w:tcW w:w="3531" w:type="pct"/>
            <w:vAlign w:val="center"/>
          </w:tcPr>
          <w:p w14:paraId="74D0E1BE" w14:textId="6A142E67" w:rsidR="002437AB" w:rsidRDefault="002437AB" w:rsidP="007104B7">
            <w:pPr>
              <w:pStyle w:val="QTblabc"/>
            </w:pPr>
            <w:r>
              <w:t>Pay and conditions</w:t>
            </w:r>
          </w:p>
        </w:tc>
        <w:tc>
          <w:tcPr>
            <w:tcW w:w="1469" w:type="pct"/>
            <w:vAlign w:val="center"/>
          </w:tcPr>
          <w:p w14:paraId="0C712811" w14:textId="60EEECA1" w:rsidR="002437AB" w:rsidRPr="006179D0" w:rsidRDefault="002437AB" w:rsidP="008B4FDD">
            <w:pPr>
              <w:pStyle w:val="Qtable1to10Horiz"/>
              <w:numPr>
                <w:ilvl w:val="0"/>
                <w:numId w:val="0"/>
              </w:numPr>
              <w:rPr>
                <w:rFonts w:cs="Arial"/>
              </w:rPr>
            </w:pPr>
          </w:p>
        </w:tc>
      </w:tr>
      <w:tr w:rsidR="002437AB" w14:paraId="4BB24975" w14:textId="77777777" w:rsidTr="008B4FDD">
        <w:trPr>
          <w:trHeight w:val="522"/>
        </w:trPr>
        <w:tc>
          <w:tcPr>
            <w:tcW w:w="3531" w:type="pct"/>
            <w:vAlign w:val="center"/>
          </w:tcPr>
          <w:p w14:paraId="5D1084D1" w14:textId="09ADE24F" w:rsidR="002437AB" w:rsidRDefault="002437AB" w:rsidP="007104B7">
            <w:pPr>
              <w:pStyle w:val="QTblabc"/>
            </w:pPr>
            <w:r>
              <w:t>Promotion, career development or internal transfers</w:t>
            </w:r>
          </w:p>
        </w:tc>
        <w:tc>
          <w:tcPr>
            <w:tcW w:w="1469" w:type="pct"/>
            <w:vAlign w:val="center"/>
          </w:tcPr>
          <w:p w14:paraId="5DC43857" w14:textId="48F8D4BF" w:rsidR="002437AB" w:rsidRPr="006179D0" w:rsidRDefault="002437AB" w:rsidP="008B4FDD">
            <w:pPr>
              <w:pStyle w:val="Qtable1to10Horiz"/>
              <w:numPr>
                <w:ilvl w:val="0"/>
                <w:numId w:val="0"/>
              </w:numPr>
              <w:rPr>
                <w:rFonts w:cs="Arial"/>
              </w:rPr>
            </w:pPr>
          </w:p>
        </w:tc>
      </w:tr>
      <w:tr w:rsidR="002437AB" w14:paraId="4ECE0ABE" w14:textId="77777777" w:rsidTr="008B4FDD">
        <w:trPr>
          <w:trHeight w:val="522"/>
        </w:trPr>
        <w:tc>
          <w:tcPr>
            <w:tcW w:w="3531" w:type="pct"/>
            <w:vAlign w:val="center"/>
          </w:tcPr>
          <w:p w14:paraId="11B8DDE8" w14:textId="7C4C2928" w:rsidR="002437AB" w:rsidRDefault="002437AB" w:rsidP="007104B7">
            <w:pPr>
              <w:pStyle w:val="QTblabc"/>
            </w:pPr>
            <w:r>
              <w:lastRenderedPageBreak/>
              <w:t>Physical working conditions or health and safety</w:t>
            </w:r>
          </w:p>
        </w:tc>
        <w:tc>
          <w:tcPr>
            <w:tcW w:w="1469" w:type="pct"/>
            <w:vAlign w:val="center"/>
          </w:tcPr>
          <w:p w14:paraId="7C25BCEF" w14:textId="0D0691AF" w:rsidR="002437AB" w:rsidRPr="006179D0" w:rsidRDefault="002437AB" w:rsidP="008B4FDD">
            <w:pPr>
              <w:pStyle w:val="Qtable1to10Horiz"/>
              <w:numPr>
                <w:ilvl w:val="0"/>
                <w:numId w:val="0"/>
              </w:numPr>
              <w:rPr>
                <w:rFonts w:cs="Arial"/>
              </w:rPr>
            </w:pPr>
          </w:p>
        </w:tc>
      </w:tr>
      <w:tr w:rsidR="002437AB" w14:paraId="71303D26" w14:textId="77777777" w:rsidTr="008B4FDD">
        <w:trPr>
          <w:trHeight w:val="522"/>
        </w:trPr>
        <w:tc>
          <w:tcPr>
            <w:tcW w:w="3531" w:type="pct"/>
            <w:vAlign w:val="center"/>
          </w:tcPr>
          <w:p w14:paraId="517F06D8" w14:textId="515BA05A" w:rsidR="002437AB" w:rsidRDefault="002437AB" w:rsidP="007104B7">
            <w:pPr>
              <w:pStyle w:val="QTblabc"/>
            </w:pPr>
            <w:r>
              <w:t>Work practices, work allocation or pace of work</w:t>
            </w:r>
          </w:p>
        </w:tc>
        <w:tc>
          <w:tcPr>
            <w:tcW w:w="1469" w:type="pct"/>
            <w:vAlign w:val="center"/>
          </w:tcPr>
          <w:p w14:paraId="113674EC" w14:textId="500FA86F" w:rsidR="002437AB" w:rsidRPr="006179D0" w:rsidRDefault="002437AB" w:rsidP="008B4FDD">
            <w:pPr>
              <w:pStyle w:val="Qtable1to10Horiz"/>
              <w:numPr>
                <w:ilvl w:val="0"/>
                <w:numId w:val="0"/>
              </w:numPr>
              <w:rPr>
                <w:rFonts w:cs="Arial"/>
              </w:rPr>
            </w:pPr>
          </w:p>
        </w:tc>
      </w:tr>
      <w:tr w:rsidR="002437AB" w14:paraId="76CBAB25" w14:textId="77777777" w:rsidTr="008B4FDD">
        <w:trPr>
          <w:trHeight w:val="522"/>
        </w:trPr>
        <w:tc>
          <w:tcPr>
            <w:tcW w:w="3531" w:type="pct"/>
            <w:vAlign w:val="center"/>
          </w:tcPr>
          <w:p w14:paraId="62A6DC94" w14:textId="5EFF1AC6" w:rsidR="002437AB" w:rsidRDefault="002437AB" w:rsidP="007104B7">
            <w:pPr>
              <w:pStyle w:val="QTblabc"/>
            </w:pPr>
            <w:r>
              <w:t xml:space="preserve">Working time </w:t>
            </w:r>
            <w:r w:rsidR="0011107E">
              <w:t>i.e.,</w:t>
            </w:r>
            <w:r>
              <w:t xml:space="preserve"> change to working hours, annual leave or time off work</w:t>
            </w:r>
          </w:p>
        </w:tc>
        <w:tc>
          <w:tcPr>
            <w:tcW w:w="1469" w:type="pct"/>
            <w:vAlign w:val="center"/>
          </w:tcPr>
          <w:p w14:paraId="36690AAF" w14:textId="03BD9D91" w:rsidR="002437AB" w:rsidRPr="006179D0" w:rsidRDefault="002437AB" w:rsidP="008B4FDD">
            <w:pPr>
              <w:pStyle w:val="Qtable1to10Horiz"/>
              <w:numPr>
                <w:ilvl w:val="0"/>
                <w:numId w:val="0"/>
              </w:numPr>
              <w:rPr>
                <w:rFonts w:cs="Arial"/>
              </w:rPr>
            </w:pPr>
          </w:p>
        </w:tc>
      </w:tr>
      <w:tr w:rsidR="002437AB" w14:paraId="086C8AD7" w14:textId="77777777" w:rsidTr="008B4FDD">
        <w:trPr>
          <w:trHeight w:val="522"/>
        </w:trPr>
        <w:tc>
          <w:tcPr>
            <w:tcW w:w="3531" w:type="pct"/>
            <w:vAlign w:val="center"/>
          </w:tcPr>
          <w:p w14:paraId="7E71A6E5" w14:textId="27C32F72" w:rsidR="002437AB" w:rsidRDefault="002437AB" w:rsidP="007104B7">
            <w:pPr>
              <w:pStyle w:val="QTblabc"/>
            </w:pPr>
            <w:r>
              <w:t>Performance appraisal</w:t>
            </w:r>
          </w:p>
        </w:tc>
        <w:tc>
          <w:tcPr>
            <w:tcW w:w="1469" w:type="pct"/>
            <w:vAlign w:val="center"/>
          </w:tcPr>
          <w:p w14:paraId="691C9427" w14:textId="1C528517" w:rsidR="002437AB" w:rsidRPr="006179D0" w:rsidRDefault="002437AB" w:rsidP="008B4FDD">
            <w:pPr>
              <w:pStyle w:val="Qtable1to10Horiz"/>
              <w:numPr>
                <w:ilvl w:val="0"/>
                <w:numId w:val="0"/>
              </w:numPr>
              <w:rPr>
                <w:rFonts w:cs="Arial"/>
              </w:rPr>
            </w:pPr>
          </w:p>
        </w:tc>
      </w:tr>
      <w:tr w:rsidR="002437AB" w14:paraId="2D023202" w14:textId="77777777" w:rsidTr="008B4FDD">
        <w:trPr>
          <w:trHeight w:val="522"/>
        </w:trPr>
        <w:tc>
          <w:tcPr>
            <w:tcW w:w="3531" w:type="pct"/>
            <w:vAlign w:val="center"/>
          </w:tcPr>
          <w:p w14:paraId="47171872" w14:textId="008F4A79" w:rsidR="002437AB" w:rsidRDefault="002437AB" w:rsidP="007104B7">
            <w:pPr>
              <w:pStyle w:val="QTblabc"/>
            </w:pPr>
            <w:r>
              <w:t xml:space="preserve">Discrimination on the grounds of sex, race, disability, sexual orientation, religion or belief </w:t>
            </w:r>
          </w:p>
        </w:tc>
        <w:tc>
          <w:tcPr>
            <w:tcW w:w="1469" w:type="pct"/>
            <w:vAlign w:val="center"/>
          </w:tcPr>
          <w:p w14:paraId="5C11AC0C" w14:textId="24C88CCA" w:rsidR="002437AB" w:rsidRPr="006179D0" w:rsidRDefault="002437AB" w:rsidP="008B4FDD">
            <w:pPr>
              <w:pStyle w:val="Qtable1to10Horiz"/>
              <w:numPr>
                <w:ilvl w:val="0"/>
                <w:numId w:val="0"/>
              </w:numPr>
              <w:rPr>
                <w:rFonts w:cs="Arial"/>
              </w:rPr>
            </w:pPr>
          </w:p>
        </w:tc>
      </w:tr>
      <w:tr w:rsidR="002437AB" w14:paraId="2DDED962" w14:textId="77777777" w:rsidTr="008B4FDD">
        <w:trPr>
          <w:trHeight w:val="522"/>
        </w:trPr>
        <w:tc>
          <w:tcPr>
            <w:tcW w:w="3531" w:type="pct"/>
            <w:vAlign w:val="center"/>
          </w:tcPr>
          <w:p w14:paraId="484554E9" w14:textId="3B2246A5" w:rsidR="002437AB" w:rsidRDefault="002437AB" w:rsidP="007104B7">
            <w:pPr>
              <w:pStyle w:val="QTblabc"/>
            </w:pPr>
            <w:r>
              <w:t>Sexual harassment</w:t>
            </w:r>
          </w:p>
        </w:tc>
        <w:tc>
          <w:tcPr>
            <w:tcW w:w="1469" w:type="pct"/>
            <w:vAlign w:val="center"/>
          </w:tcPr>
          <w:p w14:paraId="26D754D9" w14:textId="3CCDD529" w:rsidR="002437AB" w:rsidRPr="006179D0" w:rsidRDefault="002437AB" w:rsidP="008B4FDD">
            <w:pPr>
              <w:pStyle w:val="Qtable1to10Horiz"/>
              <w:numPr>
                <w:ilvl w:val="0"/>
                <w:numId w:val="0"/>
              </w:numPr>
              <w:rPr>
                <w:rFonts w:cs="Arial"/>
              </w:rPr>
            </w:pPr>
          </w:p>
        </w:tc>
      </w:tr>
      <w:tr w:rsidR="002437AB" w14:paraId="276B2FD1" w14:textId="77777777" w:rsidTr="008B4FDD">
        <w:trPr>
          <w:trHeight w:val="522"/>
        </w:trPr>
        <w:tc>
          <w:tcPr>
            <w:tcW w:w="3531" w:type="pct"/>
            <w:vAlign w:val="center"/>
          </w:tcPr>
          <w:p w14:paraId="59464231" w14:textId="6E249E1A" w:rsidR="002437AB" w:rsidRDefault="002437AB" w:rsidP="007104B7">
            <w:pPr>
              <w:pStyle w:val="QTblabc"/>
            </w:pPr>
            <w:r>
              <w:t>Racial harassment</w:t>
            </w:r>
          </w:p>
        </w:tc>
        <w:tc>
          <w:tcPr>
            <w:tcW w:w="1469" w:type="pct"/>
            <w:vAlign w:val="center"/>
          </w:tcPr>
          <w:p w14:paraId="7766377A" w14:textId="3F774D14" w:rsidR="002437AB" w:rsidRPr="006179D0" w:rsidRDefault="002437AB" w:rsidP="008B4FDD">
            <w:pPr>
              <w:pStyle w:val="Qtable1to10Horiz"/>
              <w:numPr>
                <w:ilvl w:val="0"/>
                <w:numId w:val="0"/>
              </w:numPr>
              <w:rPr>
                <w:rFonts w:cs="Arial"/>
              </w:rPr>
            </w:pPr>
          </w:p>
        </w:tc>
      </w:tr>
      <w:tr w:rsidR="002437AB" w14:paraId="7411D7E3" w14:textId="77777777" w:rsidTr="008B4FDD">
        <w:trPr>
          <w:trHeight w:val="522"/>
        </w:trPr>
        <w:tc>
          <w:tcPr>
            <w:tcW w:w="3531" w:type="pct"/>
            <w:vAlign w:val="center"/>
          </w:tcPr>
          <w:p w14:paraId="56163F5D" w14:textId="703A94B0" w:rsidR="002437AB" w:rsidRDefault="002437AB" w:rsidP="007104B7">
            <w:pPr>
              <w:pStyle w:val="QTblabc"/>
            </w:pPr>
            <w:r>
              <w:t xml:space="preserve">Relations with supervisors or line managers </w:t>
            </w:r>
            <w:r w:rsidR="0011107E">
              <w:t>e.g.,</w:t>
            </w:r>
            <w:r>
              <w:t xml:space="preserve"> regarding unfair treatment or victimisation</w:t>
            </w:r>
          </w:p>
        </w:tc>
        <w:tc>
          <w:tcPr>
            <w:tcW w:w="1469" w:type="pct"/>
            <w:vAlign w:val="center"/>
          </w:tcPr>
          <w:p w14:paraId="2E89B5D7" w14:textId="5ED4C12B" w:rsidR="002437AB" w:rsidRPr="006179D0" w:rsidRDefault="002437AB" w:rsidP="008B4FDD">
            <w:pPr>
              <w:pStyle w:val="Qtable1to10Horiz"/>
              <w:numPr>
                <w:ilvl w:val="0"/>
                <w:numId w:val="0"/>
              </w:numPr>
              <w:rPr>
                <w:rFonts w:cs="Arial"/>
              </w:rPr>
            </w:pPr>
          </w:p>
        </w:tc>
      </w:tr>
      <w:tr w:rsidR="002437AB" w14:paraId="167617C9" w14:textId="77777777" w:rsidTr="008B4FDD">
        <w:trPr>
          <w:trHeight w:val="522"/>
        </w:trPr>
        <w:tc>
          <w:tcPr>
            <w:tcW w:w="3531" w:type="pct"/>
            <w:vAlign w:val="center"/>
          </w:tcPr>
          <w:p w14:paraId="6B94170C" w14:textId="20F0590B" w:rsidR="002437AB" w:rsidRDefault="002437AB" w:rsidP="007104B7">
            <w:pPr>
              <w:pStyle w:val="QTblabc"/>
            </w:pPr>
            <w:r>
              <w:t>Bullying at work</w:t>
            </w:r>
          </w:p>
        </w:tc>
        <w:tc>
          <w:tcPr>
            <w:tcW w:w="1469" w:type="pct"/>
            <w:vAlign w:val="center"/>
          </w:tcPr>
          <w:p w14:paraId="2B4523AB" w14:textId="230384B6" w:rsidR="002437AB" w:rsidRPr="006179D0" w:rsidRDefault="002437AB" w:rsidP="008B4FDD">
            <w:pPr>
              <w:pStyle w:val="Qtable1to10Horiz"/>
              <w:numPr>
                <w:ilvl w:val="0"/>
                <w:numId w:val="0"/>
              </w:numPr>
              <w:rPr>
                <w:rFonts w:cs="Arial"/>
              </w:rPr>
            </w:pPr>
          </w:p>
        </w:tc>
      </w:tr>
      <w:tr w:rsidR="002437AB" w14:paraId="2B551C47" w14:textId="77777777" w:rsidTr="008B4FDD">
        <w:trPr>
          <w:trHeight w:val="522"/>
        </w:trPr>
        <w:tc>
          <w:tcPr>
            <w:tcW w:w="3531" w:type="pct"/>
            <w:vAlign w:val="center"/>
          </w:tcPr>
          <w:p w14:paraId="4B7B4A7E" w14:textId="52FC6803" w:rsidR="002437AB" w:rsidRDefault="002437AB" w:rsidP="007104B7">
            <w:pPr>
              <w:pStyle w:val="QTblabc"/>
            </w:pPr>
            <w:r>
              <w:t>Selection for redundancy</w:t>
            </w:r>
          </w:p>
        </w:tc>
        <w:tc>
          <w:tcPr>
            <w:tcW w:w="1469" w:type="pct"/>
            <w:vAlign w:val="center"/>
          </w:tcPr>
          <w:p w14:paraId="53E5A0C2" w14:textId="5906F7C8" w:rsidR="002437AB" w:rsidRPr="006179D0" w:rsidRDefault="002437AB" w:rsidP="008B4FDD">
            <w:pPr>
              <w:pStyle w:val="Qtable1to10Horiz"/>
              <w:numPr>
                <w:ilvl w:val="0"/>
                <w:numId w:val="0"/>
              </w:numPr>
              <w:rPr>
                <w:rFonts w:cs="Arial"/>
              </w:rPr>
            </w:pPr>
          </w:p>
        </w:tc>
      </w:tr>
      <w:tr w:rsidR="002437AB" w14:paraId="51B77C85" w14:textId="77777777" w:rsidTr="008B4FDD">
        <w:trPr>
          <w:trHeight w:val="522"/>
        </w:trPr>
        <w:tc>
          <w:tcPr>
            <w:tcW w:w="3531" w:type="pct"/>
            <w:vAlign w:val="center"/>
          </w:tcPr>
          <w:p w14:paraId="7B2A958C" w14:textId="19EDE6E4" w:rsidR="002437AB" w:rsidRDefault="002437AB" w:rsidP="007104B7">
            <w:pPr>
              <w:pStyle w:val="QTblabc"/>
            </w:pPr>
            <w:r>
              <w:t>Use of disciplinary sanctions</w:t>
            </w:r>
          </w:p>
        </w:tc>
        <w:tc>
          <w:tcPr>
            <w:tcW w:w="1469" w:type="pct"/>
            <w:vAlign w:val="center"/>
          </w:tcPr>
          <w:p w14:paraId="2BB8202F" w14:textId="7B5CA04D" w:rsidR="002437AB" w:rsidRPr="006179D0" w:rsidRDefault="002437AB" w:rsidP="008B4FDD">
            <w:pPr>
              <w:pStyle w:val="Qtable1to10Horiz"/>
              <w:numPr>
                <w:ilvl w:val="0"/>
                <w:numId w:val="0"/>
              </w:numPr>
              <w:rPr>
                <w:rFonts w:cs="Arial"/>
              </w:rPr>
            </w:pPr>
          </w:p>
        </w:tc>
      </w:tr>
      <w:tr w:rsidR="002437AB" w14:paraId="62148D75" w14:textId="77777777" w:rsidTr="008B4FDD">
        <w:trPr>
          <w:trHeight w:val="522"/>
        </w:trPr>
        <w:tc>
          <w:tcPr>
            <w:tcW w:w="3531" w:type="pct"/>
            <w:vAlign w:val="center"/>
          </w:tcPr>
          <w:p w14:paraId="0730E52B" w14:textId="2083B9BF" w:rsidR="002437AB" w:rsidRPr="006A3374" w:rsidRDefault="002437AB" w:rsidP="007104B7">
            <w:pPr>
              <w:pStyle w:val="QTblabc"/>
              <w:rPr>
                <w:i/>
                <w:iCs/>
              </w:rPr>
            </w:pPr>
            <w:r w:rsidRPr="006A3374">
              <w:rPr>
                <w:i/>
                <w:iCs/>
              </w:rPr>
              <w:t>[insert D7 response]</w:t>
            </w:r>
          </w:p>
        </w:tc>
        <w:tc>
          <w:tcPr>
            <w:tcW w:w="1469" w:type="pct"/>
            <w:vAlign w:val="center"/>
          </w:tcPr>
          <w:p w14:paraId="79D456D8" w14:textId="2B7E9259" w:rsidR="002437AB" w:rsidRPr="006179D0" w:rsidRDefault="002437AB" w:rsidP="008B4FDD">
            <w:pPr>
              <w:pStyle w:val="Qtable1to10Horiz"/>
              <w:numPr>
                <w:ilvl w:val="0"/>
                <w:numId w:val="0"/>
              </w:numPr>
              <w:rPr>
                <w:rFonts w:cs="Arial"/>
              </w:rPr>
            </w:pPr>
          </w:p>
        </w:tc>
      </w:tr>
    </w:tbl>
    <w:p w14:paraId="5E2C941D" w14:textId="7616CFCA" w:rsidR="002437AB" w:rsidRPr="006A3374" w:rsidRDefault="008B4FDD" w:rsidP="006A3374">
      <w:pPr>
        <w:pStyle w:val="BodyText"/>
        <w:spacing w:before="240"/>
        <w:rPr>
          <w:i/>
          <w:iCs/>
        </w:rPr>
      </w:pPr>
      <w:r w:rsidRPr="006A3374">
        <w:rPr>
          <w:i/>
          <w:iCs/>
        </w:rPr>
        <w:t>A</w:t>
      </w:r>
      <w:r w:rsidR="002437AB" w:rsidRPr="006A3374">
        <w:rPr>
          <w:i/>
          <w:iCs/>
        </w:rPr>
        <w:t>sk if any fully or partially resolved mediation cases (D1_1=1-5 or D1_2 = 1-5)</w:t>
      </w:r>
      <w:r w:rsidRPr="006A3374">
        <w:rPr>
          <w:i/>
          <w:iCs/>
        </w:rPr>
        <w:t xml:space="preserve">. Single code. </w:t>
      </w:r>
    </w:p>
    <w:p w14:paraId="6F3B11CC" w14:textId="2E4237E1" w:rsidR="002437AB" w:rsidRDefault="008B4FDD" w:rsidP="008B4FDD">
      <w:pPr>
        <w:pStyle w:val="BodyText"/>
      </w:pPr>
      <w:r>
        <w:t xml:space="preserve">D9. </w:t>
      </w:r>
      <w:r w:rsidR="002437AB">
        <w:t>Thinking about your most recent mediation that was partially or fully resolved, to what extent was mediation a factor in the resolution of that particular dispute?</w:t>
      </w:r>
    </w:p>
    <w:tbl>
      <w:tblPr>
        <w:tblStyle w:val="TableGrid"/>
        <w:tblW w:w="5000" w:type="pct"/>
        <w:tblLook w:val="04A0" w:firstRow="1" w:lastRow="0" w:firstColumn="1" w:lastColumn="0" w:noHBand="0" w:noVBand="1"/>
      </w:tblPr>
      <w:tblGrid>
        <w:gridCol w:w="5241"/>
        <w:gridCol w:w="945"/>
        <w:gridCol w:w="2811"/>
      </w:tblGrid>
      <w:tr w:rsidR="002437AB" w14:paraId="7B5433A2" w14:textId="77777777" w:rsidTr="008B4FDD">
        <w:trPr>
          <w:trHeight w:val="522"/>
        </w:trPr>
        <w:tc>
          <w:tcPr>
            <w:tcW w:w="2913" w:type="pct"/>
            <w:vAlign w:val="center"/>
          </w:tcPr>
          <w:p w14:paraId="0D50423C" w14:textId="77777777" w:rsidR="002437AB" w:rsidRDefault="002437AB" w:rsidP="007104B7">
            <w:pPr>
              <w:pStyle w:val="Table1Black"/>
              <w:spacing w:after="0"/>
            </w:pPr>
            <w:r>
              <w:t>Not a factor at all</w:t>
            </w:r>
          </w:p>
        </w:tc>
        <w:tc>
          <w:tcPr>
            <w:tcW w:w="525" w:type="pct"/>
            <w:vAlign w:val="center"/>
          </w:tcPr>
          <w:p w14:paraId="5B09B5B0" w14:textId="77777777" w:rsidR="002437AB" w:rsidRDefault="002437AB" w:rsidP="007104B7">
            <w:pPr>
              <w:pStyle w:val="Table1Black"/>
              <w:spacing w:after="0"/>
              <w:jc w:val="center"/>
            </w:pPr>
            <w:r>
              <w:t>1</w:t>
            </w:r>
          </w:p>
        </w:tc>
        <w:tc>
          <w:tcPr>
            <w:tcW w:w="1562" w:type="pct"/>
            <w:vAlign w:val="center"/>
          </w:tcPr>
          <w:p w14:paraId="1E8BFC21" w14:textId="77777777" w:rsidR="002437AB" w:rsidRDefault="002437AB" w:rsidP="007104B7">
            <w:pPr>
              <w:pStyle w:val="Table1Black"/>
              <w:spacing w:after="0"/>
            </w:pPr>
          </w:p>
        </w:tc>
      </w:tr>
      <w:tr w:rsidR="002437AB" w14:paraId="70D66170" w14:textId="77777777" w:rsidTr="008B4FDD">
        <w:trPr>
          <w:trHeight w:val="522"/>
        </w:trPr>
        <w:tc>
          <w:tcPr>
            <w:tcW w:w="2913" w:type="pct"/>
            <w:vAlign w:val="center"/>
          </w:tcPr>
          <w:p w14:paraId="684DD026" w14:textId="77777777" w:rsidR="002437AB" w:rsidRDefault="002437AB" w:rsidP="007104B7">
            <w:pPr>
              <w:pStyle w:val="Table1Black"/>
              <w:spacing w:after="0"/>
            </w:pPr>
            <w:r>
              <w:t>A minor factor</w:t>
            </w:r>
          </w:p>
        </w:tc>
        <w:tc>
          <w:tcPr>
            <w:tcW w:w="525" w:type="pct"/>
            <w:vAlign w:val="center"/>
          </w:tcPr>
          <w:p w14:paraId="0C373D37" w14:textId="77777777" w:rsidR="002437AB" w:rsidRDefault="002437AB" w:rsidP="007104B7">
            <w:pPr>
              <w:pStyle w:val="Table1Black"/>
              <w:spacing w:after="0"/>
              <w:jc w:val="center"/>
            </w:pPr>
            <w:r>
              <w:t>2</w:t>
            </w:r>
          </w:p>
        </w:tc>
        <w:tc>
          <w:tcPr>
            <w:tcW w:w="1562" w:type="pct"/>
            <w:vAlign w:val="center"/>
          </w:tcPr>
          <w:p w14:paraId="3E3420AD" w14:textId="77777777" w:rsidR="002437AB" w:rsidRDefault="002437AB" w:rsidP="007104B7">
            <w:pPr>
              <w:pStyle w:val="Table1Black"/>
              <w:spacing w:after="0"/>
            </w:pPr>
          </w:p>
        </w:tc>
      </w:tr>
      <w:tr w:rsidR="002437AB" w14:paraId="60B6F06D" w14:textId="77777777" w:rsidTr="008B4FDD">
        <w:trPr>
          <w:trHeight w:val="522"/>
        </w:trPr>
        <w:tc>
          <w:tcPr>
            <w:tcW w:w="2913" w:type="pct"/>
            <w:vAlign w:val="center"/>
          </w:tcPr>
          <w:p w14:paraId="6B6508A9" w14:textId="77777777" w:rsidR="002437AB" w:rsidRDefault="002437AB" w:rsidP="007104B7">
            <w:pPr>
              <w:pStyle w:val="Table1Black"/>
              <w:spacing w:after="0"/>
            </w:pPr>
            <w:r>
              <w:t xml:space="preserve"> A major factor</w:t>
            </w:r>
          </w:p>
        </w:tc>
        <w:tc>
          <w:tcPr>
            <w:tcW w:w="525" w:type="pct"/>
            <w:vAlign w:val="center"/>
          </w:tcPr>
          <w:p w14:paraId="1E0A28B8" w14:textId="77777777" w:rsidR="002437AB" w:rsidRDefault="002437AB" w:rsidP="007104B7">
            <w:pPr>
              <w:pStyle w:val="Table1Black"/>
              <w:spacing w:after="0"/>
              <w:jc w:val="center"/>
            </w:pPr>
            <w:r>
              <w:t>3</w:t>
            </w:r>
          </w:p>
        </w:tc>
        <w:tc>
          <w:tcPr>
            <w:tcW w:w="1562" w:type="pct"/>
            <w:vAlign w:val="center"/>
          </w:tcPr>
          <w:p w14:paraId="06C8CEEC" w14:textId="77777777" w:rsidR="002437AB" w:rsidRDefault="002437AB" w:rsidP="007104B7">
            <w:pPr>
              <w:pStyle w:val="Table1Black"/>
              <w:spacing w:after="0"/>
            </w:pPr>
          </w:p>
        </w:tc>
      </w:tr>
      <w:tr w:rsidR="002437AB" w14:paraId="6DB5462B" w14:textId="77777777" w:rsidTr="008B4FDD">
        <w:trPr>
          <w:trHeight w:val="522"/>
        </w:trPr>
        <w:tc>
          <w:tcPr>
            <w:tcW w:w="2913" w:type="pct"/>
            <w:vAlign w:val="center"/>
          </w:tcPr>
          <w:p w14:paraId="65326461" w14:textId="77777777" w:rsidR="002437AB" w:rsidRDefault="002437AB" w:rsidP="007104B7">
            <w:pPr>
              <w:pStyle w:val="Table1Black"/>
              <w:spacing w:after="0"/>
            </w:pPr>
            <w:r>
              <w:t>Don’t know/too difficult to say</w:t>
            </w:r>
          </w:p>
        </w:tc>
        <w:tc>
          <w:tcPr>
            <w:tcW w:w="525" w:type="pct"/>
            <w:vAlign w:val="center"/>
          </w:tcPr>
          <w:p w14:paraId="5941D4D3" w14:textId="77777777" w:rsidR="002437AB" w:rsidRDefault="002437AB" w:rsidP="007104B7">
            <w:pPr>
              <w:pStyle w:val="Table1Black"/>
              <w:spacing w:after="0"/>
              <w:jc w:val="center"/>
            </w:pPr>
            <w:r>
              <w:t>4</w:t>
            </w:r>
          </w:p>
        </w:tc>
        <w:tc>
          <w:tcPr>
            <w:tcW w:w="1562" w:type="pct"/>
            <w:vAlign w:val="center"/>
          </w:tcPr>
          <w:p w14:paraId="4D8E7898" w14:textId="77777777" w:rsidR="002437AB" w:rsidRDefault="002437AB" w:rsidP="007104B7">
            <w:pPr>
              <w:pStyle w:val="Table1Black"/>
              <w:spacing w:after="0"/>
            </w:pPr>
          </w:p>
        </w:tc>
      </w:tr>
    </w:tbl>
    <w:p w14:paraId="0391CF99" w14:textId="0C8A25CF" w:rsidR="002437AB" w:rsidRPr="008B4FDD" w:rsidRDefault="008B4FDD" w:rsidP="006A3374">
      <w:pPr>
        <w:pStyle w:val="BodyText"/>
        <w:spacing w:before="240"/>
        <w:rPr>
          <w:i/>
          <w:iCs/>
        </w:rPr>
      </w:pPr>
      <w:r w:rsidRPr="008B4FDD">
        <w:rPr>
          <w:i/>
          <w:iCs/>
        </w:rPr>
        <w:t>Ask all.</w:t>
      </w:r>
      <w:r w:rsidR="006A3374">
        <w:rPr>
          <w:i/>
          <w:iCs/>
        </w:rPr>
        <w:t xml:space="preserve"> Write in.</w:t>
      </w:r>
    </w:p>
    <w:p w14:paraId="0BD5C440" w14:textId="0D3304F3" w:rsidR="002437AB" w:rsidRDefault="008B4FDD" w:rsidP="008B4FDD">
      <w:pPr>
        <w:pStyle w:val="BodyText"/>
      </w:pPr>
      <w:r>
        <w:t xml:space="preserve">D10. </w:t>
      </w:r>
      <w:r w:rsidR="002437AB">
        <w:t>In your experience, what are the main factors that help you to facilitate a successful mediation outcome?</w:t>
      </w:r>
    </w:p>
    <w:tbl>
      <w:tblPr>
        <w:tblStyle w:val="TableGrid"/>
        <w:tblW w:w="5000" w:type="pct"/>
        <w:tblLook w:val="04A0" w:firstRow="1" w:lastRow="0" w:firstColumn="1" w:lastColumn="0" w:noHBand="0" w:noVBand="1"/>
      </w:tblPr>
      <w:tblGrid>
        <w:gridCol w:w="5256"/>
        <w:gridCol w:w="1213"/>
        <w:gridCol w:w="2528"/>
      </w:tblGrid>
      <w:tr w:rsidR="002437AB" w14:paraId="637CFD1C" w14:textId="77777777" w:rsidTr="008B4FDD">
        <w:trPr>
          <w:trHeight w:val="1118"/>
        </w:trPr>
        <w:tc>
          <w:tcPr>
            <w:tcW w:w="5000" w:type="pct"/>
            <w:gridSpan w:val="3"/>
          </w:tcPr>
          <w:p w14:paraId="1C6ED8B9" w14:textId="77777777" w:rsidR="002437AB" w:rsidRDefault="002437AB" w:rsidP="007104B7">
            <w:pPr>
              <w:pStyle w:val="Table1Black"/>
              <w:spacing w:before="60" w:after="0"/>
            </w:pPr>
            <w:r>
              <w:t>WRITE IN VERBATIM</w:t>
            </w:r>
          </w:p>
        </w:tc>
      </w:tr>
      <w:tr w:rsidR="002437AB" w14:paraId="5F7FACDC" w14:textId="77777777" w:rsidTr="008B4FDD">
        <w:trPr>
          <w:trHeight w:val="454"/>
        </w:trPr>
        <w:tc>
          <w:tcPr>
            <w:tcW w:w="2921" w:type="pct"/>
            <w:vAlign w:val="center"/>
          </w:tcPr>
          <w:p w14:paraId="4D06F516" w14:textId="77777777" w:rsidR="002437AB" w:rsidRDefault="002437AB" w:rsidP="007104B7">
            <w:pPr>
              <w:pStyle w:val="Table1Black"/>
              <w:spacing w:after="0"/>
            </w:pPr>
            <w:r>
              <w:t xml:space="preserve">Nothing </w:t>
            </w:r>
          </w:p>
        </w:tc>
        <w:tc>
          <w:tcPr>
            <w:tcW w:w="674" w:type="pct"/>
            <w:vAlign w:val="center"/>
          </w:tcPr>
          <w:p w14:paraId="1EF525A2" w14:textId="77777777" w:rsidR="002437AB" w:rsidRDefault="002437AB" w:rsidP="007104B7">
            <w:pPr>
              <w:pStyle w:val="Table1Black"/>
              <w:spacing w:after="0"/>
              <w:jc w:val="center"/>
            </w:pPr>
            <w:r>
              <w:t>2</w:t>
            </w:r>
          </w:p>
        </w:tc>
        <w:tc>
          <w:tcPr>
            <w:tcW w:w="1405" w:type="pct"/>
            <w:vAlign w:val="center"/>
          </w:tcPr>
          <w:p w14:paraId="3DB18D1F" w14:textId="6F5A631A" w:rsidR="002437AB" w:rsidRDefault="002437AB" w:rsidP="007104B7">
            <w:pPr>
              <w:pStyle w:val="Table1Black"/>
              <w:spacing w:after="0"/>
            </w:pPr>
          </w:p>
        </w:tc>
      </w:tr>
      <w:tr w:rsidR="002437AB" w14:paraId="18ADE094" w14:textId="77777777" w:rsidTr="008B4FDD">
        <w:trPr>
          <w:trHeight w:val="454"/>
        </w:trPr>
        <w:tc>
          <w:tcPr>
            <w:tcW w:w="2921" w:type="pct"/>
            <w:vAlign w:val="center"/>
          </w:tcPr>
          <w:p w14:paraId="40176284" w14:textId="77777777" w:rsidR="002437AB" w:rsidRDefault="002437AB" w:rsidP="007104B7">
            <w:pPr>
              <w:pStyle w:val="Table1Black"/>
              <w:spacing w:after="0"/>
            </w:pPr>
            <w:r>
              <w:t>Don't know</w:t>
            </w:r>
          </w:p>
        </w:tc>
        <w:tc>
          <w:tcPr>
            <w:tcW w:w="674" w:type="pct"/>
            <w:vAlign w:val="center"/>
          </w:tcPr>
          <w:p w14:paraId="5C2B3FB0" w14:textId="77777777" w:rsidR="002437AB" w:rsidRDefault="002437AB" w:rsidP="007104B7">
            <w:pPr>
              <w:pStyle w:val="Table1Black"/>
              <w:spacing w:after="0"/>
              <w:jc w:val="center"/>
            </w:pPr>
            <w:r>
              <w:t>3</w:t>
            </w:r>
          </w:p>
        </w:tc>
        <w:tc>
          <w:tcPr>
            <w:tcW w:w="1405" w:type="pct"/>
            <w:vAlign w:val="center"/>
          </w:tcPr>
          <w:p w14:paraId="023725B2" w14:textId="7998DAB2" w:rsidR="002437AB" w:rsidRDefault="002437AB" w:rsidP="007104B7">
            <w:pPr>
              <w:pStyle w:val="Table1Black"/>
              <w:spacing w:after="0"/>
            </w:pPr>
          </w:p>
        </w:tc>
      </w:tr>
      <w:tr w:rsidR="002437AB" w14:paraId="5FBFD389" w14:textId="77777777" w:rsidTr="008B4FDD">
        <w:trPr>
          <w:trHeight w:val="454"/>
        </w:trPr>
        <w:tc>
          <w:tcPr>
            <w:tcW w:w="2921" w:type="pct"/>
            <w:vAlign w:val="center"/>
          </w:tcPr>
          <w:p w14:paraId="618D491C" w14:textId="77777777" w:rsidR="002437AB" w:rsidRDefault="002437AB" w:rsidP="007104B7">
            <w:pPr>
              <w:pStyle w:val="Table1Black"/>
              <w:spacing w:after="0"/>
            </w:pPr>
            <w:r>
              <w:lastRenderedPageBreak/>
              <w:t>Prefer not to say</w:t>
            </w:r>
          </w:p>
        </w:tc>
        <w:tc>
          <w:tcPr>
            <w:tcW w:w="674" w:type="pct"/>
            <w:vAlign w:val="center"/>
          </w:tcPr>
          <w:p w14:paraId="043AA29F" w14:textId="77777777" w:rsidR="002437AB" w:rsidRDefault="002437AB" w:rsidP="007104B7">
            <w:pPr>
              <w:pStyle w:val="Table1Black"/>
              <w:spacing w:after="0"/>
              <w:jc w:val="center"/>
            </w:pPr>
            <w:r>
              <w:t>4</w:t>
            </w:r>
          </w:p>
        </w:tc>
        <w:tc>
          <w:tcPr>
            <w:tcW w:w="1405" w:type="pct"/>
            <w:vAlign w:val="center"/>
          </w:tcPr>
          <w:p w14:paraId="587D735E" w14:textId="780AE169" w:rsidR="002437AB" w:rsidRDefault="002437AB" w:rsidP="007104B7">
            <w:pPr>
              <w:pStyle w:val="Table1Black"/>
              <w:spacing w:after="0"/>
            </w:pPr>
          </w:p>
        </w:tc>
      </w:tr>
    </w:tbl>
    <w:p w14:paraId="24029ADD" w14:textId="6E60EBE9" w:rsidR="002437AB" w:rsidRPr="008B4FDD" w:rsidRDefault="008B4FDD" w:rsidP="006A3374">
      <w:pPr>
        <w:pStyle w:val="BodyText"/>
        <w:spacing w:before="240"/>
        <w:rPr>
          <w:bCs/>
          <w:i/>
          <w:iCs/>
        </w:rPr>
      </w:pPr>
      <w:r w:rsidRPr="008B4FDD">
        <w:rPr>
          <w:bCs/>
          <w:i/>
          <w:iCs/>
        </w:rPr>
        <w:t xml:space="preserve">Ask all. </w:t>
      </w:r>
      <w:r w:rsidR="006A3374">
        <w:rPr>
          <w:bCs/>
          <w:i/>
          <w:iCs/>
        </w:rPr>
        <w:t>Write in.</w:t>
      </w:r>
    </w:p>
    <w:p w14:paraId="12FBD3CC" w14:textId="02D8B4FB" w:rsidR="002437AB" w:rsidRDefault="008B4FDD" w:rsidP="008B4FDD">
      <w:pPr>
        <w:pStyle w:val="BodyText"/>
      </w:pPr>
      <w:r>
        <w:t xml:space="preserve">D11. </w:t>
      </w:r>
      <w:r w:rsidR="002437AB">
        <w:t xml:space="preserve">In your experience, what are the main barriers which prevent you from facilitating a successful mediation outcome? </w:t>
      </w:r>
    </w:p>
    <w:tbl>
      <w:tblPr>
        <w:tblStyle w:val="TableGrid"/>
        <w:tblW w:w="5000" w:type="pct"/>
        <w:tblLook w:val="04A0" w:firstRow="1" w:lastRow="0" w:firstColumn="1" w:lastColumn="0" w:noHBand="0" w:noVBand="1"/>
      </w:tblPr>
      <w:tblGrid>
        <w:gridCol w:w="5256"/>
        <w:gridCol w:w="1213"/>
        <w:gridCol w:w="2528"/>
      </w:tblGrid>
      <w:tr w:rsidR="002437AB" w14:paraId="258C71CD" w14:textId="77777777" w:rsidTr="008B4FDD">
        <w:trPr>
          <w:trHeight w:val="1118"/>
        </w:trPr>
        <w:tc>
          <w:tcPr>
            <w:tcW w:w="5000" w:type="pct"/>
            <w:gridSpan w:val="3"/>
          </w:tcPr>
          <w:p w14:paraId="2961BC95" w14:textId="77777777" w:rsidR="002437AB" w:rsidRDefault="002437AB" w:rsidP="007104B7">
            <w:pPr>
              <w:pStyle w:val="Table1Black"/>
              <w:spacing w:before="60" w:after="0"/>
            </w:pPr>
            <w:r>
              <w:t>WRITE IN VERBATIM</w:t>
            </w:r>
          </w:p>
        </w:tc>
      </w:tr>
      <w:tr w:rsidR="002437AB" w14:paraId="759AF705" w14:textId="77777777" w:rsidTr="008B4FDD">
        <w:trPr>
          <w:trHeight w:val="454"/>
        </w:trPr>
        <w:tc>
          <w:tcPr>
            <w:tcW w:w="2921" w:type="pct"/>
            <w:vAlign w:val="center"/>
          </w:tcPr>
          <w:p w14:paraId="17F69EDD" w14:textId="77777777" w:rsidR="002437AB" w:rsidRDefault="002437AB" w:rsidP="007104B7">
            <w:pPr>
              <w:pStyle w:val="Table1Black"/>
              <w:spacing w:after="0"/>
            </w:pPr>
            <w:r>
              <w:t xml:space="preserve">Nothing </w:t>
            </w:r>
          </w:p>
        </w:tc>
        <w:tc>
          <w:tcPr>
            <w:tcW w:w="674" w:type="pct"/>
            <w:vAlign w:val="center"/>
          </w:tcPr>
          <w:p w14:paraId="6B395282" w14:textId="77777777" w:rsidR="002437AB" w:rsidRDefault="002437AB" w:rsidP="007104B7">
            <w:pPr>
              <w:pStyle w:val="Table1Black"/>
              <w:spacing w:after="0"/>
              <w:jc w:val="center"/>
            </w:pPr>
            <w:r>
              <w:t>2</w:t>
            </w:r>
          </w:p>
        </w:tc>
        <w:tc>
          <w:tcPr>
            <w:tcW w:w="1405" w:type="pct"/>
            <w:vAlign w:val="center"/>
          </w:tcPr>
          <w:p w14:paraId="111F3758" w14:textId="2CA10A4C" w:rsidR="002437AB" w:rsidRDefault="002437AB" w:rsidP="007104B7">
            <w:pPr>
              <w:pStyle w:val="Table1Black"/>
              <w:spacing w:after="0"/>
            </w:pPr>
          </w:p>
        </w:tc>
      </w:tr>
      <w:tr w:rsidR="002437AB" w14:paraId="05248CBC" w14:textId="77777777" w:rsidTr="008B4FDD">
        <w:trPr>
          <w:trHeight w:val="454"/>
        </w:trPr>
        <w:tc>
          <w:tcPr>
            <w:tcW w:w="2921" w:type="pct"/>
            <w:vAlign w:val="center"/>
          </w:tcPr>
          <w:p w14:paraId="550362AB" w14:textId="77777777" w:rsidR="002437AB" w:rsidRDefault="002437AB" w:rsidP="007104B7">
            <w:pPr>
              <w:pStyle w:val="Table1Black"/>
              <w:spacing w:after="0"/>
            </w:pPr>
            <w:r>
              <w:t>Don't know</w:t>
            </w:r>
          </w:p>
        </w:tc>
        <w:tc>
          <w:tcPr>
            <w:tcW w:w="674" w:type="pct"/>
            <w:vAlign w:val="center"/>
          </w:tcPr>
          <w:p w14:paraId="7DED0AAA" w14:textId="77777777" w:rsidR="002437AB" w:rsidRDefault="002437AB" w:rsidP="007104B7">
            <w:pPr>
              <w:pStyle w:val="Table1Black"/>
              <w:spacing w:after="0"/>
              <w:jc w:val="center"/>
            </w:pPr>
            <w:r>
              <w:t>3</w:t>
            </w:r>
          </w:p>
        </w:tc>
        <w:tc>
          <w:tcPr>
            <w:tcW w:w="1405" w:type="pct"/>
            <w:vAlign w:val="center"/>
          </w:tcPr>
          <w:p w14:paraId="09BF2614" w14:textId="3914DC87" w:rsidR="002437AB" w:rsidRDefault="002437AB" w:rsidP="007104B7">
            <w:pPr>
              <w:pStyle w:val="Table1Black"/>
              <w:spacing w:after="0"/>
            </w:pPr>
          </w:p>
        </w:tc>
      </w:tr>
      <w:tr w:rsidR="002437AB" w14:paraId="6E3476DB" w14:textId="77777777" w:rsidTr="008B4FDD">
        <w:trPr>
          <w:trHeight w:val="454"/>
        </w:trPr>
        <w:tc>
          <w:tcPr>
            <w:tcW w:w="2921" w:type="pct"/>
            <w:vAlign w:val="center"/>
          </w:tcPr>
          <w:p w14:paraId="6637B600" w14:textId="77777777" w:rsidR="002437AB" w:rsidRDefault="002437AB" w:rsidP="007104B7">
            <w:pPr>
              <w:pStyle w:val="Table1Black"/>
              <w:spacing w:after="0"/>
            </w:pPr>
            <w:r>
              <w:t>Prefer not to say</w:t>
            </w:r>
          </w:p>
        </w:tc>
        <w:tc>
          <w:tcPr>
            <w:tcW w:w="674" w:type="pct"/>
            <w:vAlign w:val="center"/>
          </w:tcPr>
          <w:p w14:paraId="024E1690" w14:textId="77777777" w:rsidR="002437AB" w:rsidRDefault="002437AB" w:rsidP="007104B7">
            <w:pPr>
              <w:pStyle w:val="Table1Black"/>
              <w:spacing w:after="0"/>
              <w:jc w:val="center"/>
            </w:pPr>
            <w:r>
              <w:t>4</w:t>
            </w:r>
          </w:p>
        </w:tc>
        <w:tc>
          <w:tcPr>
            <w:tcW w:w="1405" w:type="pct"/>
            <w:vAlign w:val="center"/>
          </w:tcPr>
          <w:p w14:paraId="08C44FC2" w14:textId="705CF57E" w:rsidR="002437AB" w:rsidRDefault="002437AB" w:rsidP="007104B7">
            <w:pPr>
              <w:pStyle w:val="Table1Black"/>
              <w:spacing w:after="0"/>
            </w:pPr>
          </w:p>
        </w:tc>
      </w:tr>
    </w:tbl>
    <w:p w14:paraId="101E2FE0" w14:textId="11CCAE41" w:rsidR="002437AB" w:rsidRDefault="008B4FDD" w:rsidP="008B4FDD">
      <w:pPr>
        <w:pStyle w:val="Heading3"/>
      </w:pPr>
      <w:r>
        <w:t xml:space="preserve">Section E. </w:t>
      </w:r>
      <w:r w:rsidR="002437AB">
        <w:t xml:space="preserve">Mediation skills </w:t>
      </w:r>
    </w:p>
    <w:p w14:paraId="711F6DE1" w14:textId="2CD6C8B8" w:rsidR="002437AB" w:rsidRPr="008B4FDD" w:rsidRDefault="008B4FDD" w:rsidP="008B4FDD">
      <w:pPr>
        <w:pStyle w:val="BodyText"/>
        <w:rPr>
          <w:i/>
          <w:iCs/>
        </w:rPr>
      </w:pPr>
      <w:r w:rsidRPr="008B4FDD">
        <w:rPr>
          <w:i/>
          <w:iCs/>
        </w:rPr>
        <w:t>A</w:t>
      </w:r>
      <w:r w:rsidR="002437AB" w:rsidRPr="008B4FDD">
        <w:rPr>
          <w:i/>
          <w:iCs/>
        </w:rPr>
        <w:t>sk all</w:t>
      </w:r>
      <w:r w:rsidRPr="008B4FDD">
        <w:rPr>
          <w:i/>
          <w:iCs/>
        </w:rPr>
        <w:t>. Single code.</w:t>
      </w:r>
    </w:p>
    <w:p w14:paraId="5DC731D8" w14:textId="6056A58B" w:rsidR="002437AB" w:rsidRPr="003F15A0" w:rsidRDefault="008B4FDD" w:rsidP="008B4FDD">
      <w:pPr>
        <w:pStyle w:val="BodyText"/>
      </w:pPr>
      <w:r>
        <w:t xml:space="preserve">E1. </w:t>
      </w:r>
      <w:r w:rsidR="002437AB" w:rsidRPr="00413591">
        <w:t>Thank you very much again for your valuable insights so far. We’ve now completed half of the survey.</w:t>
      </w:r>
    </w:p>
    <w:p w14:paraId="3DD014E5" w14:textId="5EFD6993" w:rsidR="002437AB" w:rsidRPr="00060109" w:rsidRDefault="002437AB" w:rsidP="008B4FDD">
      <w:pPr>
        <w:pStyle w:val="BodyText"/>
      </w:pPr>
      <w:r>
        <w:t>I’d now like to ask you about what you feel you have personally gained from the CIWM course. This is so that Acas can evaluate how well the course is preparing people to be mediators.</w:t>
      </w:r>
    </w:p>
    <w:p w14:paraId="72BE5E78" w14:textId="77777777" w:rsidR="002437AB" w:rsidRDefault="002437AB" w:rsidP="008B4FDD">
      <w:pPr>
        <w:pStyle w:val="BodyText"/>
      </w:pPr>
      <w:r w:rsidRPr="00B1397E">
        <w:t xml:space="preserve">To what extent </w:t>
      </w:r>
      <w:r w:rsidRPr="005561D8">
        <w:t xml:space="preserve">do you agree or disagree that </w:t>
      </w:r>
      <w:r>
        <w:t xml:space="preserve">the course has </w:t>
      </w:r>
      <w:r w:rsidRPr="005561D8">
        <w:t>enabled you to…?</w:t>
      </w:r>
    </w:p>
    <w:tbl>
      <w:tblPr>
        <w:tblStyle w:val="TableGrid"/>
        <w:tblW w:w="5000" w:type="pct"/>
        <w:tblLook w:val="04A0" w:firstRow="1" w:lastRow="0" w:firstColumn="1" w:lastColumn="0" w:noHBand="0" w:noVBand="1"/>
      </w:tblPr>
      <w:tblGrid>
        <w:gridCol w:w="3444"/>
        <w:gridCol w:w="984"/>
        <w:gridCol w:w="1017"/>
        <w:gridCol w:w="984"/>
        <w:gridCol w:w="750"/>
        <w:gridCol w:w="950"/>
        <w:gridCol w:w="868"/>
      </w:tblGrid>
      <w:tr w:rsidR="002437AB" w14:paraId="077F36A8" w14:textId="77777777" w:rsidTr="008B4FDD">
        <w:trPr>
          <w:trHeight w:val="454"/>
          <w:tblHeader/>
        </w:trPr>
        <w:tc>
          <w:tcPr>
            <w:tcW w:w="1955" w:type="pct"/>
          </w:tcPr>
          <w:p w14:paraId="655D49D0" w14:textId="77777777" w:rsidR="002437AB" w:rsidRDefault="002437AB" w:rsidP="007104B7">
            <w:pPr>
              <w:pStyle w:val="QuestionTableNotExtremely"/>
            </w:pPr>
          </w:p>
        </w:tc>
        <w:tc>
          <w:tcPr>
            <w:tcW w:w="513" w:type="pct"/>
            <w:vAlign w:val="center"/>
          </w:tcPr>
          <w:p w14:paraId="46E5A992" w14:textId="77777777" w:rsidR="002437AB" w:rsidRPr="006A3374" w:rsidRDefault="002437AB" w:rsidP="007104B7">
            <w:pPr>
              <w:pStyle w:val="QuestionTableNotExtremely"/>
              <w:rPr>
                <w:sz w:val="20"/>
                <w:szCs w:val="24"/>
              </w:rPr>
            </w:pPr>
            <w:r w:rsidRPr="006A3374">
              <w:rPr>
                <w:sz w:val="20"/>
                <w:szCs w:val="24"/>
              </w:rPr>
              <w:t>Strongly disagree</w:t>
            </w:r>
          </w:p>
        </w:tc>
        <w:tc>
          <w:tcPr>
            <w:tcW w:w="529" w:type="pct"/>
            <w:vAlign w:val="center"/>
          </w:tcPr>
          <w:p w14:paraId="73A72D4A" w14:textId="77777777" w:rsidR="002437AB" w:rsidRPr="006A3374" w:rsidRDefault="002437AB" w:rsidP="007104B7">
            <w:pPr>
              <w:pStyle w:val="QuestionTableNotExtremely"/>
              <w:jc w:val="center"/>
              <w:rPr>
                <w:sz w:val="20"/>
                <w:szCs w:val="24"/>
              </w:rPr>
            </w:pPr>
            <w:r w:rsidRPr="006A3374">
              <w:rPr>
                <w:sz w:val="20"/>
                <w:szCs w:val="24"/>
              </w:rPr>
              <w:t>Disagree</w:t>
            </w:r>
          </w:p>
        </w:tc>
        <w:tc>
          <w:tcPr>
            <w:tcW w:w="525" w:type="pct"/>
            <w:vAlign w:val="center"/>
          </w:tcPr>
          <w:p w14:paraId="6F815542" w14:textId="77777777" w:rsidR="002437AB" w:rsidRPr="006A3374" w:rsidRDefault="002437AB" w:rsidP="007104B7">
            <w:pPr>
              <w:pStyle w:val="QuestionTableNotExtremely"/>
              <w:jc w:val="center"/>
              <w:rPr>
                <w:sz w:val="20"/>
                <w:szCs w:val="24"/>
              </w:rPr>
            </w:pPr>
            <w:r w:rsidRPr="006A3374">
              <w:rPr>
                <w:sz w:val="20"/>
                <w:szCs w:val="24"/>
              </w:rPr>
              <w:t>Neither agree nor disagree</w:t>
            </w:r>
          </w:p>
        </w:tc>
        <w:tc>
          <w:tcPr>
            <w:tcW w:w="456" w:type="pct"/>
            <w:vAlign w:val="center"/>
          </w:tcPr>
          <w:p w14:paraId="4FB0BC09" w14:textId="77777777" w:rsidR="002437AB" w:rsidRPr="006A3374" w:rsidRDefault="002437AB" w:rsidP="007104B7">
            <w:pPr>
              <w:pStyle w:val="QuestionTableNotExtremely"/>
              <w:jc w:val="center"/>
              <w:rPr>
                <w:sz w:val="20"/>
                <w:szCs w:val="24"/>
              </w:rPr>
            </w:pPr>
            <w:r w:rsidRPr="006A3374">
              <w:rPr>
                <w:sz w:val="20"/>
                <w:szCs w:val="24"/>
              </w:rPr>
              <w:t>Agree</w:t>
            </w:r>
          </w:p>
        </w:tc>
        <w:tc>
          <w:tcPr>
            <w:tcW w:w="496" w:type="pct"/>
            <w:vAlign w:val="center"/>
          </w:tcPr>
          <w:p w14:paraId="4A2A973C" w14:textId="77777777" w:rsidR="002437AB" w:rsidRPr="006A3374" w:rsidRDefault="002437AB" w:rsidP="007104B7">
            <w:pPr>
              <w:pStyle w:val="QuestionTableNotExtremely"/>
              <w:jc w:val="center"/>
              <w:rPr>
                <w:sz w:val="20"/>
                <w:szCs w:val="24"/>
              </w:rPr>
            </w:pPr>
            <w:r w:rsidRPr="006A3374">
              <w:rPr>
                <w:sz w:val="20"/>
                <w:szCs w:val="24"/>
              </w:rPr>
              <w:t>Strongly agree</w:t>
            </w:r>
          </w:p>
        </w:tc>
        <w:tc>
          <w:tcPr>
            <w:tcW w:w="525" w:type="pct"/>
            <w:vAlign w:val="center"/>
          </w:tcPr>
          <w:p w14:paraId="5EF8BD33" w14:textId="77777777" w:rsidR="002437AB" w:rsidRPr="006A3374" w:rsidRDefault="002437AB" w:rsidP="007104B7">
            <w:pPr>
              <w:pStyle w:val="QuestionTableNotExtremely"/>
              <w:jc w:val="center"/>
              <w:rPr>
                <w:sz w:val="20"/>
                <w:szCs w:val="24"/>
              </w:rPr>
            </w:pPr>
            <w:r w:rsidRPr="006A3374">
              <w:rPr>
                <w:sz w:val="20"/>
                <w:szCs w:val="24"/>
              </w:rPr>
              <w:t>Don’t know</w:t>
            </w:r>
          </w:p>
        </w:tc>
      </w:tr>
      <w:tr w:rsidR="002437AB" w14:paraId="69EF03AF" w14:textId="77777777" w:rsidTr="008B4FDD">
        <w:trPr>
          <w:trHeight w:val="522"/>
        </w:trPr>
        <w:tc>
          <w:tcPr>
            <w:tcW w:w="1955" w:type="pct"/>
            <w:vAlign w:val="center"/>
          </w:tcPr>
          <w:p w14:paraId="36607870" w14:textId="5B9CD4E1" w:rsidR="002437AB" w:rsidRDefault="002437AB" w:rsidP="007104B7">
            <w:pPr>
              <w:pStyle w:val="QTblabc"/>
            </w:pPr>
            <w:r>
              <w:t>Understand the causes and effects of workplace conflict</w:t>
            </w:r>
          </w:p>
        </w:tc>
        <w:tc>
          <w:tcPr>
            <w:tcW w:w="513" w:type="pct"/>
            <w:vAlign w:val="center"/>
          </w:tcPr>
          <w:p w14:paraId="2DF93D60" w14:textId="77777777" w:rsidR="002437AB" w:rsidRDefault="002437AB" w:rsidP="007104B7">
            <w:pPr>
              <w:pStyle w:val="Qtable1to10Horiz"/>
              <w:numPr>
                <w:ilvl w:val="0"/>
                <w:numId w:val="0"/>
              </w:numPr>
            </w:pPr>
            <w:r>
              <w:t>1</w:t>
            </w:r>
          </w:p>
        </w:tc>
        <w:tc>
          <w:tcPr>
            <w:tcW w:w="529" w:type="pct"/>
            <w:vAlign w:val="center"/>
          </w:tcPr>
          <w:p w14:paraId="4DB459CD" w14:textId="77777777" w:rsidR="002437AB" w:rsidRDefault="002437AB" w:rsidP="007104B7">
            <w:pPr>
              <w:pStyle w:val="Qtable1to10Horiz"/>
              <w:numPr>
                <w:ilvl w:val="0"/>
                <w:numId w:val="0"/>
              </w:numPr>
            </w:pPr>
            <w:r>
              <w:t>2</w:t>
            </w:r>
          </w:p>
        </w:tc>
        <w:tc>
          <w:tcPr>
            <w:tcW w:w="525" w:type="pct"/>
            <w:vAlign w:val="center"/>
          </w:tcPr>
          <w:p w14:paraId="1AE5E3B8" w14:textId="77777777" w:rsidR="002437AB" w:rsidRDefault="002437AB" w:rsidP="007104B7">
            <w:pPr>
              <w:pStyle w:val="Qtable1to10Horiz"/>
              <w:numPr>
                <w:ilvl w:val="0"/>
                <w:numId w:val="0"/>
              </w:numPr>
            </w:pPr>
            <w:r>
              <w:t>3</w:t>
            </w:r>
          </w:p>
        </w:tc>
        <w:tc>
          <w:tcPr>
            <w:tcW w:w="456" w:type="pct"/>
            <w:vAlign w:val="center"/>
          </w:tcPr>
          <w:p w14:paraId="005DBFF2" w14:textId="77777777" w:rsidR="002437AB" w:rsidRDefault="002437AB" w:rsidP="007104B7">
            <w:pPr>
              <w:pStyle w:val="Qtable1to10Horiz"/>
              <w:numPr>
                <w:ilvl w:val="0"/>
                <w:numId w:val="0"/>
              </w:numPr>
            </w:pPr>
            <w:r>
              <w:t>4</w:t>
            </w:r>
          </w:p>
        </w:tc>
        <w:tc>
          <w:tcPr>
            <w:tcW w:w="496" w:type="pct"/>
            <w:vAlign w:val="center"/>
          </w:tcPr>
          <w:p w14:paraId="27995FF0" w14:textId="77777777" w:rsidR="002437AB" w:rsidRDefault="002437AB" w:rsidP="007104B7">
            <w:pPr>
              <w:pStyle w:val="Qtable1to10Horiz"/>
              <w:numPr>
                <w:ilvl w:val="0"/>
                <w:numId w:val="0"/>
              </w:numPr>
            </w:pPr>
            <w:r>
              <w:t>5</w:t>
            </w:r>
          </w:p>
        </w:tc>
        <w:tc>
          <w:tcPr>
            <w:tcW w:w="525" w:type="pct"/>
            <w:vAlign w:val="center"/>
          </w:tcPr>
          <w:p w14:paraId="4202366E" w14:textId="77777777" w:rsidR="002437AB" w:rsidRDefault="002437AB" w:rsidP="007104B7">
            <w:pPr>
              <w:pStyle w:val="Qtable1to10Horiz"/>
              <w:numPr>
                <w:ilvl w:val="0"/>
                <w:numId w:val="0"/>
              </w:numPr>
            </w:pPr>
            <w:r>
              <w:t>6</w:t>
            </w:r>
          </w:p>
        </w:tc>
      </w:tr>
      <w:tr w:rsidR="002437AB" w14:paraId="6D3A5D7D" w14:textId="77777777" w:rsidTr="008B4FDD">
        <w:trPr>
          <w:trHeight w:val="522"/>
        </w:trPr>
        <w:tc>
          <w:tcPr>
            <w:tcW w:w="1955" w:type="pct"/>
            <w:vAlign w:val="center"/>
          </w:tcPr>
          <w:p w14:paraId="116D35BB" w14:textId="5AA5F523" w:rsidR="002437AB" w:rsidRDefault="002437AB" w:rsidP="007104B7">
            <w:pPr>
              <w:pStyle w:val="QTblabc"/>
            </w:pPr>
            <w:r>
              <w:t>Identify when internal workplace mediation is appropriate</w:t>
            </w:r>
          </w:p>
        </w:tc>
        <w:tc>
          <w:tcPr>
            <w:tcW w:w="513" w:type="pct"/>
            <w:vAlign w:val="center"/>
          </w:tcPr>
          <w:p w14:paraId="25B302A7" w14:textId="77777777" w:rsidR="002437AB" w:rsidRDefault="002437AB" w:rsidP="007104B7">
            <w:pPr>
              <w:pStyle w:val="Qtable1to10Horiz"/>
              <w:numPr>
                <w:ilvl w:val="0"/>
                <w:numId w:val="0"/>
              </w:numPr>
            </w:pPr>
            <w:r>
              <w:t>1</w:t>
            </w:r>
          </w:p>
        </w:tc>
        <w:tc>
          <w:tcPr>
            <w:tcW w:w="529" w:type="pct"/>
            <w:vAlign w:val="center"/>
          </w:tcPr>
          <w:p w14:paraId="5F799197" w14:textId="77777777" w:rsidR="002437AB" w:rsidRDefault="002437AB" w:rsidP="007104B7">
            <w:pPr>
              <w:pStyle w:val="Qtable1to10Horiz"/>
              <w:numPr>
                <w:ilvl w:val="0"/>
                <w:numId w:val="0"/>
              </w:numPr>
            </w:pPr>
            <w:r>
              <w:t>2</w:t>
            </w:r>
          </w:p>
        </w:tc>
        <w:tc>
          <w:tcPr>
            <w:tcW w:w="525" w:type="pct"/>
            <w:vAlign w:val="center"/>
          </w:tcPr>
          <w:p w14:paraId="55D32E4A" w14:textId="77777777" w:rsidR="002437AB" w:rsidRDefault="002437AB" w:rsidP="007104B7">
            <w:pPr>
              <w:pStyle w:val="Qtable1to10Horiz"/>
              <w:numPr>
                <w:ilvl w:val="0"/>
                <w:numId w:val="0"/>
              </w:numPr>
            </w:pPr>
            <w:r>
              <w:t>3</w:t>
            </w:r>
          </w:p>
        </w:tc>
        <w:tc>
          <w:tcPr>
            <w:tcW w:w="456" w:type="pct"/>
            <w:vAlign w:val="center"/>
          </w:tcPr>
          <w:p w14:paraId="21A39DF5" w14:textId="77777777" w:rsidR="002437AB" w:rsidRDefault="002437AB" w:rsidP="007104B7">
            <w:pPr>
              <w:pStyle w:val="Qtable1to10Horiz"/>
              <w:numPr>
                <w:ilvl w:val="0"/>
                <w:numId w:val="0"/>
              </w:numPr>
            </w:pPr>
            <w:r>
              <w:t>4</w:t>
            </w:r>
          </w:p>
        </w:tc>
        <w:tc>
          <w:tcPr>
            <w:tcW w:w="496" w:type="pct"/>
            <w:vAlign w:val="center"/>
          </w:tcPr>
          <w:p w14:paraId="1CEF8803" w14:textId="77777777" w:rsidR="002437AB" w:rsidRDefault="002437AB" w:rsidP="007104B7">
            <w:pPr>
              <w:pStyle w:val="Qtable1to10Horiz"/>
              <w:numPr>
                <w:ilvl w:val="0"/>
                <w:numId w:val="0"/>
              </w:numPr>
            </w:pPr>
            <w:r>
              <w:t>5</w:t>
            </w:r>
          </w:p>
        </w:tc>
        <w:tc>
          <w:tcPr>
            <w:tcW w:w="525" w:type="pct"/>
            <w:vAlign w:val="center"/>
          </w:tcPr>
          <w:p w14:paraId="2C41A3EC" w14:textId="77777777" w:rsidR="002437AB" w:rsidRDefault="002437AB" w:rsidP="007104B7">
            <w:pPr>
              <w:pStyle w:val="Qtable1to10Horiz"/>
              <w:numPr>
                <w:ilvl w:val="0"/>
                <w:numId w:val="0"/>
              </w:numPr>
            </w:pPr>
            <w:r>
              <w:t>6</w:t>
            </w:r>
          </w:p>
        </w:tc>
      </w:tr>
      <w:tr w:rsidR="002437AB" w14:paraId="3704702F" w14:textId="77777777" w:rsidTr="008B4FDD">
        <w:trPr>
          <w:trHeight w:val="522"/>
        </w:trPr>
        <w:tc>
          <w:tcPr>
            <w:tcW w:w="1955" w:type="pct"/>
            <w:vAlign w:val="center"/>
          </w:tcPr>
          <w:p w14:paraId="73216C8F" w14:textId="3EECCE5A" w:rsidR="002437AB" w:rsidRDefault="006A3374" w:rsidP="007104B7">
            <w:pPr>
              <w:pStyle w:val="QTblabc"/>
            </w:pPr>
            <w:r>
              <w:t>U</w:t>
            </w:r>
            <w:r w:rsidR="002437AB">
              <w:t>nderstand the mediation process</w:t>
            </w:r>
          </w:p>
        </w:tc>
        <w:tc>
          <w:tcPr>
            <w:tcW w:w="513" w:type="pct"/>
            <w:vAlign w:val="center"/>
          </w:tcPr>
          <w:p w14:paraId="644E965E" w14:textId="77777777" w:rsidR="002437AB" w:rsidRDefault="002437AB" w:rsidP="007104B7">
            <w:pPr>
              <w:pStyle w:val="Qtable1to10Horiz"/>
              <w:numPr>
                <w:ilvl w:val="0"/>
                <w:numId w:val="0"/>
              </w:numPr>
            </w:pPr>
            <w:r>
              <w:t>1</w:t>
            </w:r>
          </w:p>
        </w:tc>
        <w:tc>
          <w:tcPr>
            <w:tcW w:w="529" w:type="pct"/>
            <w:vAlign w:val="center"/>
          </w:tcPr>
          <w:p w14:paraId="35EB8E0F" w14:textId="77777777" w:rsidR="002437AB" w:rsidRDefault="002437AB" w:rsidP="007104B7">
            <w:pPr>
              <w:pStyle w:val="Qtable1to10Horiz"/>
              <w:numPr>
                <w:ilvl w:val="0"/>
                <w:numId w:val="0"/>
              </w:numPr>
            </w:pPr>
            <w:r>
              <w:t>2</w:t>
            </w:r>
          </w:p>
        </w:tc>
        <w:tc>
          <w:tcPr>
            <w:tcW w:w="525" w:type="pct"/>
            <w:vAlign w:val="center"/>
          </w:tcPr>
          <w:p w14:paraId="28B59D3B" w14:textId="77777777" w:rsidR="002437AB" w:rsidRDefault="002437AB" w:rsidP="007104B7">
            <w:pPr>
              <w:pStyle w:val="Qtable1to10Horiz"/>
              <w:numPr>
                <w:ilvl w:val="0"/>
                <w:numId w:val="0"/>
              </w:numPr>
            </w:pPr>
            <w:r>
              <w:t>3</w:t>
            </w:r>
          </w:p>
        </w:tc>
        <w:tc>
          <w:tcPr>
            <w:tcW w:w="456" w:type="pct"/>
            <w:vAlign w:val="center"/>
          </w:tcPr>
          <w:p w14:paraId="5A5DBAB9" w14:textId="77777777" w:rsidR="002437AB" w:rsidRDefault="002437AB" w:rsidP="007104B7">
            <w:pPr>
              <w:pStyle w:val="Qtable1to10Horiz"/>
              <w:numPr>
                <w:ilvl w:val="0"/>
                <w:numId w:val="0"/>
              </w:numPr>
            </w:pPr>
            <w:r>
              <w:t>4</w:t>
            </w:r>
          </w:p>
        </w:tc>
        <w:tc>
          <w:tcPr>
            <w:tcW w:w="496" w:type="pct"/>
            <w:vAlign w:val="center"/>
          </w:tcPr>
          <w:p w14:paraId="58D12053" w14:textId="77777777" w:rsidR="002437AB" w:rsidRDefault="002437AB" w:rsidP="007104B7">
            <w:pPr>
              <w:pStyle w:val="Qtable1to10Horiz"/>
              <w:numPr>
                <w:ilvl w:val="0"/>
                <w:numId w:val="0"/>
              </w:numPr>
            </w:pPr>
            <w:r>
              <w:t>5</w:t>
            </w:r>
          </w:p>
        </w:tc>
        <w:tc>
          <w:tcPr>
            <w:tcW w:w="525" w:type="pct"/>
            <w:vAlign w:val="center"/>
          </w:tcPr>
          <w:p w14:paraId="69D1F72D" w14:textId="77777777" w:rsidR="002437AB" w:rsidRDefault="002437AB" w:rsidP="007104B7">
            <w:pPr>
              <w:pStyle w:val="Qtable1to10Horiz"/>
              <w:numPr>
                <w:ilvl w:val="0"/>
                <w:numId w:val="0"/>
              </w:numPr>
            </w:pPr>
            <w:r>
              <w:t>6</w:t>
            </w:r>
          </w:p>
        </w:tc>
      </w:tr>
      <w:tr w:rsidR="002437AB" w14:paraId="44B3D0BE" w14:textId="77777777" w:rsidTr="008B4FDD">
        <w:trPr>
          <w:trHeight w:val="522"/>
        </w:trPr>
        <w:tc>
          <w:tcPr>
            <w:tcW w:w="1955" w:type="pct"/>
            <w:vAlign w:val="center"/>
          </w:tcPr>
          <w:p w14:paraId="4050980F" w14:textId="77C2BDD3" w:rsidR="002437AB" w:rsidRDefault="002437AB" w:rsidP="007104B7">
            <w:pPr>
              <w:pStyle w:val="QTblabc"/>
            </w:pPr>
            <w:r>
              <w:t>Gain confidence in your mediation skills</w:t>
            </w:r>
          </w:p>
        </w:tc>
        <w:tc>
          <w:tcPr>
            <w:tcW w:w="513" w:type="pct"/>
            <w:vAlign w:val="center"/>
          </w:tcPr>
          <w:p w14:paraId="6EE6613F" w14:textId="77777777" w:rsidR="002437AB" w:rsidRDefault="002437AB" w:rsidP="007104B7">
            <w:pPr>
              <w:pStyle w:val="Qtable1to10Horiz"/>
              <w:numPr>
                <w:ilvl w:val="0"/>
                <w:numId w:val="0"/>
              </w:numPr>
            </w:pPr>
            <w:r>
              <w:t>1</w:t>
            </w:r>
          </w:p>
        </w:tc>
        <w:tc>
          <w:tcPr>
            <w:tcW w:w="529" w:type="pct"/>
            <w:vAlign w:val="center"/>
          </w:tcPr>
          <w:p w14:paraId="172D9A03" w14:textId="77777777" w:rsidR="002437AB" w:rsidRDefault="002437AB" w:rsidP="007104B7">
            <w:pPr>
              <w:pStyle w:val="Qtable1to10Horiz"/>
              <w:numPr>
                <w:ilvl w:val="0"/>
                <w:numId w:val="0"/>
              </w:numPr>
            </w:pPr>
            <w:r>
              <w:t>2</w:t>
            </w:r>
          </w:p>
        </w:tc>
        <w:tc>
          <w:tcPr>
            <w:tcW w:w="525" w:type="pct"/>
            <w:vAlign w:val="center"/>
          </w:tcPr>
          <w:p w14:paraId="4B7A1CC3" w14:textId="77777777" w:rsidR="002437AB" w:rsidRDefault="002437AB" w:rsidP="007104B7">
            <w:pPr>
              <w:pStyle w:val="Qtable1to10Horiz"/>
              <w:numPr>
                <w:ilvl w:val="0"/>
                <w:numId w:val="0"/>
              </w:numPr>
            </w:pPr>
            <w:r>
              <w:t>3</w:t>
            </w:r>
          </w:p>
        </w:tc>
        <w:tc>
          <w:tcPr>
            <w:tcW w:w="456" w:type="pct"/>
            <w:vAlign w:val="center"/>
          </w:tcPr>
          <w:p w14:paraId="26AE3D1B" w14:textId="77777777" w:rsidR="002437AB" w:rsidRDefault="002437AB" w:rsidP="007104B7">
            <w:pPr>
              <w:pStyle w:val="Qtable1to10Horiz"/>
              <w:numPr>
                <w:ilvl w:val="0"/>
                <w:numId w:val="0"/>
              </w:numPr>
            </w:pPr>
            <w:r>
              <w:t>4</w:t>
            </w:r>
          </w:p>
        </w:tc>
        <w:tc>
          <w:tcPr>
            <w:tcW w:w="496" w:type="pct"/>
            <w:vAlign w:val="center"/>
          </w:tcPr>
          <w:p w14:paraId="056B0D9A" w14:textId="77777777" w:rsidR="002437AB" w:rsidRDefault="002437AB" w:rsidP="007104B7">
            <w:pPr>
              <w:pStyle w:val="Qtable1to10Horiz"/>
              <w:numPr>
                <w:ilvl w:val="0"/>
                <w:numId w:val="0"/>
              </w:numPr>
            </w:pPr>
            <w:r>
              <w:t>5</w:t>
            </w:r>
          </w:p>
        </w:tc>
        <w:tc>
          <w:tcPr>
            <w:tcW w:w="525" w:type="pct"/>
            <w:vAlign w:val="center"/>
          </w:tcPr>
          <w:p w14:paraId="76F589C9" w14:textId="77777777" w:rsidR="002437AB" w:rsidRDefault="002437AB" w:rsidP="007104B7">
            <w:pPr>
              <w:pStyle w:val="Qtable1to10Horiz"/>
              <w:numPr>
                <w:ilvl w:val="0"/>
                <w:numId w:val="0"/>
              </w:numPr>
            </w:pPr>
            <w:r>
              <w:t>6</w:t>
            </w:r>
          </w:p>
        </w:tc>
      </w:tr>
      <w:tr w:rsidR="002437AB" w14:paraId="3DE58521" w14:textId="77777777" w:rsidTr="008B4FDD">
        <w:trPr>
          <w:trHeight w:val="522"/>
        </w:trPr>
        <w:tc>
          <w:tcPr>
            <w:tcW w:w="1955" w:type="pct"/>
            <w:vAlign w:val="center"/>
          </w:tcPr>
          <w:p w14:paraId="415BD214" w14:textId="68409DFF" w:rsidR="002437AB" w:rsidRDefault="002437AB" w:rsidP="007104B7">
            <w:pPr>
              <w:pStyle w:val="QTblabc"/>
            </w:pPr>
            <w:r>
              <w:t>Be able to manage the mediation process</w:t>
            </w:r>
          </w:p>
        </w:tc>
        <w:tc>
          <w:tcPr>
            <w:tcW w:w="513" w:type="pct"/>
            <w:vAlign w:val="center"/>
          </w:tcPr>
          <w:p w14:paraId="7A9726EC" w14:textId="77777777" w:rsidR="002437AB" w:rsidRDefault="002437AB" w:rsidP="007104B7">
            <w:pPr>
              <w:pStyle w:val="Qtable1to10Horiz"/>
              <w:numPr>
                <w:ilvl w:val="0"/>
                <w:numId w:val="0"/>
              </w:numPr>
            </w:pPr>
            <w:r>
              <w:t>1</w:t>
            </w:r>
          </w:p>
        </w:tc>
        <w:tc>
          <w:tcPr>
            <w:tcW w:w="529" w:type="pct"/>
            <w:vAlign w:val="center"/>
          </w:tcPr>
          <w:p w14:paraId="13BD2DE3" w14:textId="77777777" w:rsidR="002437AB" w:rsidRDefault="002437AB" w:rsidP="007104B7">
            <w:pPr>
              <w:pStyle w:val="Qtable1to10Horiz"/>
              <w:numPr>
                <w:ilvl w:val="0"/>
                <w:numId w:val="0"/>
              </w:numPr>
            </w:pPr>
            <w:r>
              <w:t>2</w:t>
            </w:r>
          </w:p>
        </w:tc>
        <w:tc>
          <w:tcPr>
            <w:tcW w:w="525" w:type="pct"/>
            <w:vAlign w:val="center"/>
          </w:tcPr>
          <w:p w14:paraId="5B962492" w14:textId="77777777" w:rsidR="002437AB" w:rsidRDefault="002437AB" w:rsidP="007104B7">
            <w:pPr>
              <w:pStyle w:val="Qtable1to10Horiz"/>
              <w:numPr>
                <w:ilvl w:val="0"/>
                <w:numId w:val="0"/>
              </w:numPr>
            </w:pPr>
            <w:r>
              <w:t>3</w:t>
            </w:r>
          </w:p>
        </w:tc>
        <w:tc>
          <w:tcPr>
            <w:tcW w:w="456" w:type="pct"/>
            <w:vAlign w:val="center"/>
          </w:tcPr>
          <w:p w14:paraId="2A05DD57" w14:textId="77777777" w:rsidR="002437AB" w:rsidRDefault="002437AB" w:rsidP="007104B7">
            <w:pPr>
              <w:pStyle w:val="Qtable1to10Horiz"/>
              <w:numPr>
                <w:ilvl w:val="0"/>
                <w:numId w:val="0"/>
              </w:numPr>
            </w:pPr>
            <w:r>
              <w:t>4</w:t>
            </w:r>
          </w:p>
        </w:tc>
        <w:tc>
          <w:tcPr>
            <w:tcW w:w="496" w:type="pct"/>
            <w:vAlign w:val="center"/>
          </w:tcPr>
          <w:p w14:paraId="3E092673" w14:textId="77777777" w:rsidR="002437AB" w:rsidRDefault="002437AB" w:rsidP="007104B7">
            <w:pPr>
              <w:pStyle w:val="Qtable1to10Horiz"/>
              <w:numPr>
                <w:ilvl w:val="0"/>
                <w:numId w:val="0"/>
              </w:numPr>
            </w:pPr>
            <w:r>
              <w:t>5</w:t>
            </w:r>
          </w:p>
        </w:tc>
        <w:tc>
          <w:tcPr>
            <w:tcW w:w="525" w:type="pct"/>
            <w:vAlign w:val="center"/>
          </w:tcPr>
          <w:p w14:paraId="0014ED70" w14:textId="77777777" w:rsidR="002437AB" w:rsidRDefault="002437AB" w:rsidP="007104B7">
            <w:pPr>
              <w:pStyle w:val="Qtable1to10Horiz"/>
              <w:numPr>
                <w:ilvl w:val="0"/>
                <w:numId w:val="0"/>
              </w:numPr>
            </w:pPr>
            <w:r>
              <w:t>6</w:t>
            </w:r>
          </w:p>
        </w:tc>
      </w:tr>
      <w:tr w:rsidR="002437AB" w14:paraId="25FB8737" w14:textId="77777777" w:rsidTr="008B4FDD">
        <w:trPr>
          <w:trHeight w:val="522"/>
        </w:trPr>
        <w:tc>
          <w:tcPr>
            <w:tcW w:w="1955" w:type="pct"/>
            <w:vAlign w:val="center"/>
          </w:tcPr>
          <w:p w14:paraId="2931199C" w14:textId="4FE0BFBD" w:rsidR="002437AB" w:rsidRDefault="002437AB" w:rsidP="007104B7">
            <w:pPr>
              <w:pStyle w:val="QTblabc"/>
            </w:pPr>
            <w:r>
              <w:t>Enhance your communication skills, such as listening, questioning, persuading and negotiating</w:t>
            </w:r>
          </w:p>
        </w:tc>
        <w:tc>
          <w:tcPr>
            <w:tcW w:w="513" w:type="pct"/>
            <w:vAlign w:val="center"/>
          </w:tcPr>
          <w:p w14:paraId="5BB035E2" w14:textId="77777777" w:rsidR="002437AB" w:rsidRDefault="002437AB" w:rsidP="007104B7">
            <w:pPr>
              <w:pStyle w:val="Qtable1to10Horiz"/>
              <w:numPr>
                <w:ilvl w:val="0"/>
                <w:numId w:val="0"/>
              </w:numPr>
            </w:pPr>
            <w:r>
              <w:t>1</w:t>
            </w:r>
          </w:p>
        </w:tc>
        <w:tc>
          <w:tcPr>
            <w:tcW w:w="529" w:type="pct"/>
            <w:vAlign w:val="center"/>
          </w:tcPr>
          <w:p w14:paraId="1210127F" w14:textId="77777777" w:rsidR="002437AB" w:rsidRDefault="002437AB" w:rsidP="007104B7">
            <w:pPr>
              <w:pStyle w:val="Qtable1to10Horiz"/>
              <w:numPr>
                <w:ilvl w:val="0"/>
                <w:numId w:val="0"/>
              </w:numPr>
            </w:pPr>
            <w:r>
              <w:t>2</w:t>
            </w:r>
          </w:p>
        </w:tc>
        <w:tc>
          <w:tcPr>
            <w:tcW w:w="525" w:type="pct"/>
            <w:vAlign w:val="center"/>
          </w:tcPr>
          <w:p w14:paraId="0DA23B20" w14:textId="77777777" w:rsidR="002437AB" w:rsidRDefault="002437AB" w:rsidP="007104B7">
            <w:pPr>
              <w:pStyle w:val="Qtable1to10Horiz"/>
              <w:numPr>
                <w:ilvl w:val="0"/>
                <w:numId w:val="0"/>
              </w:numPr>
            </w:pPr>
            <w:r>
              <w:t>3</w:t>
            </w:r>
          </w:p>
        </w:tc>
        <w:tc>
          <w:tcPr>
            <w:tcW w:w="456" w:type="pct"/>
            <w:vAlign w:val="center"/>
          </w:tcPr>
          <w:p w14:paraId="23C2FBD1" w14:textId="77777777" w:rsidR="002437AB" w:rsidRDefault="002437AB" w:rsidP="007104B7">
            <w:pPr>
              <w:pStyle w:val="Qtable1to10Horiz"/>
              <w:numPr>
                <w:ilvl w:val="0"/>
                <w:numId w:val="0"/>
              </w:numPr>
            </w:pPr>
            <w:r>
              <w:t>4</w:t>
            </w:r>
          </w:p>
        </w:tc>
        <w:tc>
          <w:tcPr>
            <w:tcW w:w="496" w:type="pct"/>
            <w:vAlign w:val="center"/>
          </w:tcPr>
          <w:p w14:paraId="0A433574" w14:textId="77777777" w:rsidR="002437AB" w:rsidRDefault="002437AB" w:rsidP="007104B7">
            <w:pPr>
              <w:pStyle w:val="Qtable1to10Horiz"/>
              <w:numPr>
                <w:ilvl w:val="0"/>
                <w:numId w:val="0"/>
              </w:numPr>
            </w:pPr>
            <w:r>
              <w:t>5</w:t>
            </w:r>
          </w:p>
        </w:tc>
        <w:tc>
          <w:tcPr>
            <w:tcW w:w="525" w:type="pct"/>
            <w:vAlign w:val="center"/>
          </w:tcPr>
          <w:p w14:paraId="4F666347" w14:textId="77777777" w:rsidR="002437AB" w:rsidRDefault="002437AB" w:rsidP="007104B7">
            <w:pPr>
              <w:pStyle w:val="Qtable1to10Horiz"/>
              <w:numPr>
                <w:ilvl w:val="0"/>
                <w:numId w:val="0"/>
              </w:numPr>
            </w:pPr>
            <w:r>
              <w:t>6</w:t>
            </w:r>
          </w:p>
        </w:tc>
      </w:tr>
    </w:tbl>
    <w:p w14:paraId="3D7F1C73" w14:textId="77777777" w:rsidR="002437AB" w:rsidRDefault="002437AB" w:rsidP="002437AB">
      <w:pPr>
        <w:rPr>
          <w:caps/>
          <w:color w:val="131313"/>
        </w:rPr>
      </w:pPr>
    </w:p>
    <w:p w14:paraId="72A8C50C" w14:textId="4A54D6C6" w:rsidR="002437AB" w:rsidRPr="008B4FDD" w:rsidRDefault="008B4FDD" w:rsidP="008B4FDD">
      <w:pPr>
        <w:pStyle w:val="BodyText"/>
        <w:rPr>
          <w:i/>
          <w:iCs/>
        </w:rPr>
      </w:pPr>
      <w:r w:rsidRPr="008B4FDD">
        <w:rPr>
          <w:i/>
          <w:iCs/>
        </w:rPr>
        <w:t>Ask all. Single code.</w:t>
      </w:r>
    </w:p>
    <w:p w14:paraId="4F9C5877" w14:textId="0DA2B20B" w:rsidR="002437AB" w:rsidRPr="005A2FB3" w:rsidRDefault="008B4FDD" w:rsidP="008B4FDD">
      <w:pPr>
        <w:pStyle w:val="BodyText"/>
      </w:pPr>
      <w:r>
        <w:t xml:space="preserve">E2. </w:t>
      </w:r>
      <w:r w:rsidR="002437AB">
        <w:t xml:space="preserve">To what extent do you agree or disagree that </w:t>
      </w:r>
      <w:r w:rsidR="002437AB" w:rsidRPr="003F2691">
        <w:t>the following skills developed by completing the course (if D1_1=1-5 OR D1_2=1-5: have</w:t>
      </w:r>
      <w:r w:rsidR="002437AB" w:rsidRPr="005561D8">
        <w:t xml:space="preserve"> </w:t>
      </w:r>
      <w:r w:rsidR="002437AB">
        <w:t>helped you; if D1_1=0 AND D1_2=0 will help you) to achieve successful mediation outcomes</w:t>
      </w:r>
      <w:r w:rsidR="002437AB" w:rsidRPr="005561D8">
        <w:t>?</w:t>
      </w:r>
      <w:r w:rsidR="002437AB" w:rsidRPr="005A2FB3">
        <w:t xml:space="preserve"> </w:t>
      </w:r>
    </w:p>
    <w:tbl>
      <w:tblPr>
        <w:tblStyle w:val="TableGrid"/>
        <w:tblW w:w="5000" w:type="pct"/>
        <w:tblLook w:val="04A0" w:firstRow="1" w:lastRow="0" w:firstColumn="1" w:lastColumn="0" w:noHBand="0" w:noVBand="1"/>
      </w:tblPr>
      <w:tblGrid>
        <w:gridCol w:w="3629"/>
        <w:gridCol w:w="984"/>
        <w:gridCol w:w="1017"/>
        <w:gridCol w:w="984"/>
        <w:gridCol w:w="750"/>
        <w:gridCol w:w="950"/>
        <w:gridCol w:w="683"/>
      </w:tblGrid>
      <w:tr w:rsidR="002437AB" w14:paraId="3832F954" w14:textId="77777777" w:rsidTr="008B4FDD">
        <w:trPr>
          <w:trHeight w:val="454"/>
          <w:tblHeader/>
        </w:trPr>
        <w:tc>
          <w:tcPr>
            <w:tcW w:w="2282" w:type="pct"/>
          </w:tcPr>
          <w:p w14:paraId="1C6C123F" w14:textId="77777777" w:rsidR="002437AB" w:rsidRDefault="002437AB" w:rsidP="007104B7">
            <w:pPr>
              <w:pStyle w:val="QuestionTableNotExtremely"/>
            </w:pPr>
          </w:p>
        </w:tc>
        <w:tc>
          <w:tcPr>
            <w:tcW w:w="479" w:type="pct"/>
            <w:vAlign w:val="center"/>
          </w:tcPr>
          <w:p w14:paraId="7904AB83" w14:textId="77777777" w:rsidR="002437AB" w:rsidRPr="006A3374" w:rsidRDefault="002437AB" w:rsidP="007104B7">
            <w:pPr>
              <w:pStyle w:val="QuestionTableNotExtremely"/>
              <w:jc w:val="center"/>
              <w:rPr>
                <w:sz w:val="20"/>
                <w:szCs w:val="24"/>
              </w:rPr>
            </w:pPr>
            <w:r w:rsidRPr="006A3374">
              <w:rPr>
                <w:sz w:val="20"/>
                <w:szCs w:val="24"/>
              </w:rPr>
              <w:t>Strongly disagree</w:t>
            </w:r>
          </w:p>
        </w:tc>
        <w:tc>
          <w:tcPr>
            <w:tcW w:w="494" w:type="pct"/>
            <w:vAlign w:val="center"/>
          </w:tcPr>
          <w:p w14:paraId="4334BC5F" w14:textId="77777777" w:rsidR="002437AB" w:rsidRPr="006A3374" w:rsidRDefault="002437AB" w:rsidP="007104B7">
            <w:pPr>
              <w:pStyle w:val="QuestionTableNotExtremely"/>
              <w:jc w:val="center"/>
              <w:rPr>
                <w:sz w:val="20"/>
                <w:szCs w:val="24"/>
              </w:rPr>
            </w:pPr>
            <w:r w:rsidRPr="006A3374">
              <w:rPr>
                <w:sz w:val="20"/>
                <w:szCs w:val="24"/>
              </w:rPr>
              <w:t>Disagree</w:t>
            </w:r>
          </w:p>
        </w:tc>
        <w:tc>
          <w:tcPr>
            <w:tcW w:w="558" w:type="pct"/>
            <w:vAlign w:val="center"/>
          </w:tcPr>
          <w:p w14:paraId="592B650C" w14:textId="77777777" w:rsidR="002437AB" w:rsidRPr="006A3374" w:rsidRDefault="002437AB" w:rsidP="007104B7">
            <w:pPr>
              <w:pStyle w:val="QuestionTableNotExtremely"/>
              <w:jc w:val="center"/>
              <w:rPr>
                <w:sz w:val="20"/>
                <w:szCs w:val="24"/>
              </w:rPr>
            </w:pPr>
            <w:r w:rsidRPr="006A3374">
              <w:rPr>
                <w:sz w:val="20"/>
                <w:szCs w:val="24"/>
              </w:rPr>
              <w:t>Neither agree nor disagree</w:t>
            </w:r>
          </w:p>
        </w:tc>
        <w:tc>
          <w:tcPr>
            <w:tcW w:w="369" w:type="pct"/>
            <w:vAlign w:val="center"/>
          </w:tcPr>
          <w:p w14:paraId="70D063B5" w14:textId="77777777" w:rsidR="002437AB" w:rsidRPr="006A3374" w:rsidRDefault="002437AB" w:rsidP="007104B7">
            <w:pPr>
              <w:pStyle w:val="QuestionTableNotExtremely"/>
              <w:jc w:val="center"/>
              <w:rPr>
                <w:sz w:val="20"/>
                <w:szCs w:val="24"/>
              </w:rPr>
            </w:pPr>
            <w:r w:rsidRPr="006A3374">
              <w:rPr>
                <w:sz w:val="20"/>
                <w:szCs w:val="24"/>
              </w:rPr>
              <w:t>Agree</w:t>
            </w:r>
          </w:p>
        </w:tc>
        <w:tc>
          <w:tcPr>
            <w:tcW w:w="463" w:type="pct"/>
            <w:vAlign w:val="center"/>
          </w:tcPr>
          <w:p w14:paraId="058E1B9B" w14:textId="77777777" w:rsidR="002437AB" w:rsidRPr="006A3374" w:rsidRDefault="002437AB" w:rsidP="007104B7">
            <w:pPr>
              <w:pStyle w:val="QuestionTableNotExtremely"/>
              <w:jc w:val="center"/>
              <w:rPr>
                <w:sz w:val="20"/>
                <w:szCs w:val="24"/>
              </w:rPr>
            </w:pPr>
            <w:r w:rsidRPr="006A3374">
              <w:rPr>
                <w:sz w:val="20"/>
                <w:szCs w:val="24"/>
              </w:rPr>
              <w:t>Strongly agree</w:t>
            </w:r>
          </w:p>
        </w:tc>
        <w:tc>
          <w:tcPr>
            <w:tcW w:w="353" w:type="pct"/>
            <w:vAlign w:val="center"/>
          </w:tcPr>
          <w:p w14:paraId="37C5BEBC" w14:textId="77777777" w:rsidR="002437AB" w:rsidRPr="006A3374" w:rsidRDefault="002437AB" w:rsidP="007104B7">
            <w:pPr>
              <w:pStyle w:val="QuestionTableNotExtremely"/>
              <w:jc w:val="center"/>
              <w:rPr>
                <w:sz w:val="20"/>
                <w:szCs w:val="24"/>
              </w:rPr>
            </w:pPr>
            <w:r w:rsidRPr="006A3374">
              <w:rPr>
                <w:sz w:val="20"/>
                <w:szCs w:val="24"/>
              </w:rPr>
              <w:t>Don’t know</w:t>
            </w:r>
          </w:p>
        </w:tc>
      </w:tr>
      <w:tr w:rsidR="002437AB" w14:paraId="6A789F2E" w14:textId="77777777" w:rsidTr="008B4FDD">
        <w:trPr>
          <w:trHeight w:val="522"/>
        </w:trPr>
        <w:tc>
          <w:tcPr>
            <w:tcW w:w="2282" w:type="pct"/>
            <w:vAlign w:val="center"/>
          </w:tcPr>
          <w:p w14:paraId="1693ECDA" w14:textId="39F9BF71" w:rsidR="002437AB" w:rsidRDefault="002437AB" w:rsidP="007104B7">
            <w:pPr>
              <w:pStyle w:val="QTblabc"/>
            </w:pPr>
            <w:r>
              <w:t>Improved listening skills</w:t>
            </w:r>
          </w:p>
        </w:tc>
        <w:tc>
          <w:tcPr>
            <w:tcW w:w="479" w:type="pct"/>
            <w:vAlign w:val="center"/>
          </w:tcPr>
          <w:p w14:paraId="43F218CC" w14:textId="77777777" w:rsidR="002437AB" w:rsidRDefault="002437AB" w:rsidP="007104B7">
            <w:pPr>
              <w:pStyle w:val="Qtable1to10Horiz"/>
              <w:numPr>
                <w:ilvl w:val="0"/>
                <w:numId w:val="0"/>
              </w:numPr>
            </w:pPr>
            <w:r>
              <w:t>1</w:t>
            </w:r>
          </w:p>
        </w:tc>
        <w:tc>
          <w:tcPr>
            <w:tcW w:w="494" w:type="pct"/>
            <w:vAlign w:val="center"/>
          </w:tcPr>
          <w:p w14:paraId="39AE2D64" w14:textId="77777777" w:rsidR="002437AB" w:rsidRDefault="002437AB" w:rsidP="007104B7">
            <w:pPr>
              <w:pStyle w:val="Qtable1to10Horiz"/>
              <w:numPr>
                <w:ilvl w:val="0"/>
                <w:numId w:val="0"/>
              </w:numPr>
            </w:pPr>
            <w:r>
              <w:t>2</w:t>
            </w:r>
          </w:p>
        </w:tc>
        <w:tc>
          <w:tcPr>
            <w:tcW w:w="558" w:type="pct"/>
            <w:vAlign w:val="center"/>
          </w:tcPr>
          <w:p w14:paraId="6A1022A7" w14:textId="77777777" w:rsidR="002437AB" w:rsidRDefault="002437AB" w:rsidP="007104B7">
            <w:pPr>
              <w:pStyle w:val="Qtable1to10Horiz"/>
              <w:numPr>
                <w:ilvl w:val="0"/>
                <w:numId w:val="0"/>
              </w:numPr>
            </w:pPr>
            <w:r>
              <w:t>3</w:t>
            </w:r>
          </w:p>
        </w:tc>
        <w:tc>
          <w:tcPr>
            <w:tcW w:w="369" w:type="pct"/>
            <w:vAlign w:val="center"/>
          </w:tcPr>
          <w:p w14:paraId="080E4BE5" w14:textId="77777777" w:rsidR="002437AB" w:rsidRDefault="002437AB" w:rsidP="007104B7">
            <w:pPr>
              <w:pStyle w:val="Qtable1to10Horiz"/>
              <w:numPr>
                <w:ilvl w:val="0"/>
                <w:numId w:val="0"/>
              </w:numPr>
            </w:pPr>
            <w:r>
              <w:t>4</w:t>
            </w:r>
          </w:p>
        </w:tc>
        <w:tc>
          <w:tcPr>
            <w:tcW w:w="463" w:type="pct"/>
            <w:vAlign w:val="center"/>
          </w:tcPr>
          <w:p w14:paraId="278240E6" w14:textId="77777777" w:rsidR="002437AB" w:rsidRDefault="002437AB" w:rsidP="007104B7">
            <w:pPr>
              <w:pStyle w:val="Qtable1to10Horiz"/>
              <w:numPr>
                <w:ilvl w:val="0"/>
                <w:numId w:val="0"/>
              </w:numPr>
            </w:pPr>
            <w:r>
              <w:t>5</w:t>
            </w:r>
          </w:p>
        </w:tc>
        <w:tc>
          <w:tcPr>
            <w:tcW w:w="353" w:type="pct"/>
            <w:vAlign w:val="center"/>
          </w:tcPr>
          <w:p w14:paraId="4B006D94" w14:textId="77777777" w:rsidR="002437AB" w:rsidRDefault="002437AB" w:rsidP="007104B7">
            <w:pPr>
              <w:pStyle w:val="Qtable1to10Horiz"/>
              <w:numPr>
                <w:ilvl w:val="0"/>
                <w:numId w:val="0"/>
              </w:numPr>
            </w:pPr>
            <w:r>
              <w:t>6</w:t>
            </w:r>
          </w:p>
        </w:tc>
      </w:tr>
      <w:tr w:rsidR="002437AB" w14:paraId="799066EA" w14:textId="77777777" w:rsidTr="008B4FDD">
        <w:trPr>
          <w:trHeight w:val="522"/>
        </w:trPr>
        <w:tc>
          <w:tcPr>
            <w:tcW w:w="2282" w:type="pct"/>
            <w:vAlign w:val="center"/>
          </w:tcPr>
          <w:p w14:paraId="307F8E70" w14:textId="7FAB7CAA" w:rsidR="002437AB" w:rsidRDefault="002437AB" w:rsidP="007104B7">
            <w:pPr>
              <w:pStyle w:val="QTblabc"/>
            </w:pPr>
            <w:r>
              <w:t>Improved questioning skills</w:t>
            </w:r>
          </w:p>
        </w:tc>
        <w:tc>
          <w:tcPr>
            <w:tcW w:w="479" w:type="pct"/>
            <w:vAlign w:val="center"/>
          </w:tcPr>
          <w:p w14:paraId="288839A7" w14:textId="77777777" w:rsidR="002437AB" w:rsidRDefault="002437AB" w:rsidP="007104B7">
            <w:pPr>
              <w:pStyle w:val="Qtable1to10Horiz"/>
              <w:numPr>
                <w:ilvl w:val="0"/>
                <w:numId w:val="0"/>
              </w:numPr>
            </w:pPr>
            <w:r>
              <w:t>1</w:t>
            </w:r>
          </w:p>
        </w:tc>
        <w:tc>
          <w:tcPr>
            <w:tcW w:w="494" w:type="pct"/>
            <w:vAlign w:val="center"/>
          </w:tcPr>
          <w:p w14:paraId="0D1882C7" w14:textId="77777777" w:rsidR="002437AB" w:rsidRDefault="002437AB" w:rsidP="007104B7">
            <w:pPr>
              <w:pStyle w:val="Qtable1to10Horiz"/>
              <w:numPr>
                <w:ilvl w:val="0"/>
                <w:numId w:val="0"/>
              </w:numPr>
            </w:pPr>
            <w:r>
              <w:t>2</w:t>
            </w:r>
          </w:p>
        </w:tc>
        <w:tc>
          <w:tcPr>
            <w:tcW w:w="558" w:type="pct"/>
            <w:vAlign w:val="center"/>
          </w:tcPr>
          <w:p w14:paraId="005DCE3C" w14:textId="77777777" w:rsidR="002437AB" w:rsidRDefault="002437AB" w:rsidP="007104B7">
            <w:pPr>
              <w:pStyle w:val="Qtable1to10Horiz"/>
              <w:numPr>
                <w:ilvl w:val="0"/>
                <w:numId w:val="0"/>
              </w:numPr>
            </w:pPr>
            <w:r>
              <w:t>3</w:t>
            </w:r>
          </w:p>
        </w:tc>
        <w:tc>
          <w:tcPr>
            <w:tcW w:w="369" w:type="pct"/>
            <w:vAlign w:val="center"/>
          </w:tcPr>
          <w:p w14:paraId="29BD8148" w14:textId="77777777" w:rsidR="002437AB" w:rsidRDefault="002437AB" w:rsidP="007104B7">
            <w:pPr>
              <w:pStyle w:val="Qtable1to10Horiz"/>
              <w:numPr>
                <w:ilvl w:val="0"/>
                <w:numId w:val="0"/>
              </w:numPr>
            </w:pPr>
            <w:r>
              <w:t>4</w:t>
            </w:r>
          </w:p>
        </w:tc>
        <w:tc>
          <w:tcPr>
            <w:tcW w:w="463" w:type="pct"/>
            <w:vAlign w:val="center"/>
          </w:tcPr>
          <w:p w14:paraId="66156472" w14:textId="77777777" w:rsidR="002437AB" w:rsidRDefault="002437AB" w:rsidP="007104B7">
            <w:pPr>
              <w:pStyle w:val="Qtable1to10Horiz"/>
              <w:numPr>
                <w:ilvl w:val="0"/>
                <w:numId w:val="0"/>
              </w:numPr>
            </w:pPr>
            <w:r>
              <w:t>5</w:t>
            </w:r>
          </w:p>
        </w:tc>
        <w:tc>
          <w:tcPr>
            <w:tcW w:w="353" w:type="pct"/>
            <w:vAlign w:val="center"/>
          </w:tcPr>
          <w:p w14:paraId="5DBB67F7" w14:textId="77777777" w:rsidR="002437AB" w:rsidRDefault="002437AB" w:rsidP="007104B7">
            <w:pPr>
              <w:pStyle w:val="Qtable1to10Horiz"/>
              <w:numPr>
                <w:ilvl w:val="0"/>
                <w:numId w:val="0"/>
              </w:numPr>
            </w:pPr>
            <w:r>
              <w:t>6</w:t>
            </w:r>
          </w:p>
        </w:tc>
      </w:tr>
      <w:tr w:rsidR="002437AB" w14:paraId="0DD1E486" w14:textId="77777777" w:rsidTr="008B4FDD">
        <w:trPr>
          <w:trHeight w:val="522"/>
        </w:trPr>
        <w:tc>
          <w:tcPr>
            <w:tcW w:w="2282" w:type="pct"/>
            <w:vAlign w:val="center"/>
          </w:tcPr>
          <w:p w14:paraId="33C90656" w14:textId="19648F9A" w:rsidR="002437AB" w:rsidRDefault="002437AB" w:rsidP="007104B7">
            <w:pPr>
              <w:pStyle w:val="QTblabc"/>
            </w:pPr>
            <w:r>
              <w:t>Greater objectivity/impartiality</w:t>
            </w:r>
          </w:p>
        </w:tc>
        <w:tc>
          <w:tcPr>
            <w:tcW w:w="479" w:type="pct"/>
            <w:vAlign w:val="center"/>
          </w:tcPr>
          <w:p w14:paraId="4204D74D" w14:textId="77777777" w:rsidR="002437AB" w:rsidRDefault="002437AB" w:rsidP="007104B7">
            <w:pPr>
              <w:pStyle w:val="Qtable1to10Horiz"/>
              <w:numPr>
                <w:ilvl w:val="0"/>
                <w:numId w:val="0"/>
              </w:numPr>
            </w:pPr>
            <w:r>
              <w:t>1</w:t>
            </w:r>
          </w:p>
        </w:tc>
        <w:tc>
          <w:tcPr>
            <w:tcW w:w="494" w:type="pct"/>
            <w:vAlign w:val="center"/>
          </w:tcPr>
          <w:p w14:paraId="4EC47871" w14:textId="77777777" w:rsidR="002437AB" w:rsidRDefault="002437AB" w:rsidP="007104B7">
            <w:pPr>
              <w:pStyle w:val="Qtable1to10Horiz"/>
              <w:numPr>
                <w:ilvl w:val="0"/>
                <w:numId w:val="0"/>
              </w:numPr>
            </w:pPr>
            <w:r>
              <w:t>2</w:t>
            </w:r>
          </w:p>
        </w:tc>
        <w:tc>
          <w:tcPr>
            <w:tcW w:w="558" w:type="pct"/>
            <w:vAlign w:val="center"/>
          </w:tcPr>
          <w:p w14:paraId="624D6E3A" w14:textId="77777777" w:rsidR="002437AB" w:rsidRDefault="002437AB" w:rsidP="007104B7">
            <w:pPr>
              <w:pStyle w:val="Qtable1to10Horiz"/>
              <w:numPr>
                <w:ilvl w:val="0"/>
                <w:numId w:val="0"/>
              </w:numPr>
            </w:pPr>
            <w:r>
              <w:t>3</w:t>
            </w:r>
          </w:p>
        </w:tc>
        <w:tc>
          <w:tcPr>
            <w:tcW w:w="369" w:type="pct"/>
            <w:vAlign w:val="center"/>
          </w:tcPr>
          <w:p w14:paraId="4F8A857B" w14:textId="77777777" w:rsidR="002437AB" w:rsidRDefault="002437AB" w:rsidP="007104B7">
            <w:pPr>
              <w:pStyle w:val="Qtable1to10Horiz"/>
              <w:numPr>
                <w:ilvl w:val="0"/>
                <w:numId w:val="0"/>
              </w:numPr>
            </w:pPr>
            <w:r>
              <w:t>4</w:t>
            </w:r>
          </w:p>
        </w:tc>
        <w:tc>
          <w:tcPr>
            <w:tcW w:w="463" w:type="pct"/>
            <w:vAlign w:val="center"/>
          </w:tcPr>
          <w:p w14:paraId="102F946E" w14:textId="77777777" w:rsidR="002437AB" w:rsidRDefault="002437AB" w:rsidP="007104B7">
            <w:pPr>
              <w:pStyle w:val="Qtable1to10Horiz"/>
              <w:numPr>
                <w:ilvl w:val="0"/>
                <w:numId w:val="0"/>
              </w:numPr>
            </w:pPr>
            <w:r>
              <w:t>5</w:t>
            </w:r>
          </w:p>
        </w:tc>
        <w:tc>
          <w:tcPr>
            <w:tcW w:w="353" w:type="pct"/>
            <w:vAlign w:val="center"/>
          </w:tcPr>
          <w:p w14:paraId="0C5E0426" w14:textId="77777777" w:rsidR="002437AB" w:rsidRDefault="002437AB" w:rsidP="007104B7">
            <w:pPr>
              <w:pStyle w:val="Qtable1to10Horiz"/>
              <w:numPr>
                <w:ilvl w:val="0"/>
                <w:numId w:val="0"/>
              </w:numPr>
            </w:pPr>
            <w:r>
              <w:t>6</w:t>
            </w:r>
          </w:p>
        </w:tc>
      </w:tr>
      <w:tr w:rsidR="002437AB" w14:paraId="3A1C2095" w14:textId="77777777" w:rsidTr="008B4FDD">
        <w:trPr>
          <w:trHeight w:val="522"/>
        </w:trPr>
        <w:tc>
          <w:tcPr>
            <w:tcW w:w="2282" w:type="pct"/>
            <w:vAlign w:val="center"/>
          </w:tcPr>
          <w:p w14:paraId="48389D6E" w14:textId="7CB31952" w:rsidR="002437AB" w:rsidRDefault="002437AB" w:rsidP="007104B7">
            <w:pPr>
              <w:pStyle w:val="QTblabc"/>
            </w:pPr>
            <w:r>
              <w:t>Greater confidence in managing mediation</w:t>
            </w:r>
          </w:p>
        </w:tc>
        <w:tc>
          <w:tcPr>
            <w:tcW w:w="479" w:type="pct"/>
            <w:vAlign w:val="center"/>
          </w:tcPr>
          <w:p w14:paraId="3EFC5A01" w14:textId="77777777" w:rsidR="002437AB" w:rsidRDefault="002437AB" w:rsidP="007104B7">
            <w:pPr>
              <w:pStyle w:val="Qtable1to10Horiz"/>
              <w:numPr>
                <w:ilvl w:val="0"/>
                <w:numId w:val="0"/>
              </w:numPr>
            </w:pPr>
            <w:r>
              <w:t>1</w:t>
            </w:r>
          </w:p>
        </w:tc>
        <w:tc>
          <w:tcPr>
            <w:tcW w:w="494" w:type="pct"/>
            <w:vAlign w:val="center"/>
          </w:tcPr>
          <w:p w14:paraId="7215B86B" w14:textId="77777777" w:rsidR="002437AB" w:rsidRDefault="002437AB" w:rsidP="007104B7">
            <w:pPr>
              <w:pStyle w:val="Qtable1to10Horiz"/>
              <w:numPr>
                <w:ilvl w:val="0"/>
                <w:numId w:val="0"/>
              </w:numPr>
            </w:pPr>
            <w:r>
              <w:t>2</w:t>
            </w:r>
          </w:p>
        </w:tc>
        <w:tc>
          <w:tcPr>
            <w:tcW w:w="558" w:type="pct"/>
            <w:vAlign w:val="center"/>
          </w:tcPr>
          <w:p w14:paraId="4650DBD4" w14:textId="77777777" w:rsidR="002437AB" w:rsidRDefault="002437AB" w:rsidP="007104B7">
            <w:pPr>
              <w:pStyle w:val="Qtable1to10Horiz"/>
              <w:numPr>
                <w:ilvl w:val="0"/>
                <w:numId w:val="0"/>
              </w:numPr>
            </w:pPr>
            <w:r>
              <w:t>3</w:t>
            </w:r>
          </w:p>
        </w:tc>
        <w:tc>
          <w:tcPr>
            <w:tcW w:w="369" w:type="pct"/>
            <w:vAlign w:val="center"/>
          </w:tcPr>
          <w:p w14:paraId="270E30B4" w14:textId="77777777" w:rsidR="002437AB" w:rsidRDefault="002437AB" w:rsidP="007104B7">
            <w:pPr>
              <w:pStyle w:val="Qtable1to10Horiz"/>
              <w:numPr>
                <w:ilvl w:val="0"/>
                <w:numId w:val="0"/>
              </w:numPr>
            </w:pPr>
            <w:r>
              <w:t>4</w:t>
            </w:r>
          </w:p>
        </w:tc>
        <w:tc>
          <w:tcPr>
            <w:tcW w:w="463" w:type="pct"/>
            <w:vAlign w:val="center"/>
          </w:tcPr>
          <w:p w14:paraId="666F3750" w14:textId="77777777" w:rsidR="002437AB" w:rsidRDefault="002437AB" w:rsidP="007104B7">
            <w:pPr>
              <w:pStyle w:val="Qtable1to10Horiz"/>
              <w:numPr>
                <w:ilvl w:val="0"/>
                <w:numId w:val="0"/>
              </w:numPr>
            </w:pPr>
            <w:r>
              <w:t>5</w:t>
            </w:r>
          </w:p>
        </w:tc>
        <w:tc>
          <w:tcPr>
            <w:tcW w:w="353" w:type="pct"/>
            <w:vAlign w:val="center"/>
          </w:tcPr>
          <w:p w14:paraId="53A9F4AB" w14:textId="77777777" w:rsidR="002437AB" w:rsidRDefault="002437AB" w:rsidP="007104B7">
            <w:pPr>
              <w:pStyle w:val="Qtable1to10Horiz"/>
              <w:numPr>
                <w:ilvl w:val="0"/>
                <w:numId w:val="0"/>
              </w:numPr>
            </w:pPr>
            <w:r>
              <w:t>6</w:t>
            </w:r>
          </w:p>
        </w:tc>
      </w:tr>
      <w:tr w:rsidR="002437AB" w14:paraId="42DB6E6E" w14:textId="77777777" w:rsidTr="008B4FDD">
        <w:trPr>
          <w:trHeight w:val="522"/>
        </w:trPr>
        <w:tc>
          <w:tcPr>
            <w:tcW w:w="2282" w:type="pct"/>
            <w:vAlign w:val="center"/>
          </w:tcPr>
          <w:p w14:paraId="641AD383" w14:textId="6ED1E578" w:rsidR="002437AB" w:rsidRDefault="002437AB" w:rsidP="007104B7">
            <w:pPr>
              <w:pStyle w:val="QTblabc"/>
            </w:pPr>
            <w:r>
              <w:t>Altered the way you talk to people</w:t>
            </w:r>
          </w:p>
        </w:tc>
        <w:tc>
          <w:tcPr>
            <w:tcW w:w="479" w:type="pct"/>
            <w:vAlign w:val="center"/>
          </w:tcPr>
          <w:p w14:paraId="74312B31" w14:textId="77777777" w:rsidR="002437AB" w:rsidRDefault="002437AB" w:rsidP="007104B7">
            <w:pPr>
              <w:pStyle w:val="Qtable1to10Horiz"/>
              <w:numPr>
                <w:ilvl w:val="0"/>
                <w:numId w:val="0"/>
              </w:numPr>
            </w:pPr>
            <w:r>
              <w:t>1</w:t>
            </w:r>
          </w:p>
        </w:tc>
        <w:tc>
          <w:tcPr>
            <w:tcW w:w="494" w:type="pct"/>
            <w:vAlign w:val="center"/>
          </w:tcPr>
          <w:p w14:paraId="1D52F881" w14:textId="77777777" w:rsidR="002437AB" w:rsidRDefault="002437AB" w:rsidP="007104B7">
            <w:pPr>
              <w:pStyle w:val="Qtable1to10Horiz"/>
              <w:numPr>
                <w:ilvl w:val="0"/>
                <w:numId w:val="0"/>
              </w:numPr>
            </w:pPr>
            <w:r>
              <w:t>2</w:t>
            </w:r>
          </w:p>
        </w:tc>
        <w:tc>
          <w:tcPr>
            <w:tcW w:w="558" w:type="pct"/>
            <w:vAlign w:val="center"/>
          </w:tcPr>
          <w:p w14:paraId="13143087" w14:textId="77777777" w:rsidR="002437AB" w:rsidRDefault="002437AB" w:rsidP="007104B7">
            <w:pPr>
              <w:pStyle w:val="Qtable1to10Horiz"/>
              <w:numPr>
                <w:ilvl w:val="0"/>
                <w:numId w:val="0"/>
              </w:numPr>
            </w:pPr>
            <w:r>
              <w:t>3</w:t>
            </w:r>
          </w:p>
        </w:tc>
        <w:tc>
          <w:tcPr>
            <w:tcW w:w="369" w:type="pct"/>
            <w:vAlign w:val="center"/>
          </w:tcPr>
          <w:p w14:paraId="08965F59" w14:textId="77777777" w:rsidR="002437AB" w:rsidRDefault="002437AB" w:rsidP="007104B7">
            <w:pPr>
              <w:pStyle w:val="Qtable1to10Horiz"/>
              <w:numPr>
                <w:ilvl w:val="0"/>
                <w:numId w:val="0"/>
              </w:numPr>
            </w:pPr>
            <w:r>
              <w:t>4</w:t>
            </w:r>
          </w:p>
        </w:tc>
        <w:tc>
          <w:tcPr>
            <w:tcW w:w="463" w:type="pct"/>
            <w:vAlign w:val="center"/>
          </w:tcPr>
          <w:p w14:paraId="0BD48492" w14:textId="77777777" w:rsidR="002437AB" w:rsidRDefault="002437AB" w:rsidP="007104B7">
            <w:pPr>
              <w:pStyle w:val="Qtable1to10Horiz"/>
              <w:numPr>
                <w:ilvl w:val="0"/>
                <w:numId w:val="0"/>
              </w:numPr>
            </w:pPr>
            <w:r>
              <w:t>5</w:t>
            </w:r>
          </w:p>
        </w:tc>
        <w:tc>
          <w:tcPr>
            <w:tcW w:w="353" w:type="pct"/>
            <w:vAlign w:val="center"/>
          </w:tcPr>
          <w:p w14:paraId="72EE8118" w14:textId="77777777" w:rsidR="002437AB" w:rsidRDefault="002437AB" w:rsidP="007104B7">
            <w:pPr>
              <w:pStyle w:val="Qtable1to10Horiz"/>
              <w:numPr>
                <w:ilvl w:val="0"/>
                <w:numId w:val="0"/>
              </w:numPr>
            </w:pPr>
            <w:r>
              <w:t>6</w:t>
            </w:r>
          </w:p>
        </w:tc>
      </w:tr>
      <w:tr w:rsidR="002437AB" w14:paraId="16C61D35" w14:textId="77777777" w:rsidTr="008B4FDD">
        <w:trPr>
          <w:trHeight w:val="522"/>
        </w:trPr>
        <w:tc>
          <w:tcPr>
            <w:tcW w:w="2282" w:type="pct"/>
            <w:vAlign w:val="center"/>
          </w:tcPr>
          <w:p w14:paraId="77283D69" w14:textId="32DA2064" w:rsidR="002437AB" w:rsidRDefault="002437AB" w:rsidP="007104B7">
            <w:pPr>
              <w:pStyle w:val="QTblabc"/>
            </w:pPr>
            <w:r>
              <w:t>Better use of role plays</w:t>
            </w:r>
          </w:p>
        </w:tc>
        <w:tc>
          <w:tcPr>
            <w:tcW w:w="479" w:type="pct"/>
            <w:vAlign w:val="center"/>
          </w:tcPr>
          <w:p w14:paraId="5DC8E1F9" w14:textId="77777777" w:rsidR="002437AB" w:rsidRDefault="002437AB" w:rsidP="007104B7">
            <w:pPr>
              <w:pStyle w:val="Qtable1to10Horiz"/>
              <w:numPr>
                <w:ilvl w:val="0"/>
                <w:numId w:val="0"/>
              </w:numPr>
            </w:pPr>
            <w:r>
              <w:t>1</w:t>
            </w:r>
          </w:p>
        </w:tc>
        <w:tc>
          <w:tcPr>
            <w:tcW w:w="494" w:type="pct"/>
            <w:vAlign w:val="center"/>
          </w:tcPr>
          <w:p w14:paraId="7E91FEF8" w14:textId="77777777" w:rsidR="002437AB" w:rsidRDefault="002437AB" w:rsidP="007104B7">
            <w:pPr>
              <w:pStyle w:val="Qtable1to10Horiz"/>
              <w:numPr>
                <w:ilvl w:val="0"/>
                <w:numId w:val="0"/>
              </w:numPr>
            </w:pPr>
            <w:r>
              <w:t>2</w:t>
            </w:r>
          </w:p>
        </w:tc>
        <w:tc>
          <w:tcPr>
            <w:tcW w:w="558" w:type="pct"/>
            <w:vAlign w:val="center"/>
          </w:tcPr>
          <w:p w14:paraId="41EF776A" w14:textId="77777777" w:rsidR="002437AB" w:rsidRDefault="002437AB" w:rsidP="007104B7">
            <w:pPr>
              <w:pStyle w:val="Qtable1to10Horiz"/>
              <w:numPr>
                <w:ilvl w:val="0"/>
                <w:numId w:val="0"/>
              </w:numPr>
            </w:pPr>
            <w:r>
              <w:t>3</w:t>
            </w:r>
          </w:p>
        </w:tc>
        <w:tc>
          <w:tcPr>
            <w:tcW w:w="369" w:type="pct"/>
            <w:vAlign w:val="center"/>
          </w:tcPr>
          <w:p w14:paraId="1AC4F926" w14:textId="77777777" w:rsidR="002437AB" w:rsidRDefault="002437AB" w:rsidP="007104B7">
            <w:pPr>
              <w:pStyle w:val="Qtable1to10Horiz"/>
              <w:numPr>
                <w:ilvl w:val="0"/>
                <w:numId w:val="0"/>
              </w:numPr>
            </w:pPr>
            <w:r>
              <w:t>4</w:t>
            </w:r>
          </w:p>
        </w:tc>
        <w:tc>
          <w:tcPr>
            <w:tcW w:w="463" w:type="pct"/>
            <w:vAlign w:val="center"/>
          </w:tcPr>
          <w:p w14:paraId="1196DFE7" w14:textId="77777777" w:rsidR="002437AB" w:rsidRDefault="002437AB" w:rsidP="007104B7">
            <w:pPr>
              <w:pStyle w:val="Qtable1to10Horiz"/>
              <w:numPr>
                <w:ilvl w:val="0"/>
                <w:numId w:val="0"/>
              </w:numPr>
            </w:pPr>
            <w:r>
              <w:t>5</w:t>
            </w:r>
          </w:p>
        </w:tc>
        <w:tc>
          <w:tcPr>
            <w:tcW w:w="353" w:type="pct"/>
            <w:vAlign w:val="center"/>
          </w:tcPr>
          <w:p w14:paraId="64186420" w14:textId="77777777" w:rsidR="002437AB" w:rsidRDefault="002437AB" w:rsidP="007104B7">
            <w:pPr>
              <w:pStyle w:val="Qtable1to10Horiz"/>
              <w:numPr>
                <w:ilvl w:val="0"/>
                <w:numId w:val="0"/>
              </w:numPr>
            </w:pPr>
            <w:r>
              <w:t>6</w:t>
            </w:r>
          </w:p>
        </w:tc>
      </w:tr>
      <w:tr w:rsidR="002437AB" w14:paraId="538054D2" w14:textId="77777777" w:rsidTr="008B4FDD">
        <w:trPr>
          <w:trHeight w:val="522"/>
        </w:trPr>
        <w:tc>
          <w:tcPr>
            <w:tcW w:w="2282" w:type="pct"/>
            <w:vAlign w:val="center"/>
          </w:tcPr>
          <w:p w14:paraId="495B3E37" w14:textId="792D09CA" w:rsidR="002437AB" w:rsidRDefault="002437AB" w:rsidP="007104B7">
            <w:pPr>
              <w:pStyle w:val="QTblabc"/>
            </w:pPr>
            <w:r>
              <w:t>Better understanding of the process</w:t>
            </w:r>
          </w:p>
        </w:tc>
        <w:tc>
          <w:tcPr>
            <w:tcW w:w="479" w:type="pct"/>
            <w:vAlign w:val="center"/>
          </w:tcPr>
          <w:p w14:paraId="4C6E9427" w14:textId="77777777" w:rsidR="002437AB" w:rsidRDefault="002437AB" w:rsidP="007104B7">
            <w:pPr>
              <w:pStyle w:val="Qtable1to10Horiz"/>
              <w:numPr>
                <w:ilvl w:val="0"/>
                <w:numId w:val="0"/>
              </w:numPr>
            </w:pPr>
            <w:r>
              <w:t>1</w:t>
            </w:r>
          </w:p>
        </w:tc>
        <w:tc>
          <w:tcPr>
            <w:tcW w:w="494" w:type="pct"/>
            <w:vAlign w:val="center"/>
          </w:tcPr>
          <w:p w14:paraId="493683A5" w14:textId="77777777" w:rsidR="002437AB" w:rsidRDefault="002437AB" w:rsidP="007104B7">
            <w:pPr>
              <w:pStyle w:val="Qtable1to10Horiz"/>
              <w:numPr>
                <w:ilvl w:val="0"/>
                <w:numId w:val="0"/>
              </w:numPr>
            </w:pPr>
            <w:r>
              <w:t>2</w:t>
            </w:r>
          </w:p>
        </w:tc>
        <w:tc>
          <w:tcPr>
            <w:tcW w:w="558" w:type="pct"/>
            <w:vAlign w:val="center"/>
          </w:tcPr>
          <w:p w14:paraId="4B6524DC" w14:textId="77777777" w:rsidR="002437AB" w:rsidRDefault="002437AB" w:rsidP="007104B7">
            <w:pPr>
              <w:pStyle w:val="Qtable1to10Horiz"/>
              <w:numPr>
                <w:ilvl w:val="0"/>
                <w:numId w:val="0"/>
              </w:numPr>
            </w:pPr>
            <w:r>
              <w:t>3</w:t>
            </w:r>
          </w:p>
        </w:tc>
        <w:tc>
          <w:tcPr>
            <w:tcW w:w="369" w:type="pct"/>
            <w:vAlign w:val="center"/>
          </w:tcPr>
          <w:p w14:paraId="0243F68D" w14:textId="77777777" w:rsidR="002437AB" w:rsidRDefault="002437AB" w:rsidP="007104B7">
            <w:pPr>
              <w:pStyle w:val="Qtable1to10Horiz"/>
              <w:numPr>
                <w:ilvl w:val="0"/>
                <w:numId w:val="0"/>
              </w:numPr>
            </w:pPr>
            <w:r>
              <w:t>4</w:t>
            </w:r>
          </w:p>
        </w:tc>
        <w:tc>
          <w:tcPr>
            <w:tcW w:w="463" w:type="pct"/>
            <w:vAlign w:val="center"/>
          </w:tcPr>
          <w:p w14:paraId="04561E8C" w14:textId="77777777" w:rsidR="002437AB" w:rsidRDefault="002437AB" w:rsidP="007104B7">
            <w:pPr>
              <w:pStyle w:val="Qtable1to10Horiz"/>
              <w:numPr>
                <w:ilvl w:val="0"/>
                <w:numId w:val="0"/>
              </w:numPr>
            </w:pPr>
            <w:r>
              <w:t>5</w:t>
            </w:r>
          </w:p>
        </w:tc>
        <w:tc>
          <w:tcPr>
            <w:tcW w:w="353" w:type="pct"/>
            <w:vAlign w:val="center"/>
          </w:tcPr>
          <w:p w14:paraId="76DE917D" w14:textId="77777777" w:rsidR="002437AB" w:rsidRDefault="002437AB" w:rsidP="007104B7">
            <w:pPr>
              <w:pStyle w:val="Qtable1to10Horiz"/>
              <w:numPr>
                <w:ilvl w:val="0"/>
                <w:numId w:val="0"/>
              </w:numPr>
            </w:pPr>
            <w:r>
              <w:t>6</w:t>
            </w:r>
          </w:p>
        </w:tc>
      </w:tr>
      <w:tr w:rsidR="002437AB" w14:paraId="4D62CBFF" w14:textId="77777777" w:rsidTr="008B4FDD">
        <w:trPr>
          <w:trHeight w:val="522"/>
        </w:trPr>
        <w:tc>
          <w:tcPr>
            <w:tcW w:w="2282" w:type="pct"/>
            <w:vAlign w:val="center"/>
          </w:tcPr>
          <w:p w14:paraId="7D42E6E9" w14:textId="73673A88" w:rsidR="002437AB" w:rsidRDefault="002437AB" w:rsidP="007104B7">
            <w:pPr>
              <w:pStyle w:val="QTblabc"/>
            </w:pPr>
            <w:r>
              <w:t>A clear framework or structure to work with</w:t>
            </w:r>
          </w:p>
        </w:tc>
        <w:tc>
          <w:tcPr>
            <w:tcW w:w="479" w:type="pct"/>
            <w:vAlign w:val="center"/>
          </w:tcPr>
          <w:p w14:paraId="0AA164B2" w14:textId="77777777" w:rsidR="002437AB" w:rsidRDefault="002437AB" w:rsidP="007104B7">
            <w:pPr>
              <w:pStyle w:val="Qtable1to10Horiz"/>
              <w:numPr>
                <w:ilvl w:val="0"/>
                <w:numId w:val="0"/>
              </w:numPr>
            </w:pPr>
            <w:r>
              <w:t>1</w:t>
            </w:r>
          </w:p>
        </w:tc>
        <w:tc>
          <w:tcPr>
            <w:tcW w:w="494" w:type="pct"/>
            <w:vAlign w:val="center"/>
          </w:tcPr>
          <w:p w14:paraId="6CA0B171" w14:textId="77777777" w:rsidR="002437AB" w:rsidRDefault="002437AB" w:rsidP="007104B7">
            <w:pPr>
              <w:pStyle w:val="Qtable1to10Horiz"/>
              <w:numPr>
                <w:ilvl w:val="0"/>
                <w:numId w:val="0"/>
              </w:numPr>
            </w:pPr>
            <w:r>
              <w:t>2</w:t>
            </w:r>
          </w:p>
        </w:tc>
        <w:tc>
          <w:tcPr>
            <w:tcW w:w="558" w:type="pct"/>
            <w:vAlign w:val="center"/>
          </w:tcPr>
          <w:p w14:paraId="6BC41F67" w14:textId="77777777" w:rsidR="002437AB" w:rsidRDefault="002437AB" w:rsidP="007104B7">
            <w:pPr>
              <w:pStyle w:val="Qtable1to10Horiz"/>
              <w:numPr>
                <w:ilvl w:val="0"/>
                <w:numId w:val="0"/>
              </w:numPr>
            </w:pPr>
            <w:r>
              <w:t>3</w:t>
            </w:r>
          </w:p>
        </w:tc>
        <w:tc>
          <w:tcPr>
            <w:tcW w:w="369" w:type="pct"/>
            <w:vAlign w:val="center"/>
          </w:tcPr>
          <w:p w14:paraId="5DF5AD39" w14:textId="77777777" w:rsidR="002437AB" w:rsidRDefault="002437AB" w:rsidP="007104B7">
            <w:pPr>
              <w:pStyle w:val="Qtable1to10Horiz"/>
              <w:numPr>
                <w:ilvl w:val="0"/>
                <w:numId w:val="0"/>
              </w:numPr>
            </w:pPr>
            <w:r>
              <w:t>4</w:t>
            </w:r>
          </w:p>
        </w:tc>
        <w:tc>
          <w:tcPr>
            <w:tcW w:w="463" w:type="pct"/>
            <w:vAlign w:val="center"/>
          </w:tcPr>
          <w:p w14:paraId="350358D2" w14:textId="77777777" w:rsidR="002437AB" w:rsidRDefault="002437AB" w:rsidP="007104B7">
            <w:pPr>
              <w:pStyle w:val="Qtable1to10Horiz"/>
              <w:numPr>
                <w:ilvl w:val="0"/>
                <w:numId w:val="0"/>
              </w:numPr>
            </w:pPr>
            <w:r>
              <w:t>5</w:t>
            </w:r>
          </w:p>
        </w:tc>
        <w:tc>
          <w:tcPr>
            <w:tcW w:w="353" w:type="pct"/>
            <w:vAlign w:val="center"/>
          </w:tcPr>
          <w:p w14:paraId="5C734675" w14:textId="77777777" w:rsidR="002437AB" w:rsidRDefault="002437AB" w:rsidP="007104B7">
            <w:pPr>
              <w:pStyle w:val="Qtable1to10Horiz"/>
              <w:numPr>
                <w:ilvl w:val="0"/>
                <w:numId w:val="0"/>
              </w:numPr>
            </w:pPr>
            <w:r>
              <w:t>6</w:t>
            </w:r>
          </w:p>
        </w:tc>
      </w:tr>
      <w:tr w:rsidR="002437AB" w14:paraId="0A85FBA6" w14:textId="77777777" w:rsidTr="008B4FDD">
        <w:trPr>
          <w:trHeight w:val="522"/>
        </w:trPr>
        <w:tc>
          <w:tcPr>
            <w:tcW w:w="2282" w:type="pct"/>
            <w:vAlign w:val="center"/>
          </w:tcPr>
          <w:p w14:paraId="6238D924" w14:textId="2AA638BB" w:rsidR="002437AB" w:rsidRDefault="002437AB" w:rsidP="007104B7">
            <w:pPr>
              <w:pStyle w:val="QTblabc"/>
            </w:pPr>
            <w:r>
              <w:t>An accreditation/qualification</w:t>
            </w:r>
          </w:p>
        </w:tc>
        <w:tc>
          <w:tcPr>
            <w:tcW w:w="479" w:type="pct"/>
            <w:vAlign w:val="center"/>
          </w:tcPr>
          <w:p w14:paraId="39EF1C4F" w14:textId="77777777" w:rsidR="002437AB" w:rsidRDefault="002437AB" w:rsidP="007104B7">
            <w:pPr>
              <w:pStyle w:val="Qtable1to10Horiz"/>
              <w:numPr>
                <w:ilvl w:val="0"/>
                <w:numId w:val="0"/>
              </w:numPr>
            </w:pPr>
            <w:r>
              <w:t>1</w:t>
            </w:r>
          </w:p>
        </w:tc>
        <w:tc>
          <w:tcPr>
            <w:tcW w:w="494" w:type="pct"/>
            <w:vAlign w:val="center"/>
          </w:tcPr>
          <w:p w14:paraId="251DE18F" w14:textId="77777777" w:rsidR="002437AB" w:rsidRDefault="002437AB" w:rsidP="007104B7">
            <w:pPr>
              <w:pStyle w:val="Qtable1to10Horiz"/>
              <w:numPr>
                <w:ilvl w:val="0"/>
                <w:numId w:val="0"/>
              </w:numPr>
            </w:pPr>
            <w:r>
              <w:t>2</w:t>
            </w:r>
          </w:p>
        </w:tc>
        <w:tc>
          <w:tcPr>
            <w:tcW w:w="558" w:type="pct"/>
            <w:vAlign w:val="center"/>
          </w:tcPr>
          <w:p w14:paraId="06630325" w14:textId="77777777" w:rsidR="002437AB" w:rsidRDefault="002437AB" w:rsidP="007104B7">
            <w:pPr>
              <w:pStyle w:val="Qtable1to10Horiz"/>
              <w:numPr>
                <w:ilvl w:val="0"/>
                <w:numId w:val="0"/>
              </w:numPr>
            </w:pPr>
            <w:r>
              <w:t>3</w:t>
            </w:r>
          </w:p>
        </w:tc>
        <w:tc>
          <w:tcPr>
            <w:tcW w:w="369" w:type="pct"/>
            <w:vAlign w:val="center"/>
          </w:tcPr>
          <w:p w14:paraId="1F7C4DE7" w14:textId="77777777" w:rsidR="002437AB" w:rsidRDefault="002437AB" w:rsidP="007104B7">
            <w:pPr>
              <w:pStyle w:val="Qtable1to10Horiz"/>
              <w:numPr>
                <w:ilvl w:val="0"/>
                <w:numId w:val="0"/>
              </w:numPr>
            </w:pPr>
            <w:r>
              <w:t>4</w:t>
            </w:r>
          </w:p>
        </w:tc>
        <w:tc>
          <w:tcPr>
            <w:tcW w:w="463" w:type="pct"/>
            <w:vAlign w:val="center"/>
          </w:tcPr>
          <w:p w14:paraId="7EC557E1" w14:textId="77777777" w:rsidR="002437AB" w:rsidRDefault="002437AB" w:rsidP="007104B7">
            <w:pPr>
              <w:pStyle w:val="Qtable1to10Horiz"/>
              <w:numPr>
                <w:ilvl w:val="0"/>
                <w:numId w:val="0"/>
              </w:numPr>
            </w:pPr>
            <w:r>
              <w:t>5</w:t>
            </w:r>
          </w:p>
        </w:tc>
        <w:tc>
          <w:tcPr>
            <w:tcW w:w="353" w:type="pct"/>
            <w:vAlign w:val="center"/>
          </w:tcPr>
          <w:p w14:paraId="73C93F15" w14:textId="77777777" w:rsidR="002437AB" w:rsidRDefault="002437AB" w:rsidP="007104B7">
            <w:pPr>
              <w:pStyle w:val="Qtable1to10Horiz"/>
              <w:numPr>
                <w:ilvl w:val="0"/>
                <w:numId w:val="0"/>
              </w:numPr>
            </w:pPr>
            <w:r>
              <w:t>6</w:t>
            </w:r>
          </w:p>
        </w:tc>
      </w:tr>
      <w:tr w:rsidR="002437AB" w14:paraId="12A99242" w14:textId="77777777" w:rsidTr="008B4FDD">
        <w:trPr>
          <w:trHeight w:val="522"/>
        </w:trPr>
        <w:tc>
          <w:tcPr>
            <w:tcW w:w="2282" w:type="pct"/>
            <w:vAlign w:val="center"/>
          </w:tcPr>
          <w:p w14:paraId="5113BBE3" w14:textId="7EF1CD23" w:rsidR="002437AB" w:rsidRDefault="002437AB" w:rsidP="007104B7">
            <w:pPr>
              <w:pStyle w:val="QTblabc"/>
            </w:pPr>
            <w:r>
              <w:t>More confidence in general</w:t>
            </w:r>
          </w:p>
        </w:tc>
        <w:tc>
          <w:tcPr>
            <w:tcW w:w="479" w:type="pct"/>
            <w:vAlign w:val="center"/>
          </w:tcPr>
          <w:p w14:paraId="7D1BD039" w14:textId="77777777" w:rsidR="002437AB" w:rsidRDefault="002437AB" w:rsidP="007104B7">
            <w:pPr>
              <w:pStyle w:val="Qtable1to10Horiz"/>
              <w:numPr>
                <w:ilvl w:val="0"/>
                <w:numId w:val="0"/>
              </w:numPr>
            </w:pPr>
            <w:r>
              <w:t>1</w:t>
            </w:r>
          </w:p>
        </w:tc>
        <w:tc>
          <w:tcPr>
            <w:tcW w:w="494" w:type="pct"/>
            <w:vAlign w:val="center"/>
          </w:tcPr>
          <w:p w14:paraId="2F1015F7" w14:textId="77777777" w:rsidR="002437AB" w:rsidRDefault="002437AB" w:rsidP="007104B7">
            <w:pPr>
              <w:pStyle w:val="Qtable1to10Horiz"/>
              <w:numPr>
                <w:ilvl w:val="0"/>
                <w:numId w:val="0"/>
              </w:numPr>
            </w:pPr>
            <w:r>
              <w:t>2</w:t>
            </w:r>
          </w:p>
        </w:tc>
        <w:tc>
          <w:tcPr>
            <w:tcW w:w="558" w:type="pct"/>
            <w:vAlign w:val="center"/>
          </w:tcPr>
          <w:p w14:paraId="172776EE" w14:textId="77777777" w:rsidR="002437AB" w:rsidRDefault="002437AB" w:rsidP="007104B7">
            <w:pPr>
              <w:pStyle w:val="Qtable1to10Horiz"/>
              <w:numPr>
                <w:ilvl w:val="0"/>
                <w:numId w:val="0"/>
              </w:numPr>
            </w:pPr>
            <w:r>
              <w:t>3</w:t>
            </w:r>
          </w:p>
        </w:tc>
        <w:tc>
          <w:tcPr>
            <w:tcW w:w="369" w:type="pct"/>
            <w:vAlign w:val="center"/>
          </w:tcPr>
          <w:p w14:paraId="600A45E7" w14:textId="77777777" w:rsidR="002437AB" w:rsidRDefault="002437AB" w:rsidP="007104B7">
            <w:pPr>
              <w:pStyle w:val="Qtable1to10Horiz"/>
              <w:numPr>
                <w:ilvl w:val="0"/>
                <w:numId w:val="0"/>
              </w:numPr>
            </w:pPr>
            <w:r>
              <w:t>4</w:t>
            </w:r>
          </w:p>
        </w:tc>
        <w:tc>
          <w:tcPr>
            <w:tcW w:w="463" w:type="pct"/>
            <w:vAlign w:val="center"/>
          </w:tcPr>
          <w:p w14:paraId="052886AA" w14:textId="77777777" w:rsidR="002437AB" w:rsidRDefault="002437AB" w:rsidP="007104B7">
            <w:pPr>
              <w:pStyle w:val="Qtable1to10Horiz"/>
              <w:numPr>
                <w:ilvl w:val="0"/>
                <w:numId w:val="0"/>
              </w:numPr>
            </w:pPr>
            <w:r>
              <w:t>5</w:t>
            </w:r>
          </w:p>
        </w:tc>
        <w:tc>
          <w:tcPr>
            <w:tcW w:w="353" w:type="pct"/>
            <w:vAlign w:val="center"/>
          </w:tcPr>
          <w:p w14:paraId="7EC2CFC4" w14:textId="77777777" w:rsidR="002437AB" w:rsidRDefault="002437AB" w:rsidP="007104B7">
            <w:pPr>
              <w:pStyle w:val="Qtable1to10Horiz"/>
              <w:numPr>
                <w:ilvl w:val="0"/>
                <w:numId w:val="0"/>
              </w:numPr>
            </w:pPr>
            <w:r>
              <w:t>6</w:t>
            </w:r>
          </w:p>
        </w:tc>
      </w:tr>
    </w:tbl>
    <w:p w14:paraId="2144211E" w14:textId="0C17FE2F" w:rsidR="002437AB" w:rsidRPr="008B4FDD" w:rsidRDefault="008B4FDD" w:rsidP="006A3374">
      <w:pPr>
        <w:pStyle w:val="BodyText"/>
        <w:spacing w:before="240"/>
        <w:rPr>
          <w:i/>
          <w:iCs/>
        </w:rPr>
      </w:pPr>
      <w:r w:rsidRPr="008B4FDD">
        <w:rPr>
          <w:i/>
          <w:iCs/>
        </w:rPr>
        <w:t>A</w:t>
      </w:r>
      <w:r w:rsidR="002437AB" w:rsidRPr="008B4FDD">
        <w:rPr>
          <w:i/>
          <w:iCs/>
        </w:rPr>
        <w:t>sk all</w:t>
      </w:r>
      <w:r w:rsidRPr="008B4FDD">
        <w:rPr>
          <w:i/>
          <w:iCs/>
        </w:rPr>
        <w:t xml:space="preserve">. Single code. </w:t>
      </w:r>
    </w:p>
    <w:p w14:paraId="4DB74F11" w14:textId="5BC5EB39" w:rsidR="002437AB" w:rsidRDefault="008B4FDD" w:rsidP="008B4FDD">
      <w:pPr>
        <w:pStyle w:val="BodyText"/>
      </w:pPr>
      <w:bookmarkStart w:id="99" w:name="_Hlk128641556"/>
      <w:r>
        <w:t xml:space="preserve">E3. </w:t>
      </w:r>
      <w:r w:rsidR="002437AB">
        <w:t xml:space="preserve">How useful have each of the following skills from the course been to you </w:t>
      </w:r>
      <w:r w:rsidR="002437AB" w:rsidRPr="001C5C81">
        <w:rPr>
          <w:u w:val="single"/>
        </w:rPr>
        <w:t>in your wider role</w:t>
      </w:r>
      <w:r w:rsidR="002437AB">
        <w:t xml:space="preserve"> in the organisation? Please rate each on a scale of 1 to 5, where 1 is not at all useful and 5 is very useful?</w:t>
      </w:r>
    </w:p>
    <w:tbl>
      <w:tblPr>
        <w:tblStyle w:val="TableGrid"/>
        <w:tblW w:w="5000" w:type="pct"/>
        <w:tblLook w:val="04A0" w:firstRow="1" w:lastRow="0" w:firstColumn="1" w:lastColumn="0" w:noHBand="0" w:noVBand="1"/>
      </w:tblPr>
      <w:tblGrid>
        <w:gridCol w:w="4453"/>
        <w:gridCol w:w="750"/>
        <w:gridCol w:w="750"/>
        <w:gridCol w:w="861"/>
        <w:gridCol w:w="750"/>
        <w:gridCol w:w="750"/>
        <w:gridCol w:w="683"/>
      </w:tblGrid>
      <w:tr w:rsidR="002437AB" w14:paraId="798769BC" w14:textId="77777777" w:rsidTr="008B4FDD">
        <w:trPr>
          <w:trHeight w:val="454"/>
          <w:tblHeader/>
        </w:trPr>
        <w:tc>
          <w:tcPr>
            <w:tcW w:w="2678" w:type="pct"/>
          </w:tcPr>
          <w:p w14:paraId="56B57928" w14:textId="77777777" w:rsidR="002437AB" w:rsidRDefault="002437AB" w:rsidP="007104B7">
            <w:pPr>
              <w:pStyle w:val="QuestionTableNotExtremely"/>
            </w:pPr>
            <w:bookmarkStart w:id="100" w:name="_Hlk128641592"/>
            <w:bookmarkEnd w:id="99"/>
          </w:p>
        </w:tc>
        <w:tc>
          <w:tcPr>
            <w:tcW w:w="369" w:type="pct"/>
            <w:vAlign w:val="center"/>
          </w:tcPr>
          <w:p w14:paraId="0AF5DE75" w14:textId="33B7C4EB" w:rsidR="002437AB" w:rsidRPr="006A3374" w:rsidRDefault="002437AB" w:rsidP="006A3374">
            <w:pPr>
              <w:pStyle w:val="QuestionTableNotExtremely"/>
              <w:jc w:val="center"/>
              <w:rPr>
                <w:sz w:val="20"/>
                <w:szCs w:val="24"/>
              </w:rPr>
            </w:pPr>
            <w:r w:rsidRPr="006A3374">
              <w:rPr>
                <w:sz w:val="20"/>
                <w:szCs w:val="24"/>
              </w:rPr>
              <w:t>Not at all useful</w:t>
            </w:r>
          </w:p>
        </w:tc>
        <w:tc>
          <w:tcPr>
            <w:tcW w:w="369" w:type="pct"/>
            <w:vAlign w:val="center"/>
          </w:tcPr>
          <w:p w14:paraId="1563E9B3" w14:textId="5D708F4D" w:rsidR="002437AB" w:rsidRPr="006A3374" w:rsidRDefault="002437AB" w:rsidP="006A3374">
            <w:pPr>
              <w:pStyle w:val="QuestionTableNotExtremely"/>
              <w:jc w:val="center"/>
              <w:rPr>
                <w:sz w:val="20"/>
                <w:szCs w:val="24"/>
              </w:rPr>
            </w:pPr>
            <w:r w:rsidRPr="006A3374">
              <w:rPr>
                <w:sz w:val="20"/>
                <w:szCs w:val="24"/>
              </w:rPr>
              <w:t>Not very useful</w:t>
            </w:r>
          </w:p>
        </w:tc>
        <w:tc>
          <w:tcPr>
            <w:tcW w:w="422" w:type="pct"/>
            <w:vAlign w:val="center"/>
          </w:tcPr>
          <w:p w14:paraId="35093E89" w14:textId="5485445B" w:rsidR="002437AB" w:rsidRPr="006A3374" w:rsidRDefault="002437AB" w:rsidP="006A3374">
            <w:pPr>
              <w:pStyle w:val="QuestionTableNotExtremely"/>
              <w:jc w:val="center"/>
              <w:rPr>
                <w:sz w:val="20"/>
                <w:szCs w:val="24"/>
              </w:rPr>
            </w:pPr>
            <w:r w:rsidRPr="006A3374">
              <w:rPr>
                <w:sz w:val="20"/>
                <w:szCs w:val="24"/>
              </w:rPr>
              <w:t>Neutral</w:t>
            </w:r>
          </w:p>
        </w:tc>
        <w:tc>
          <w:tcPr>
            <w:tcW w:w="369" w:type="pct"/>
            <w:vAlign w:val="center"/>
          </w:tcPr>
          <w:p w14:paraId="3EB0E4B0" w14:textId="4F78B205" w:rsidR="002437AB" w:rsidRPr="006A3374" w:rsidRDefault="002437AB" w:rsidP="006A3374">
            <w:pPr>
              <w:pStyle w:val="QuestionTableNotExtremely"/>
              <w:jc w:val="center"/>
              <w:rPr>
                <w:sz w:val="20"/>
                <w:szCs w:val="24"/>
              </w:rPr>
            </w:pPr>
            <w:r w:rsidRPr="006A3374">
              <w:rPr>
                <w:sz w:val="20"/>
                <w:szCs w:val="24"/>
              </w:rPr>
              <w:t>Quite useful</w:t>
            </w:r>
          </w:p>
        </w:tc>
        <w:tc>
          <w:tcPr>
            <w:tcW w:w="369" w:type="pct"/>
            <w:vAlign w:val="center"/>
          </w:tcPr>
          <w:p w14:paraId="23420264" w14:textId="73637C45" w:rsidR="002437AB" w:rsidRPr="006A3374" w:rsidRDefault="002437AB" w:rsidP="006A3374">
            <w:pPr>
              <w:pStyle w:val="QuestionTableNotExtremely"/>
              <w:jc w:val="center"/>
              <w:rPr>
                <w:sz w:val="20"/>
                <w:szCs w:val="24"/>
              </w:rPr>
            </w:pPr>
            <w:r w:rsidRPr="006A3374">
              <w:rPr>
                <w:sz w:val="20"/>
                <w:szCs w:val="24"/>
              </w:rPr>
              <w:t>Very useful</w:t>
            </w:r>
          </w:p>
        </w:tc>
        <w:tc>
          <w:tcPr>
            <w:tcW w:w="423" w:type="pct"/>
            <w:vAlign w:val="center"/>
          </w:tcPr>
          <w:p w14:paraId="366270A0" w14:textId="57DD646E" w:rsidR="002437AB" w:rsidRPr="006A3374" w:rsidRDefault="002437AB" w:rsidP="006A3374">
            <w:pPr>
              <w:pStyle w:val="QuestionTableNotExtremely"/>
              <w:jc w:val="center"/>
              <w:rPr>
                <w:sz w:val="20"/>
                <w:szCs w:val="24"/>
              </w:rPr>
            </w:pPr>
            <w:r w:rsidRPr="006A3374">
              <w:rPr>
                <w:sz w:val="20"/>
                <w:szCs w:val="24"/>
              </w:rPr>
              <w:t>Don’t know</w:t>
            </w:r>
          </w:p>
        </w:tc>
      </w:tr>
      <w:tr w:rsidR="002437AB" w14:paraId="200CB79F" w14:textId="77777777" w:rsidTr="008B4FDD">
        <w:trPr>
          <w:trHeight w:val="522"/>
        </w:trPr>
        <w:tc>
          <w:tcPr>
            <w:tcW w:w="2678" w:type="pct"/>
            <w:vAlign w:val="center"/>
          </w:tcPr>
          <w:p w14:paraId="5AF059AA" w14:textId="6D0290C4" w:rsidR="002437AB" w:rsidRDefault="002437AB" w:rsidP="007104B7">
            <w:pPr>
              <w:pStyle w:val="QTblabc"/>
            </w:pPr>
            <w:bookmarkStart w:id="101" w:name="_Hlk128641609"/>
            <w:bookmarkEnd w:id="100"/>
            <w:r>
              <w:t>Building rapport</w:t>
            </w:r>
          </w:p>
        </w:tc>
        <w:tc>
          <w:tcPr>
            <w:tcW w:w="369" w:type="pct"/>
            <w:vAlign w:val="center"/>
          </w:tcPr>
          <w:p w14:paraId="51ACBF13" w14:textId="77777777" w:rsidR="002437AB" w:rsidRDefault="002437AB" w:rsidP="007104B7">
            <w:pPr>
              <w:pStyle w:val="Qtable1to10Horiz"/>
              <w:numPr>
                <w:ilvl w:val="0"/>
                <w:numId w:val="0"/>
              </w:numPr>
            </w:pPr>
            <w:r>
              <w:t>1</w:t>
            </w:r>
          </w:p>
        </w:tc>
        <w:tc>
          <w:tcPr>
            <w:tcW w:w="369" w:type="pct"/>
            <w:vAlign w:val="center"/>
          </w:tcPr>
          <w:p w14:paraId="6B2B2074" w14:textId="77777777" w:rsidR="002437AB" w:rsidRDefault="002437AB" w:rsidP="007104B7">
            <w:pPr>
              <w:pStyle w:val="Qtable1to10Horiz"/>
              <w:numPr>
                <w:ilvl w:val="0"/>
                <w:numId w:val="0"/>
              </w:numPr>
            </w:pPr>
            <w:r>
              <w:t>2</w:t>
            </w:r>
          </w:p>
        </w:tc>
        <w:tc>
          <w:tcPr>
            <w:tcW w:w="422" w:type="pct"/>
            <w:vAlign w:val="center"/>
          </w:tcPr>
          <w:p w14:paraId="7088F933" w14:textId="77777777" w:rsidR="002437AB" w:rsidRDefault="002437AB" w:rsidP="007104B7">
            <w:pPr>
              <w:pStyle w:val="Qtable1to10Horiz"/>
              <w:numPr>
                <w:ilvl w:val="0"/>
                <w:numId w:val="0"/>
              </w:numPr>
            </w:pPr>
            <w:r>
              <w:t>3</w:t>
            </w:r>
          </w:p>
        </w:tc>
        <w:tc>
          <w:tcPr>
            <w:tcW w:w="369" w:type="pct"/>
            <w:vAlign w:val="center"/>
          </w:tcPr>
          <w:p w14:paraId="51CD0B7E" w14:textId="77777777" w:rsidR="002437AB" w:rsidRDefault="002437AB" w:rsidP="007104B7">
            <w:pPr>
              <w:pStyle w:val="Qtable1to10Horiz"/>
              <w:numPr>
                <w:ilvl w:val="0"/>
                <w:numId w:val="0"/>
              </w:numPr>
            </w:pPr>
            <w:r>
              <w:t>4</w:t>
            </w:r>
          </w:p>
        </w:tc>
        <w:tc>
          <w:tcPr>
            <w:tcW w:w="369" w:type="pct"/>
            <w:vAlign w:val="center"/>
          </w:tcPr>
          <w:p w14:paraId="423EC541" w14:textId="77777777" w:rsidR="002437AB" w:rsidRDefault="002437AB" w:rsidP="007104B7">
            <w:pPr>
              <w:pStyle w:val="Qtable1to10Horiz"/>
              <w:numPr>
                <w:ilvl w:val="0"/>
                <w:numId w:val="0"/>
              </w:numPr>
            </w:pPr>
            <w:r>
              <w:t>5</w:t>
            </w:r>
          </w:p>
        </w:tc>
        <w:tc>
          <w:tcPr>
            <w:tcW w:w="423" w:type="pct"/>
            <w:vAlign w:val="center"/>
          </w:tcPr>
          <w:p w14:paraId="7D221857" w14:textId="77777777" w:rsidR="002437AB" w:rsidRDefault="002437AB" w:rsidP="007104B7">
            <w:pPr>
              <w:pStyle w:val="Qtable1to10Horiz"/>
              <w:numPr>
                <w:ilvl w:val="0"/>
                <w:numId w:val="0"/>
              </w:numPr>
            </w:pPr>
            <w:r>
              <w:t>6</w:t>
            </w:r>
          </w:p>
        </w:tc>
      </w:tr>
      <w:tr w:rsidR="002437AB" w14:paraId="2BE4BF66" w14:textId="77777777" w:rsidTr="008B4FDD">
        <w:trPr>
          <w:trHeight w:val="522"/>
        </w:trPr>
        <w:tc>
          <w:tcPr>
            <w:tcW w:w="2678" w:type="pct"/>
            <w:vAlign w:val="center"/>
          </w:tcPr>
          <w:p w14:paraId="22ED0589" w14:textId="3E56017B" w:rsidR="002437AB" w:rsidRDefault="002437AB" w:rsidP="007104B7">
            <w:pPr>
              <w:pStyle w:val="QTblabc"/>
            </w:pPr>
            <w:r>
              <w:t>Showing empathy</w:t>
            </w:r>
          </w:p>
        </w:tc>
        <w:tc>
          <w:tcPr>
            <w:tcW w:w="369" w:type="pct"/>
            <w:vAlign w:val="center"/>
          </w:tcPr>
          <w:p w14:paraId="79FA2A23" w14:textId="77777777" w:rsidR="002437AB" w:rsidRDefault="002437AB" w:rsidP="007104B7">
            <w:pPr>
              <w:pStyle w:val="Qtable1to10Horiz"/>
              <w:numPr>
                <w:ilvl w:val="0"/>
                <w:numId w:val="0"/>
              </w:numPr>
            </w:pPr>
            <w:r>
              <w:t>1</w:t>
            </w:r>
          </w:p>
        </w:tc>
        <w:tc>
          <w:tcPr>
            <w:tcW w:w="369" w:type="pct"/>
            <w:vAlign w:val="center"/>
          </w:tcPr>
          <w:p w14:paraId="0D2F8AF6" w14:textId="77777777" w:rsidR="002437AB" w:rsidRDefault="002437AB" w:rsidP="007104B7">
            <w:pPr>
              <w:pStyle w:val="Qtable1to10Horiz"/>
              <w:numPr>
                <w:ilvl w:val="0"/>
                <w:numId w:val="0"/>
              </w:numPr>
            </w:pPr>
            <w:r>
              <w:t>2</w:t>
            </w:r>
          </w:p>
        </w:tc>
        <w:tc>
          <w:tcPr>
            <w:tcW w:w="422" w:type="pct"/>
            <w:vAlign w:val="center"/>
          </w:tcPr>
          <w:p w14:paraId="73F2B7C9" w14:textId="77777777" w:rsidR="002437AB" w:rsidRDefault="002437AB" w:rsidP="007104B7">
            <w:pPr>
              <w:pStyle w:val="Qtable1to10Horiz"/>
              <w:numPr>
                <w:ilvl w:val="0"/>
                <w:numId w:val="0"/>
              </w:numPr>
            </w:pPr>
            <w:r>
              <w:t>3</w:t>
            </w:r>
          </w:p>
        </w:tc>
        <w:tc>
          <w:tcPr>
            <w:tcW w:w="369" w:type="pct"/>
            <w:vAlign w:val="center"/>
          </w:tcPr>
          <w:p w14:paraId="4181919B" w14:textId="77777777" w:rsidR="002437AB" w:rsidRDefault="002437AB" w:rsidP="007104B7">
            <w:pPr>
              <w:pStyle w:val="Qtable1to10Horiz"/>
              <w:numPr>
                <w:ilvl w:val="0"/>
                <w:numId w:val="0"/>
              </w:numPr>
            </w:pPr>
            <w:r>
              <w:t>4</w:t>
            </w:r>
          </w:p>
        </w:tc>
        <w:tc>
          <w:tcPr>
            <w:tcW w:w="369" w:type="pct"/>
            <w:vAlign w:val="center"/>
          </w:tcPr>
          <w:p w14:paraId="22BBBD41" w14:textId="77777777" w:rsidR="002437AB" w:rsidRDefault="002437AB" w:rsidP="007104B7">
            <w:pPr>
              <w:pStyle w:val="Qtable1to10Horiz"/>
              <w:numPr>
                <w:ilvl w:val="0"/>
                <w:numId w:val="0"/>
              </w:numPr>
            </w:pPr>
            <w:r>
              <w:t>5</w:t>
            </w:r>
          </w:p>
        </w:tc>
        <w:tc>
          <w:tcPr>
            <w:tcW w:w="423" w:type="pct"/>
            <w:vAlign w:val="center"/>
          </w:tcPr>
          <w:p w14:paraId="17582734" w14:textId="77777777" w:rsidR="002437AB" w:rsidRDefault="002437AB" w:rsidP="007104B7">
            <w:pPr>
              <w:pStyle w:val="Qtable1to10Horiz"/>
              <w:numPr>
                <w:ilvl w:val="0"/>
                <w:numId w:val="0"/>
              </w:numPr>
            </w:pPr>
            <w:r>
              <w:t>6</w:t>
            </w:r>
          </w:p>
        </w:tc>
      </w:tr>
      <w:tr w:rsidR="002437AB" w14:paraId="32E00FEE" w14:textId="77777777" w:rsidTr="008B4FDD">
        <w:trPr>
          <w:trHeight w:val="522"/>
        </w:trPr>
        <w:tc>
          <w:tcPr>
            <w:tcW w:w="2678" w:type="pct"/>
            <w:vAlign w:val="center"/>
          </w:tcPr>
          <w:p w14:paraId="018F66CD" w14:textId="33C8226A" w:rsidR="002437AB" w:rsidRDefault="002437AB" w:rsidP="007104B7">
            <w:pPr>
              <w:pStyle w:val="QTblabc"/>
            </w:pPr>
            <w:r>
              <w:t>Impartiality</w:t>
            </w:r>
          </w:p>
        </w:tc>
        <w:tc>
          <w:tcPr>
            <w:tcW w:w="369" w:type="pct"/>
            <w:vAlign w:val="center"/>
          </w:tcPr>
          <w:p w14:paraId="75678988" w14:textId="77777777" w:rsidR="002437AB" w:rsidRDefault="002437AB" w:rsidP="007104B7">
            <w:pPr>
              <w:pStyle w:val="Qtable1to10Horiz"/>
              <w:numPr>
                <w:ilvl w:val="0"/>
                <w:numId w:val="0"/>
              </w:numPr>
            </w:pPr>
            <w:r>
              <w:t>1</w:t>
            </w:r>
          </w:p>
        </w:tc>
        <w:tc>
          <w:tcPr>
            <w:tcW w:w="369" w:type="pct"/>
            <w:vAlign w:val="center"/>
          </w:tcPr>
          <w:p w14:paraId="2014160E" w14:textId="77777777" w:rsidR="002437AB" w:rsidRDefault="002437AB" w:rsidP="007104B7">
            <w:pPr>
              <w:pStyle w:val="Qtable1to10Horiz"/>
              <w:numPr>
                <w:ilvl w:val="0"/>
                <w:numId w:val="0"/>
              </w:numPr>
            </w:pPr>
            <w:r>
              <w:t>2</w:t>
            </w:r>
          </w:p>
        </w:tc>
        <w:tc>
          <w:tcPr>
            <w:tcW w:w="422" w:type="pct"/>
            <w:vAlign w:val="center"/>
          </w:tcPr>
          <w:p w14:paraId="3D9EC877" w14:textId="77777777" w:rsidR="002437AB" w:rsidRDefault="002437AB" w:rsidP="007104B7">
            <w:pPr>
              <w:pStyle w:val="Qtable1to10Horiz"/>
              <w:numPr>
                <w:ilvl w:val="0"/>
                <w:numId w:val="0"/>
              </w:numPr>
            </w:pPr>
            <w:r>
              <w:t>3</w:t>
            </w:r>
          </w:p>
        </w:tc>
        <w:tc>
          <w:tcPr>
            <w:tcW w:w="369" w:type="pct"/>
            <w:vAlign w:val="center"/>
          </w:tcPr>
          <w:p w14:paraId="0F7D4B9C" w14:textId="77777777" w:rsidR="002437AB" w:rsidRDefault="002437AB" w:rsidP="007104B7">
            <w:pPr>
              <w:pStyle w:val="Qtable1to10Horiz"/>
              <w:numPr>
                <w:ilvl w:val="0"/>
                <w:numId w:val="0"/>
              </w:numPr>
            </w:pPr>
            <w:r>
              <w:t>4</w:t>
            </w:r>
          </w:p>
        </w:tc>
        <w:tc>
          <w:tcPr>
            <w:tcW w:w="369" w:type="pct"/>
            <w:vAlign w:val="center"/>
          </w:tcPr>
          <w:p w14:paraId="54CA52FF" w14:textId="77777777" w:rsidR="002437AB" w:rsidRDefault="002437AB" w:rsidP="007104B7">
            <w:pPr>
              <w:pStyle w:val="Qtable1to10Horiz"/>
              <w:numPr>
                <w:ilvl w:val="0"/>
                <w:numId w:val="0"/>
              </w:numPr>
            </w:pPr>
            <w:r>
              <w:t>5</w:t>
            </w:r>
          </w:p>
        </w:tc>
        <w:tc>
          <w:tcPr>
            <w:tcW w:w="423" w:type="pct"/>
            <w:vAlign w:val="center"/>
          </w:tcPr>
          <w:p w14:paraId="70DEEABC" w14:textId="77777777" w:rsidR="002437AB" w:rsidRDefault="002437AB" w:rsidP="007104B7">
            <w:pPr>
              <w:pStyle w:val="Qtable1to10Horiz"/>
              <w:numPr>
                <w:ilvl w:val="0"/>
                <w:numId w:val="0"/>
              </w:numPr>
            </w:pPr>
            <w:r>
              <w:t>6</w:t>
            </w:r>
          </w:p>
        </w:tc>
      </w:tr>
      <w:tr w:rsidR="002437AB" w14:paraId="35C57256" w14:textId="77777777" w:rsidTr="008B4FDD">
        <w:trPr>
          <w:trHeight w:val="522"/>
        </w:trPr>
        <w:tc>
          <w:tcPr>
            <w:tcW w:w="2678" w:type="pct"/>
            <w:vAlign w:val="center"/>
          </w:tcPr>
          <w:p w14:paraId="58CFEB03" w14:textId="0202E39A" w:rsidR="002437AB" w:rsidRDefault="002437AB" w:rsidP="007104B7">
            <w:pPr>
              <w:pStyle w:val="QTblabc"/>
            </w:pPr>
            <w:r>
              <w:t>Questioning techniques</w:t>
            </w:r>
          </w:p>
        </w:tc>
        <w:tc>
          <w:tcPr>
            <w:tcW w:w="369" w:type="pct"/>
            <w:vAlign w:val="center"/>
          </w:tcPr>
          <w:p w14:paraId="3B77ABDB" w14:textId="77777777" w:rsidR="002437AB" w:rsidRDefault="002437AB" w:rsidP="007104B7">
            <w:pPr>
              <w:pStyle w:val="Qtable1to10Horiz"/>
              <w:numPr>
                <w:ilvl w:val="0"/>
                <w:numId w:val="0"/>
              </w:numPr>
            </w:pPr>
            <w:r>
              <w:t>1</w:t>
            </w:r>
          </w:p>
        </w:tc>
        <w:tc>
          <w:tcPr>
            <w:tcW w:w="369" w:type="pct"/>
            <w:vAlign w:val="center"/>
          </w:tcPr>
          <w:p w14:paraId="7908BB42" w14:textId="77777777" w:rsidR="002437AB" w:rsidRDefault="002437AB" w:rsidP="007104B7">
            <w:pPr>
              <w:pStyle w:val="Qtable1to10Horiz"/>
              <w:numPr>
                <w:ilvl w:val="0"/>
                <w:numId w:val="0"/>
              </w:numPr>
            </w:pPr>
            <w:r>
              <w:t>2</w:t>
            </w:r>
          </w:p>
        </w:tc>
        <w:tc>
          <w:tcPr>
            <w:tcW w:w="422" w:type="pct"/>
            <w:vAlign w:val="center"/>
          </w:tcPr>
          <w:p w14:paraId="5F04D6D9" w14:textId="77777777" w:rsidR="002437AB" w:rsidRDefault="002437AB" w:rsidP="007104B7">
            <w:pPr>
              <w:pStyle w:val="Qtable1to10Horiz"/>
              <w:numPr>
                <w:ilvl w:val="0"/>
                <w:numId w:val="0"/>
              </w:numPr>
            </w:pPr>
            <w:r>
              <w:t>3</w:t>
            </w:r>
          </w:p>
        </w:tc>
        <w:tc>
          <w:tcPr>
            <w:tcW w:w="369" w:type="pct"/>
            <w:vAlign w:val="center"/>
          </w:tcPr>
          <w:p w14:paraId="57B3370B" w14:textId="77777777" w:rsidR="002437AB" w:rsidRDefault="002437AB" w:rsidP="007104B7">
            <w:pPr>
              <w:pStyle w:val="Qtable1to10Horiz"/>
              <w:numPr>
                <w:ilvl w:val="0"/>
                <w:numId w:val="0"/>
              </w:numPr>
            </w:pPr>
            <w:r>
              <w:t>4</w:t>
            </w:r>
          </w:p>
        </w:tc>
        <w:tc>
          <w:tcPr>
            <w:tcW w:w="369" w:type="pct"/>
            <w:vAlign w:val="center"/>
          </w:tcPr>
          <w:p w14:paraId="115396A3" w14:textId="77777777" w:rsidR="002437AB" w:rsidRDefault="002437AB" w:rsidP="007104B7">
            <w:pPr>
              <w:pStyle w:val="Qtable1to10Horiz"/>
              <w:numPr>
                <w:ilvl w:val="0"/>
                <w:numId w:val="0"/>
              </w:numPr>
            </w:pPr>
            <w:r>
              <w:t>5</w:t>
            </w:r>
          </w:p>
        </w:tc>
        <w:tc>
          <w:tcPr>
            <w:tcW w:w="423" w:type="pct"/>
            <w:vAlign w:val="center"/>
          </w:tcPr>
          <w:p w14:paraId="4EC6A56F" w14:textId="77777777" w:rsidR="002437AB" w:rsidRDefault="002437AB" w:rsidP="007104B7">
            <w:pPr>
              <w:pStyle w:val="Qtable1to10Horiz"/>
              <w:numPr>
                <w:ilvl w:val="0"/>
                <w:numId w:val="0"/>
              </w:numPr>
            </w:pPr>
            <w:r>
              <w:t>6</w:t>
            </w:r>
          </w:p>
        </w:tc>
      </w:tr>
      <w:tr w:rsidR="002437AB" w14:paraId="0558F21C" w14:textId="77777777" w:rsidTr="008B4FDD">
        <w:trPr>
          <w:trHeight w:val="522"/>
        </w:trPr>
        <w:tc>
          <w:tcPr>
            <w:tcW w:w="2678" w:type="pct"/>
            <w:vAlign w:val="center"/>
          </w:tcPr>
          <w:p w14:paraId="72C00D01" w14:textId="3D0E6287" w:rsidR="002437AB" w:rsidRDefault="002437AB" w:rsidP="007104B7">
            <w:pPr>
              <w:pStyle w:val="QTblabc"/>
            </w:pPr>
            <w:r>
              <w:t>Listening skills</w:t>
            </w:r>
          </w:p>
        </w:tc>
        <w:tc>
          <w:tcPr>
            <w:tcW w:w="369" w:type="pct"/>
            <w:vAlign w:val="center"/>
          </w:tcPr>
          <w:p w14:paraId="4CBFCF4E" w14:textId="77777777" w:rsidR="002437AB" w:rsidRDefault="002437AB" w:rsidP="007104B7">
            <w:pPr>
              <w:pStyle w:val="Qtable1to10Horiz"/>
              <w:numPr>
                <w:ilvl w:val="0"/>
                <w:numId w:val="0"/>
              </w:numPr>
            </w:pPr>
            <w:r>
              <w:t>1</w:t>
            </w:r>
          </w:p>
        </w:tc>
        <w:tc>
          <w:tcPr>
            <w:tcW w:w="369" w:type="pct"/>
            <w:vAlign w:val="center"/>
          </w:tcPr>
          <w:p w14:paraId="7580CB8F" w14:textId="77777777" w:rsidR="002437AB" w:rsidRDefault="002437AB" w:rsidP="007104B7">
            <w:pPr>
              <w:pStyle w:val="Qtable1to10Horiz"/>
              <w:numPr>
                <w:ilvl w:val="0"/>
                <w:numId w:val="0"/>
              </w:numPr>
            </w:pPr>
            <w:r>
              <w:t>2</w:t>
            </w:r>
          </w:p>
        </w:tc>
        <w:tc>
          <w:tcPr>
            <w:tcW w:w="422" w:type="pct"/>
            <w:vAlign w:val="center"/>
          </w:tcPr>
          <w:p w14:paraId="690E2030" w14:textId="77777777" w:rsidR="002437AB" w:rsidRDefault="002437AB" w:rsidP="007104B7">
            <w:pPr>
              <w:pStyle w:val="Qtable1to10Horiz"/>
              <w:numPr>
                <w:ilvl w:val="0"/>
                <w:numId w:val="0"/>
              </w:numPr>
            </w:pPr>
            <w:r>
              <w:t>3</w:t>
            </w:r>
          </w:p>
        </w:tc>
        <w:tc>
          <w:tcPr>
            <w:tcW w:w="369" w:type="pct"/>
            <w:vAlign w:val="center"/>
          </w:tcPr>
          <w:p w14:paraId="5DF5B95D" w14:textId="77777777" w:rsidR="002437AB" w:rsidRDefault="002437AB" w:rsidP="007104B7">
            <w:pPr>
              <w:pStyle w:val="Qtable1to10Horiz"/>
              <w:numPr>
                <w:ilvl w:val="0"/>
                <w:numId w:val="0"/>
              </w:numPr>
            </w:pPr>
            <w:r>
              <w:t>4</w:t>
            </w:r>
          </w:p>
        </w:tc>
        <w:tc>
          <w:tcPr>
            <w:tcW w:w="369" w:type="pct"/>
            <w:vAlign w:val="center"/>
          </w:tcPr>
          <w:p w14:paraId="36D4FC27" w14:textId="77777777" w:rsidR="002437AB" w:rsidRDefault="002437AB" w:rsidP="007104B7">
            <w:pPr>
              <w:pStyle w:val="Qtable1to10Horiz"/>
              <w:numPr>
                <w:ilvl w:val="0"/>
                <w:numId w:val="0"/>
              </w:numPr>
            </w:pPr>
            <w:r>
              <w:t>5</w:t>
            </w:r>
          </w:p>
        </w:tc>
        <w:tc>
          <w:tcPr>
            <w:tcW w:w="423" w:type="pct"/>
            <w:vAlign w:val="center"/>
          </w:tcPr>
          <w:p w14:paraId="23DA3611" w14:textId="77777777" w:rsidR="002437AB" w:rsidRDefault="002437AB" w:rsidP="007104B7">
            <w:pPr>
              <w:pStyle w:val="Qtable1to10Horiz"/>
              <w:numPr>
                <w:ilvl w:val="0"/>
                <w:numId w:val="0"/>
              </w:numPr>
            </w:pPr>
            <w:r>
              <w:t>6</w:t>
            </w:r>
          </w:p>
        </w:tc>
      </w:tr>
      <w:tr w:rsidR="002437AB" w14:paraId="0ACAED7A" w14:textId="77777777" w:rsidTr="008B4FDD">
        <w:trPr>
          <w:trHeight w:val="522"/>
        </w:trPr>
        <w:tc>
          <w:tcPr>
            <w:tcW w:w="2678" w:type="pct"/>
            <w:vAlign w:val="center"/>
          </w:tcPr>
          <w:p w14:paraId="404CDE09" w14:textId="4F51CED6" w:rsidR="002437AB" w:rsidRDefault="002437AB" w:rsidP="007104B7">
            <w:pPr>
              <w:pStyle w:val="QTblabc"/>
            </w:pPr>
            <w:r>
              <w:t>Communication skills</w:t>
            </w:r>
          </w:p>
        </w:tc>
        <w:tc>
          <w:tcPr>
            <w:tcW w:w="369" w:type="pct"/>
            <w:vAlign w:val="center"/>
          </w:tcPr>
          <w:p w14:paraId="5FEECC25" w14:textId="77777777" w:rsidR="002437AB" w:rsidRDefault="002437AB" w:rsidP="007104B7">
            <w:pPr>
              <w:pStyle w:val="Qtable1to10Horiz"/>
              <w:numPr>
                <w:ilvl w:val="0"/>
                <w:numId w:val="0"/>
              </w:numPr>
            </w:pPr>
            <w:r>
              <w:t>1</w:t>
            </w:r>
          </w:p>
        </w:tc>
        <w:tc>
          <w:tcPr>
            <w:tcW w:w="369" w:type="pct"/>
            <w:vAlign w:val="center"/>
          </w:tcPr>
          <w:p w14:paraId="671A8F37" w14:textId="77777777" w:rsidR="002437AB" w:rsidRDefault="002437AB" w:rsidP="007104B7">
            <w:pPr>
              <w:pStyle w:val="Qtable1to10Horiz"/>
              <w:numPr>
                <w:ilvl w:val="0"/>
                <w:numId w:val="0"/>
              </w:numPr>
            </w:pPr>
            <w:r>
              <w:t>2</w:t>
            </w:r>
          </w:p>
        </w:tc>
        <w:tc>
          <w:tcPr>
            <w:tcW w:w="422" w:type="pct"/>
            <w:vAlign w:val="center"/>
          </w:tcPr>
          <w:p w14:paraId="00F520C7" w14:textId="77777777" w:rsidR="002437AB" w:rsidRDefault="002437AB" w:rsidP="007104B7">
            <w:pPr>
              <w:pStyle w:val="Qtable1to10Horiz"/>
              <w:numPr>
                <w:ilvl w:val="0"/>
                <w:numId w:val="0"/>
              </w:numPr>
            </w:pPr>
            <w:r>
              <w:t>3</w:t>
            </w:r>
          </w:p>
        </w:tc>
        <w:tc>
          <w:tcPr>
            <w:tcW w:w="369" w:type="pct"/>
            <w:vAlign w:val="center"/>
          </w:tcPr>
          <w:p w14:paraId="56F72611" w14:textId="77777777" w:rsidR="002437AB" w:rsidRDefault="002437AB" w:rsidP="007104B7">
            <w:pPr>
              <w:pStyle w:val="Qtable1to10Horiz"/>
              <w:numPr>
                <w:ilvl w:val="0"/>
                <w:numId w:val="0"/>
              </w:numPr>
            </w:pPr>
            <w:r>
              <w:t>4</w:t>
            </w:r>
          </w:p>
        </w:tc>
        <w:tc>
          <w:tcPr>
            <w:tcW w:w="369" w:type="pct"/>
            <w:vAlign w:val="center"/>
          </w:tcPr>
          <w:p w14:paraId="627C47B8" w14:textId="77777777" w:rsidR="002437AB" w:rsidRDefault="002437AB" w:rsidP="007104B7">
            <w:pPr>
              <w:pStyle w:val="Qtable1to10Horiz"/>
              <w:numPr>
                <w:ilvl w:val="0"/>
                <w:numId w:val="0"/>
              </w:numPr>
            </w:pPr>
            <w:r>
              <w:t>5</w:t>
            </w:r>
          </w:p>
        </w:tc>
        <w:tc>
          <w:tcPr>
            <w:tcW w:w="423" w:type="pct"/>
            <w:vAlign w:val="center"/>
          </w:tcPr>
          <w:p w14:paraId="54D85893" w14:textId="77777777" w:rsidR="002437AB" w:rsidRDefault="002437AB" w:rsidP="007104B7">
            <w:pPr>
              <w:pStyle w:val="Qtable1to10Horiz"/>
              <w:numPr>
                <w:ilvl w:val="0"/>
                <w:numId w:val="0"/>
              </w:numPr>
            </w:pPr>
            <w:r>
              <w:t>6</w:t>
            </w:r>
          </w:p>
        </w:tc>
      </w:tr>
      <w:tr w:rsidR="002437AB" w14:paraId="1CBE6209" w14:textId="77777777" w:rsidTr="008B4FDD">
        <w:trPr>
          <w:trHeight w:val="522"/>
        </w:trPr>
        <w:tc>
          <w:tcPr>
            <w:tcW w:w="2678" w:type="pct"/>
            <w:vAlign w:val="center"/>
          </w:tcPr>
          <w:p w14:paraId="26050E47" w14:textId="06EE817F" w:rsidR="002437AB" w:rsidRDefault="006A3374" w:rsidP="007104B7">
            <w:pPr>
              <w:pStyle w:val="QTblabc"/>
            </w:pPr>
            <w:r>
              <w:t>A</w:t>
            </w:r>
            <w:r w:rsidR="002437AB">
              <w:t>cknowledging differences</w:t>
            </w:r>
          </w:p>
        </w:tc>
        <w:tc>
          <w:tcPr>
            <w:tcW w:w="369" w:type="pct"/>
            <w:vAlign w:val="center"/>
          </w:tcPr>
          <w:p w14:paraId="2B019309" w14:textId="77777777" w:rsidR="002437AB" w:rsidRDefault="002437AB" w:rsidP="007104B7">
            <w:pPr>
              <w:pStyle w:val="Qtable1to10Horiz"/>
              <w:numPr>
                <w:ilvl w:val="0"/>
                <w:numId w:val="0"/>
              </w:numPr>
            </w:pPr>
            <w:r>
              <w:t>1</w:t>
            </w:r>
          </w:p>
        </w:tc>
        <w:tc>
          <w:tcPr>
            <w:tcW w:w="369" w:type="pct"/>
            <w:vAlign w:val="center"/>
          </w:tcPr>
          <w:p w14:paraId="7672808E" w14:textId="77777777" w:rsidR="002437AB" w:rsidRDefault="002437AB" w:rsidP="007104B7">
            <w:pPr>
              <w:pStyle w:val="Qtable1to10Horiz"/>
              <w:numPr>
                <w:ilvl w:val="0"/>
                <w:numId w:val="0"/>
              </w:numPr>
            </w:pPr>
            <w:r>
              <w:t>2</w:t>
            </w:r>
          </w:p>
        </w:tc>
        <w:tc>
          <w:tcPr>
            <w:tcW w:w="422" w:type="pct"/>
            <w:vAlign w:val="center"/>
          </w:tcPr>
          <w:p w14:paraId="21BAC1F2" w14:textId="77777777" w:rsidR="002437AB" w:rsidRDefault="002437AB" w:rsidP="007104B7">
            <w:pPr>
              <w:pStyle w:val="Qtable1to10Horiz"/>
              <w:numPr>
                <w:ilvl w:val="0"/>
                <w:numId w:val="0"/>
              </w:numPr>
            </w:pPr>
            <w:r>
              <w:t>3</w:t>
            </w:r>
          </w:p>
        </w:tc>
        <w:tc>
          <w:tcPr>
            <w:tcW w:w="369" w:type="pct"/>
            <w:vAlign w:val="center"/>
          </w:tcPr>
          <w:p w14:paraId="14AF2C38" w14:textId="77777777" w:rsidR="002437AB" w:rsidRDefault="002437AB" w:rsidP="007104B7">
            <w:pPr>
              <w:pStyle w:val="Qtable1to10Horiz"/>
              <w:numPr>
                <w:ilvl w:val="0"/>
                <w:numId w:val="0"/>
              </w:numPr>
            </w:pPr>
            <w:r>
              <w:t>4</w:t>
            </w:r>
          </w:p>
        </w:tc>
        <w:tc>
          <w:tcPr>
            <w:tcW w:w="369" w:type="pct"/>
            <w:vAlign w:val="center"/>
          </w:tcPr>
          <w:p w14:paraId="1F4028E0" w14:textId="77777777" w:rsidR="002437AB" w:rsidRDefault="002437AB" w:rsidP="007104B7">
            <w:pPr>
              <w:pStyle w:val="Qtable1to10Horiz"/>
              <w:numPr>
                <w:ilvl w:val="0"/>
                <w:numId w:val="0"/>
              </w:numPr>
            </w:pPr>
            <w:r>
              <w:t>5</w:t>
            </w:r>
          </w:p>
        </w:tc>
        <w:tc>
          <w:tcPr>
            <w:tcW w:w="423" w:type="pct"/>
            <w:vAlign w:val="center"/>
          </w:tcPr>
          <w:p w14:paraId="7B6CEC9E" w14:textId="77777777" w:rsidR="002437AB" w:rsidRDefault="002437AB" w:rsidP="007104B7">
            <w:pPr>
              <w:pStyle w:val="Qtable1to10Horiz"/>
              <w:numPr>
                <w:ilvl w:val="0"/>
                <w:numId w:val="0"/>
              </w:numPr>
            </w:pPr>
            <w:r>
              <w:t>6</w:t>
            </w:r>
          </w:p>
        </w:tc>
      </w:tr>
      <w:tr w:rsidR="002437AB" w14:paraId="00E7CE8C" w14:textId="77777777" w:rsidTr="008B4FDD">
        <w:trPr>
          <w:trHeight w:val="522"/>
        </w:trPr>
        <w:tc>
          <w:tcPr>
            <w:tcW w:w="2678" w:type="pct"/>
            <w:vAlign w:val="center"/>
          </w:tcPr>
          <w:p w14:paraId="4EC3B7D4" w14:textId="7219DD43" w:rsidR="002437AB" w:rsidRDefault="002437AB" w:rsidP="007104B7">
            <w:pPr>
              <w:pStyle w:val="QTblabc"/>
            </w:pPr>
            <w:r>
              <w:t>Reframing</w:t>
            </w:r>
          </w:p>
        </w:tc>
        <w:tc>
          <w:tcPr>
            <w:tcW w:w="369" w:type="pct"/>
            <w:vAlign w:val="center"/>
          </w:tcPr>
          <w:p w14:paraId="45702192" w14:textId="77777777" w:rsidR="002437AB" w:rsidRDefault="002437AB" w:rsidP="007104B7">
            <w:pPr>
              <w:pStyle w:val="Qtable1to10Horiz"/>
              <w:numPr>
                <w:ilvl w:val="0"/>
                <w:numId w:val="0"/>
              </w:numPr>
            </w:pPr>
            <w:r>
              <w:t>1</w:t>
            </w:r>
          </w:p>
        </w:tc>
        <w:tc>
          <w:tcPr>
            <w:tcW w:w="369" w:type="pct"/>
            <w:vAlign w:val="center"/>
          </w:tcPr>
          <w:p w14:paraId="79C4CAE8" w14:textId="77777777" w:rsidR="002437AB" w:rsidRDefault="002437AB" w:rsidP="007104B7">
            <w:pPr>
              <w:pStyle w:val="Qtable1to10Horiz"/>
              <w:numPr>
                <w:ilvl w:val="0"/>
                <w:numId w:val="0"/>
              </w:numPr>
            </w:pPr>
            <w:r>
              <w:t>2</w:t>
            </w:r>
          </w:p>
        </w:tc>
        <w:tc>
          <w:tcPr>
            <w:tcW w:w="422" w:type="pct"/>
            <w:vAlign w:val="center"/>
          </w:tcPr>
          <w:p w14:paraId="0DA92391" w14:textId="77777777" w:rsidR="002437AB" w:rsidRDefault="002437AB" w:rsidP="007104B7">
            <w:pPr>
              <w:pStyle w:val="Qtable1to10Horiz"/>
              <w:numPr>
                <w:ilvl w:val="0"/>
                <w:numId w:val="0"/>
              </w:numPr>
            </w:pPr>
            <w:r>
              <w:t>3</w:t>
            </w:r>
          </w:p>
        </w:tc>
        <w:tc>
          <w:tcPr>
            <w:tcW w:w="369" w:type="pct"/>
            <w:vAlign w:val="center"/>
          </w:tcPr>
          <w:p w14:paraId="2CC619C4" w14:textId="77777777" w:rsidR="002437AB" w:rsidRDefault="002437AB" w:rsidP="007104B7">
            <w:pPr>
              <w:pStyle w:val="Qtable1to10Horiz"/>
              <w:numPr>
                <w:ilvl w:val="0"/>
                <w:numId w:val="0"/>
              </w:numPr>
            </w:pPr>
            <w:r>
              <w:t>4</w:t>
            </w:r>
          </w:p>
        </w:tc>
        <w:tc>
          <w:tcPr>
            <w:tcW w:w="369" w:type="pct"/>
            <w:vAlign w:val="center"/>
          </w:tcPr>
          <w:p w14:paraId="46D72E7F" w14:textId="77777777" w:rsidR="002437AB" w:rsidRDefault="002437AB" w:rsidP="007104B7">
            <w:pPr>
              <w:pStyle w:val="Qtable1to10Horiz"/>
              <w:numPr>
                <w:ilvl w:val="0"/>
                <w:numId w:val="0"/>
              </w:numPr>
            </w:pPr>
            <w:r>
              <w:t>5</w:t>
            </w:r>
          </w:p>
        </w:tc>
        <w:tc>
          <w:tcPr>
            <w:tcW w:w="423" w:type="pct"/>
            <w:vAlign w:val="center"/>
          </w:tcPr>
          <w:p w14:paraId="481FA41D" w14:textId="77777777" w:rsidR="002437AB" w:rsidRDefault="002437AB" w:rsidP="007104B7">
            <w:pPr>
              <w:pStyle w:val="Qtable1to10Horiz"/>
              <w:numPr>
                <w:ilvl w:val="0"/>
                <w:numId w:val="0"/>
              </w:numPr>
            </w:pPr>
            <w:r>
              <w:t>6</w:t>
            </w:r>
          </w:p>
        </w:tc>
      </w:tr>
      <w:tr w:rsidR="002437AB" w14:paraId="3509DDF8" w14:textId="77777777" w:rsidTr="008B4FDD">
        <w:trPr>
          <w:trHeight w:val="522"/>
        </w:trPr>
        <w:tc>
          <w:tcPr>
            <w:tcW w:w="2678" w:type="pct"/>
            <w:vAlign w:val="center"/>
          </w:tcPr>
          <w:p w14:paraId="57EB7473" w14:textId="2DB1D5AC" w:rsidR="002437AB" w:rsidRDefault="006A3374" w:rsidP="007104B7">
            <w:pPr>
              <w:pStyle w:val="QTblabc"/>
            </w:pPr>
            <w:r>
              <w:t>S</w:t>
            </w:r>
            <w:r w:rsidR="002437AB">
              <w:t>ummarising</w:t>
            </w:r>
          </w:p>
        </w:tc>
        <w:tc>
          <w:tcPr>
            <w:tcW w:w="369" w:type="pct"/>
            <w:vAlign w:val="center"/>
          </w:tcPr>
          <w:p w14:paraId="7EDF4454" w14:textId="77777777" w:rsidR="002437AB" w:rsidRDefault="002437AB" w:rsidP="007104B7">
            <w:pPr>
              <w:pStyle w:val="Qtable1to10Horiz"/>
              <w:numPr>
                <w:ilvl w:val="0"/>
                <w:numId w:val="0"/>
              </w:numPr>
            </w:pPr>
            <w:r>
              <w:t>1</w:t>
            </w:r>
          </w:p>
        </w:tc>
        <w:tc>
          <w:tcPr>
            <w:tcW w:w="369" w:type="pct"/>
            <w:vAlign w:val="center"/>
          </w:tcPr>
          <w:p w14:paraId="564D4D0A" w14:textId="77777777" w:rsidR="002437AB" w:rsidRDefault="002437AB" w:rsidP="007104B7">
            <w:pPr>
              <w:pStyle w:val="Qtable1to10Horiz"/>
              <w:numPr>
                <w:ilvl w:val="0"/>
                <w:numId w:val="0"/>
              </w:numPr>
            </w:pPr>
            <w:r>
              <w:t>2</w:t>
            </w:r>
          </w:p>
        </w:tc>
        <w:tc>
          <w:tcPr>
            <w:tcW w:w="422" w:type="pct"/>
            <w:vAlign w:val="center"/>
          </w:tcPr>
          <w:p w14:paraId="6E9162A7" w14:textId="77777777" w:rsidR="002437AB" w:rsidRDefault="002437AB" w:rsidP="007104B7">
            <w:pPr>
              <w:pStyle w:val="Qtable1to10Horiz"/>
              <w:numPr>
                <w:ilvl w:val="0"/>
                <w:numId w:val="0"/>
              </w:numPr>
            </w:pPr>
            <w:r>
              <w:t>3</w:t>
            </w:r>
          </w:p>
        </w:tc>
        <w:tc>
          <w:tcPr>
            <w:tcW w:w="369" w:type="pct"/>
            <w:vAlign w:val="center"/>
          </w:tcPr>
          <w:p w14:paraId="5A82A1B1" w14:textId="77777777" w:rsidR="002437AB" w:rsidRDefault="002437AB" w:rsidP="007104B7">
            <w:pPr>
              <w:pStyle w:val="Qtable1to10Horiz"/>
              <w:numPr>
                <w:ilvl w:val="0"/>
                <w:numId w:val="0"/>
              </w:numPr>
            </w:pPr>
            <w:r>
              <w:t>4</w:t>
            </w:r>
          </w:p>
        </w:tc>
        <w:tc>
          <w:tcPr>
            <w:tcW w:w="369" w:type="pct"/>
            <w:vAlign w:val="center"/>
          </w:tcPr>
          <w:p w14:paraId="6081FB69" w14:textId="77777777" w:rsidR="002437AB" w:rsidRDefault="002437AB" w:rsidP="007104B7">
            <w:pPr>
              <w:pStyle w:val="Qtable1to10Horiz"/>
              <w:numPr>
                <w:ilvl w:val="0"/>
                <w:numId w:val="0"/>
              </w:numPr>
            </w:pPr>
            <w:r>
              <w:t>5</w:t>
            </w:r>
          </w:p>
        </w:tc>
        <w:tc>
          <w:tcPr>
            <w:tcW w:w="423" w:type="pct"/>
            <w:vAlign w:val="center"/>
          </w:tcPr>
          <w:p w14:paraId="7596CB80" w14:textId="77777777" w:rsidR="002437AB" w:rsidRDefault="002437AB" w:rsidP="007104B7">
            <w:pPr>
              <w:pStyle w:val="Qtable1to10Horiz"/>
              <w:numPr>
                <w:ilvl w:val="0"/>
                <w:numId w:val="0"/>
              </w:numPr>
            </w:pPr>
            <w:r>
              <w:t>6</w:t>
            </w:r>
          </w:p>
        </w:tc>
      </w:tr>
      <w:tr w:rsidR="002437AB" w14:paraId="568EB7E5" w14:textId="77777777" w:rsidTr="008B4FDD">
        <w:trPr>
          <w:trHeight w:val="522"/>
        </w:trPr>
        <w:tc>
          <w:tcPr>
            <w:tcW w:w="2678" w:type="pct"/>
            <w:vAlign w:val="center"/>
          </w:tcPr>
          <w:p w14:paraId="56953F4B" w14:textId="16DEDE7A" w:rsidR="002437AB" w:rsidRDefault="002437AB" w:rsidP="007104B7">
            <w:pPr>
              <w:pStyle w:val="QTblabc"/>
            </w:pPr>
            <w:r>
              <w:lastRenderedPageBreak/>
              <w:t>Reflecting</w:t>
            </w:r>
          </w:p>
        </w:tc>
        <w:tc>
          <w:tcPr>
            <w:tcW w:w="369" w:type="pct"/>
            <w:vAlign w:val="center"/>
          </w:tcPr>
          <w:p w14:paraId="36AA1609" w14:textId="77777777" w:rsidR="002437AB" w:rsidRDefault="002437AB" w:rsidP="007104B7">
            <w:pPr>
              <w:pStyle w:val="Qtable1to10Horiz"/>
              <w:numPr>
                <w:ilvl w:val="0"/>
                <w:numId w:val="0"/>
              </w:numPr>
            </w:pPr>
            <w:r>
              <w:t>1</w:t>
            </w:r>
          </w:p>
        </w:tc>
        <w:tc>
          <w:tcPr>
            <w:tcW w:w="369" w:type="pct"/>
            <w:vAlign w:val="center"/>
          </w:tcPr>
          <w:p w14:paraId="361C1F6D" w14:textId="77777777" w:rsidR="002437AB" w:rsidRDefault="002437AB" w:rsidP="007104B7">
            <w:pPr>
              <w:pStyle w:val="Qtable1to10Horiz"/>
              <w:numPr>
                <w:ilvl w:val="0"/>
                <w:numId w:val="0"/>
              </w:numPr>
            </w:pPr>
            <w:r>
              <w:t>2</w:t>
            </w:r>
          </w:p>
        </w:tc>
        <w:tc>
          <w:tcPr>
            <w:tcW w:w="422" w:type="pct"/>
            <w:vAlign w:val="center"/>
          </w:tcPr>
          <w:p w14:paraId="6FEE6F5D" w14:textId="77777777" w:rsidR="002437AB" w:rsidRDefault="002437AB" w:rsidP="007104B7">
            <w:pPr>
              <w:pStyle w:val="Qtable1to10Horiz"/>
              <w:numPr>
                <w:ilvl w:val="0"/>
                <w:numId w:val="0"/>
              </w:numPr>
            </w:pPr>
            <w:r>
              <w:t>3</w:t>
            </w:r>
          </w:p>
        </w:tc>
        <w:tc>
          <w:tcPr>
            <w:tcW w:w="369" w:type="pct"/>
            <w:vAlign w:val="center"/>
          </w:tcPr>
          <w:p w14:paraId="293329AA" w14:textId="77777777" w:rsidR="002437AB" w:rsidRDefault="002437AB" w:rsidP="007104B7">
            <w:pPr>
              <w:pStyle w:val="Qtable1to10Horiz"/>
              <w:numPr>
                <w:ilvl w:val="0"/>
                <w:numId w:val="0"/>
              </w:numPr>
            </w:pPr>
            <w:r>
              <w:t>4</w:t>
            </w:r>
          </w:p>
        </w:tc>
        <w:tc>
          <w:tcPr>
            <w:tcW w:w="369" w:type="pct"/>
            <w:vAlign w:val="center"/>
          </w:tcPr>
          <w:p w14:paraId="2AD2215F" w14:textId="77777777" w:rsidR="002437AB" w:rsidRDefault="002437AB" w:rsidP="007104B7">
            <w:pPr>
              <w:pStyle w:val="Qtable1to10Horiz"/>
              <w:numPr>
                <w:ilvl w:val="0"/>
                <w:numId w:val="0"/>
              </w:numPr>
            </w:pPr>
            <w:r>
              <w:t>5</w:t>
            </w:r>
          </w:p>
        </w:tc>
        <w:tc>
          <w:tcPr>
            <w:tcW w:w="423" w:type="pct"/>
            <w:vAlign w:val="center"/>
          </w:tcPr>
          <w:p w14:paraId="5A56FF58" w14:textId="77777777" w:rsidR="002437AB" w:rsidRDefault="002437AB" w:rsidP="007104B7">
            <w:pPr>
              <w:pStyle w:val="Qtable1to10Horiz"/>
              <w:numPr>
                <w:ilvl w:val="0"/>
                <w:numId w:val="0"/>
              </w:numPr>
            </w:pPr>
            <w:r>
              <w:t>6</w:t>
            </w:r>
          </w:p>
        </w:tc>
      </w:tr>
    </w:tbl>
    <w:bookmarkEnd w:id="101"/>
    <w:p w14:paraId="70B32F4D" w14:textId="4E517A43" w:rsidR="002437AB" w:rsidRDefault="008B4FDD" w:rsidP="008B4FDD">
      <w:pPr>
        <w:pStyle w:val="Heading3"/>
      </w:pPr>
      <w:r>
        <w:t xml:space="preserve">Section F. </w:t>
      </w:r>
      <w:r w:rsidR="002437AB">
        <w:t>Impact of the course on your organisation</w:t>
      </w:r>
    </w:p>
    <w:p w14:paraId="252AA2CC" w14:textId="3F5BE883" w:rsidR="002437AB" w:rsidRPr="008B4FDD" w:rsidRDefault="008B4FDD" w:rsidP="008B4FDD">
      <w:pPr>
        <w:pStyle w:val="BodyText"/>
        <w:rPr>
          <w:i/>
          <w:iCs/>
        </w:rPr>
      </w:pPr>
      <w:r w:rsidRPr="008B4FDD">
        <w:rPr>
          <w:i/>
          <w:iCs/>
        </w:rPr>
        <w:t>A</w:t>
      </w:r>
      <w:r w:rsidR="002437AB" w:rsidRPr="008B4FDD">
        <w:rPr>
          <w:i/>
          <w:iCs/>
        </w:rPr>
        <w:t>sk all</w:t>
      </w:r>
      <w:r w:rsidRPr="008B4FDD">
        <w:rPr>
          <w:i/>
          <w:iCs/>
        </w:rPr>
        <w:t>. Single code.</w:t>
      </w:r>
    </w:p>
    <w:p w14:paraId="6FB42F78" w14:textId="35AA57E5" w:rsidR="002437AB" w:rsidRPr="00413591" w:rsidRDefault="008B4FDD" w:rsidP="008B4FDD">
      <w:pPr>
        <w:pStyle w:val="BodyText"/>
      </w:pPr>
      <w:r>
        <w:t xml:space="preserve">F1. </w:t>
      </w:r>
      <w:r w:rsidR="002437AB" w:rsidRPr="00413591">
        <w:t>It would be helpful for Acas to find out a little more about the use of mediation in your organisation.</w:t>
      </w:r>
    </w:p>
    <w:p w14:paraId="6E8DF3BF" w14:textId="77777777" w:rsidR="002437AB" w:rsidRDefault="002437AB" w:rsidP="008B4FDD">
      <w:pPr>
        <w:pStyle w:val="BodyText"/>
      </w:pPr>
      <w:r>
        <w:t>What impact has the course had on your organisation?</w:t>
      </w:r>
    </w:p>
    <w:tbl>
      <w:tblPr>
        <w:tblStyle w:val="TableGrid"/>
        <w:tblW w:w="5000" w:type="pct"/>
        <w:tblLook w:val="04A0" w:firstRow="1" w:lastRow="0" w:firstColumn="1" w:lastColumn="0" w:noHBand="0" w:noVBand="1"/>
      </w:tblPr>
      <w:tblGrid>
        <w:gridCol w:w="5241"/>
        <w:gridCol w:w="945"/>
        <w:gridCol w:w="2811"/>
      </w:tblGrid>
      <w:tr w:rsidR="002437AB" w14:paraId="2AE17F76" w14:textId="77777777" w:rsidTr="008B4FDD">
        <w:trPr>
          <w:trHeight w:val="522"/>
        </w:trPr>
        <w:tc>
          <w:tcPr>
            <w:tcW w:w="2913" w:type="pct"/>
            <w:vAlign w:val="center"/>
          </w:tcPr>
          <w:p w14:paraId="72998009" w14:textId="25BA9B2D" w:rsidR="002437AB" w:rsidRDefault="002437AB" w:rsidP="007104B7">
            <w:pPr>
              <w:pStyle w:val="Table1Black"/>
              <w:spacing w:after="0"/>
            </w:pPr>
            <w:r>
              <w:t>Significant negative impact</w:t>
            </w:r>
          </w:p>
        </w:tc>
        <w:tc>
          <w:tcPr>
            <w:tcW w:w="525" w:type="pct"/>
            <w:vAlign w:val="center"/>
          </w:tcPr>
          <w:p w14:paraId="05D1CD56" w14:textId="77777777" w:rsidR="002437AB" w:rsidRDefault="002437AB" w:rsidP="007104B7">
            <w:pPr>
              <w:pStyle w:val="Table1Black"/>
              <w:spacing w:after="0"/>
              <w:jc w:val="center"/>
            </w:pPr>
            <w:r>
              <w:t>1</w:t>
            </w:r>
          </w:p>
        </w:tc>
        <w:tc>
          <w:tcPr>
            <w:tcW w:w="1562" w:type="pct"/>
            <w:vAlign w:val="center"/>
          </w:tcPr>
          <w:p w14:paraId="5CBF1DA7" w14:textId="77777777" w:rsidR="002437AB" w:rsidRDefault="002437AB" w:rsidP="007104B7">
            <w:pPr>
              <w:pStyle w:val="Table1Black"/>
              <w:spacing w:after="0"/>
            </w:pPr>
          </w:p>
        </w:tc>
      </w:tr>
      <w:tr w:rsidR="002437AB" w14:paraId="0B253EF3" w14:textId="77777777" w:rsidTr="008B4FDD">
        <w:trPr>
          <w:trHeight w:val="522"/>
        </w:trPr>
        <w:tc>
          <w:tcPr>
            <w:tcW w:w="2913" w:type="pct"/>
            <w:vAlign w:val="center"/>
          </w:tcPr>
          <w:p w14:paraId="27E3AC02" w14:textId="52FD7A07" w:rsidR="002437AB" w:rsidRDefault="002437AB" w:rsidP="007104B7">
            <w:pPr>
              <w:pStyle w:val="Table1Black"/>
              <w:spacing w:after="0"/>
            </w:pPr>
            <w:r>
              <w:t>Some / minor negative impact</w:t>
            </w:r>
          </w:p>
        </w:tc>
        <w:tc>
          <w:tcPr>
            <w:tcW w:w="525" w:type="pct"/>
            <w:vAlign w:val="center"/>
          </w:tcPr>
          <w:p w14:paraId="644A8FE8" w14:textId="77777777" w:rsidR="002437AB" w:rsidRDefault="002437AB" w:rsidP="007104B7">
            <w:pPr>
              <w:pStyle w:val="Table1Black"/>
              <w:spacing w:after="0"/>
              <w:jc w:val="center"/>
            </w:pPr>
            <w:r>
              <w:t>2</w:t>
            </w:r>
          </w:p>
        </w:tc>
        <w:tc>
          <w:tcPr>
            <w:tcW w:w="1562" w:type="pct"/>
            <w:vAlign w:val="center"/>
          </w:tcPr>
          <w:p w14:paraId="1B7FA68D" w14:textId="77777777" w:rsidR="002437AB" w:rsidRDefault="002437AB" w:rsidP="007104B7">
            <w:pPr>
              <w:pStyle w:val="Table1Black"/>
              <w:spacing w:after="0"/>
            </w:pPr>
          </w:p>
        </w:tc>
      </w:tr>
      <w:tr w:rsidR="002437AB" w14:paraId="6558D1F2" w14:textId="77777777" w:rsidTr="008B4FDD">
        <w:trPr>
          <w:trHeight w:val="522"/>
        </w:trPr>
        <w:tc>
          <w:tcPr>
            <w:tcW w:w="2913" w:type="pct"/>
            <w:vAlign w:val="center"/>
          </w:tcPr>
          <w:p w14:paraId="2EECADF2" w14:textId="77777777" w:rsidR="002437AB" w:rsidRDefault="002437AB" w:rsidP="007104B7">
            <w:pPr>
              <w:pStyle w:val="Table1Black"/>
              <w:spacing w:after="0"/>
            </w:pPr>
            <w:r>
              <w:t>No impact</w:t>
            </w:r>
          </w:p>
        </w:tc>
        <w:tc>
          <w:tcPr>
            <w:tcW w:w="525" w:type="pct"/>
            <w:vAlign w:val="center"/>
          </w:tcPr>
          <w:p w14:paraId="48D9E332" w14:textId="77777777" w:rsidR="002437AB" w:rsidRDefault="002437AB" w:rsidP="007104B7">
            <w:pPr>
              <w:pStyle w:val="Table1Black"/>
              <w:spacing w:after="0"/>
              <w:jc w:val="center"/>
            </w:pPr>
            <w:r>
              <w:t>3</w:t>
            </w:r>
          </w:p>
        </w:tc>
        <w:tc>
          <w:tcPr>
            <w:tcW w:w="1562" w:type="pct"/>
            <w:vAlign w:val="center"/>
          </w:tcPr>
          <w:p w14:paraId="69EDDD89" w14:textId="77777777" w:rsidR="002437AB" w:rsidRDefault="002437AB" w:rsidP="007104B7">
            <w:pPr>
              <w:pStyle w:val="Table1Black"/>
              <w:spacing w:after="0"/>
            </w:pPr>
          </w:p>
        </w:tc>
      </w:tr>
      <w:tr w:rsidR="002437AB" w14:paraId="63B608C7" w14:textId="77777777" w:rsidTr="008B4FDD">
        <w:trPr>
          <w:trHeight w:val="522"/>
        </w:trPr>
        <w:tc>
          <w:tcPr>
            <w:tcW w:w="2913" w:type="pct"/>
            <w:vAlign w:val="center"/>
          </w:tcPr>
          <w:p w14:paraId="1B7B1073" w14:textId="77777777" w:rsidR="002437AB" w:rsidRDefault="002437AB" w:rsidP="007104B7">
            <w:pPr>
              <w:pStyle w:val="Table1Black"/>
              <w:spacing w:after="0"/>
            </w:pPr>
            <w:r>
              <w:t>Some / minor positive impact</w:t>
            </w:r>
          </w:p>
        </w:tc>
        <w:tc>
          <w:tcPr>
            <w:tcW w:w="525" w:type="pct"/>
            <w:vAlign w:val="center"/>
          </w:tcPr>
          <w:p w14:paraId="5B32D5F4" w14:textId="77777777" w:rsidR="002437AB" w:rsidRDefault="002437AB" w:rsidP="007104B7">
            <w:pPr>
              <w:pStyle w:val="Table1Black"/>
              <w:spacing w:after="0"/>
              <w:jc w:val="center"/>
            </w:pPr>
            <w:r>
              <w:t>4</w:t>
            </w:r>
          </w:p>
        </w:tc>
        <w:tc>
          <w:tcPr>
            <w:tcW w:w="1562" w:type="pct"/>
            <w:vAlign w:val="center"/>
          </w:tcPr>
          <w:p w14:paraId="4846EB19" w14:textId="77777777" w:rsidR="002437AB" w:rsidRDefault="002437AB" w:rsidP="007104B7">
            <w:pPr>
              <w:pStyle w:val="Table1Black"/>
              <w:spacing w:after="0"/>
            </w:pPr>
          </w:p>
        </w:tc>
      </w:tr>
      <w:tr w:rsidR="002437AB" w14:paraId="2580F478" w14:textId="77777777" w:rsidTr="008B4FDD">
        <w:trPr>
          <w:trHeight w:val="522"/>
        </w:trPr>
        <w:tc>
          <w:tcPr>
            <w:tcW w:w="2913" w:type="pct"/>
            <w:vAlign w:val="center"/>
          </w:tcPr>
          <w:p w14:paraId="597BAD4F" w14:textId="119F536C" w:rsidR="002437AB" w:rsidRDefault="008B4FDD" w:rsidP="007104B7">
            <w:pPr>
              <w:pStyle w:val="Table1Black"/>
              <w:spacing w:after="0"/>
            </w:pPr>
            <w:r>
              <w:t>S</w:t>
            </w:r>
            <w:r w:rsidR="002437AB">
              <w:t>ignificant positive impact</w:t>
            </w:r>
          </w:p>
        </w:tc>
        <w:tc>
          <w:tcPr>
            <w:tcW w:w="525" w:type="pct"/>
            <w:vAlign w:val="center"/>
          </w:tcPr>
          <w:p w14:paraId="78B48291" w14:textId="77777777" w:rsidR="002437AB" w:rsidRDefault="002437AB" w:rsidP="007104B7">
            <w:pPr>
              <w:pStyle w:val="Table1Black"/>
              <w:spacing w:after="0"/>
              <w:jc w:val="center"/>
            </w:pPr>
            <w:r>
              <w:t>5</w:t>
            </w:r>
          </w:p>
        </w:tc>
        <w:tc>
          <w:tcPr>
            <w:tcW w:w="1562" w:type="pct"/>
            <w:vAlign w:val="center"/>
          </w:tcPr>
          <w:p w14:paraId="4001F0D5" w14:textId="77777777" w:rsidR="002437AB" w:rsidRDefault="002437AB" w:rsidP="007104B7">
            <w:pPr>
              <w:pStyle w:val="Table1Black"/>
              <w:spacing w:after="0"/>
            </w:pPr>
          </w:p>
        </w:tc>
      </w:tr>
      <w:tr w:rsidR="002437AB" w14:paraId="61FD9FBA" w14:textId="77777777" w:rsidTr="008B4FDD">
        <w:trPr>
          <w:trHeight w:val="522"/>
        </w:trPr>
        <w:tc>
          <w:tcPr>
            <w:tcW w:w="2913" w:type="pct"/>
            <w:vAlign w:val="center"/>
          </w:tcPr>
          <w:p w14:paraId="5F2F784F" w14:textId="32707073" w:rsidR="002437AB" w:rsidRDefault="002437AB" w:rsidP="007104B7">
            <w:pPr>
              <w:pStyle w:val="Table1Black"/>
              <w:spacing w:after="0"/>
            </w:pPr>
            <w:r>
              <w:t>Don’t know</w:t>
            </w:r>
          </w:p>
        </w:tc>
        <w:tc>
          <w:tcPr>
            <w:tcW w:w="525" w:type="pct"/>
            <w:vAlign w:val="center"/>
          </w:tcPr>
          <w:p w14:paraId="3B274AF0" w14:textId="77777777" w:rsidR="002437AB" w:rsidRDefault="002437AB" w:rsidP="007104B7">
            <w:pPr>
              <w:pStyle w:val="Table1Black"/>
              <w:spacing w:after="0"/>
              <w:jc w:val="center"/>
            </w:pPr>
            <w:r>
              <w:t>6</w:t>
            </w:r>
          </w:p>
        </w:tc>
        <w:tc>
          <w:tcPr>
            <w:tcW w:w="1562" w:type="pct"/>
            <w:vAlign w:val="center"/>
          </w:tcPr>
          <w:p w14:paraId="6D72A3AA" w14:textId="77777777" w:rsidR="002437AB" w:rsidRDefault="002437AB" w:rsidP="007104B7">
            <w:pPr>
              <w:pStyle w:val="Table1Black"/>
              <w:spacing w:after="0"/>
            </w:pPr>
          </w:p>
        </w:tc>
      </w:tr>
    </w:tbl>
    <w:p w14:paraId="53F3D90A" w14:textId="2AF300B3" w:rsidR="002437AB" w:rsidRPr="008B4FDD" w:rsidRDefault="008B4FDD" w:rsidP="006A3374">
      <w:pPr>
        <w:pStyle w:val="BodyText"/>
        <w:spacing w:before="240"/>
        <w:rPr>
          <w:i/>
          <w:iCs/>
        </w:rPr>
      </w:pPr>
      <w:r w:rsidRPr="008B4FDD">
        <w:rPr>
          <w:i/>
          <w:iCs/>
        </w:rPr>
        <w:t>A</w:t>
      </w:r>
      <w:r w:rsidR="002437AB" w:rsidRPr="008B4FDD">
        <w:rPr>
          <w:i/>
          <w:iCs/>
        </w:rPr>
        <w:t xml:space="preserve">sk all </w:t>
      </w:r>
      <w:r w:rsidRPr="008B4FDD">
        <w:rPr>
          <w:i/>
          <w:iCs/>
        </w:rPr>
        <w:t>except those who don’t know impact of CIWM course on organisation (</w:t>
      </w:r>
      <w:r w:rsidR="002437AB" w:rsidRPr="008B4FDD">
        <w:rPr>
          <w:i/>
          <w:iCs/>
        </w:rPr>
        <w:t>F1=1-5)</w:t>
      </w:r>
      <w:r w:rsidRPr="008B4FDD">
        <w:rPr>
          <w:i/>
          <w:iCs/>
        </w:rPr>
        <w:t>.</w:t>
      </w:r>
      <w:r w:rsidR="006A3374">
        <w:rPr>
          <w:i/>
          <w:iCs/>
        </w:rPr>
        <w:t xml:space="preserve"> Write in.</w:t>
      </w:r>
    </w:p>
    <w:p w14:paraId="4CDA3BA9" w14:textId="7A73E886" w:rsidR="002437AB" w:rsidRDefault="008B4FDD" w:rsidP="008B4FDD">
      <w:pPr>
        <w:pStyle w:val="BodyText"/>
      </w:pPr>
      <w:r>
        <w:t xml:space="preserve">F2. </w:t>
      </w:r>
      <w:r w:rsidR="002437AB">
        <w:t>Please give reasons why the course has had [</w:t>
      </w:r>
      <w:r w:rsidR="002437AB" w:rsidRPr="00DA73DA">
        <w:rPr>
          <w:bCs/>
        </w:rPr>
        <w:t>F1=1:</w:t>
      </w:r>
      <w:r w:rsidR="002437AB">
        <w:t xml:space="preserve"> significant negative impact] [</w:t>
      </w:r>
      <w:r w:rsidR="002437AB" w:rsidRPr="00DA73DA">
        <w:rPr>
          <w:bCs/>
        </w:rPr>
        <w:t>F1=2:</w:t>
      </w:r>
      <w:r w:rsidR="002437AB">
        <w:t xml:space="preserve"> some or minor negative impact] [</w:t>
      </w:r>
      <w:r w:rsidR="002437AB" w:rsidRPr="00DA73DA">
        <w:rPr>
          <w:bCs/>
        </w:rPr>
        <w:t>F1=3:</w:t>
      </w:r>
      <w:r w:rsidR="002437AB">
        <w:t xml:space="preserve"> no impact] [</w:t>
      </w:r>
      <w:r w:rsidR="002437AB" w:rsidRPr="00DA73DA">
        <w:rPr>
          <w:bCs/>
        </w:rPr>
        <w:t>F1=4:</w:t>
      </w:r>
      <w:r w:rsidR="002437AB">
        <w:t xml:space="preserve"> some or minor positive impact] [</w:t>
      </w:r>
      <w:r w:rsidR="002437AB" w:rsidRPr="00DA73DA">
        <w:rPr>
          <w:bCs/>
        </w:rPr>
        <w:t>F1=5:</w:t>
      </w:r>
      <w:r w:rsidR="002437AB">
        <w:t xml:space="preserve"> significant positive impact] on your organisation? </w:t>
      </w:r>
    </w:p>
    <w:tbl>
      <w:tblPr>
        <w:tblStyle w:val="TableGrid"/>
        <w:tblW w:w="5000" w:type="pct"/>
        <w:tblLook w:val="04A0" w:firstRow="1" w:lastRow="0" w:firstColumn="1" w:lastColumn="0" w:noHBand="0" w:noVBand="1"/>
      </w:tblPr>
      <w:tblGrid>
        <w:gridCol w:w="5256"/>
        <w:gridCol w:w="1213"/>
        <w:gridCol w:w="2528"/>
      </w:tblGrid>
      <w:tr w:rsidR="002437AB" w14:paraId="08F0CFBB" w14:textId="77777777" w:rsidTr="008B4FDD">
        <w:trPr>
          <w:trHeight w:val="1118"/>
        </w:trPr>
        <w:tc>
          <w:tcPr>
            <w:tcW w:w="5000" w:type="pct"/>
            <w:gridSpan w:val="3"/>
          </w:tcPr>
          <w:p w14:paraId="1B222BA3" w14:textId="77777777" w:rsidR="002437AB" w:rsidRDefault="002437AB" w:rsidP="007104B7">
            <w:pPr>
              <w:pStyle w:val="Table1Black"/>
              <w:spacing w:before="60" w:after="0"/>
            </w:pPr>
            <w:r>
              <w:t>WRITE IN VERBATIM</w:t>
            </w:r>
          </w:p>
        </w:tc>
      </w:tr>
      <w:tr w:rsidR="002437AB" w14:paraId="3B150E2B" w14:textId="77777777" w:rsidTr="008B4FDD">
        <w:trPr>
          <w:trHeight w:val="454"/>
        </w:trPr>
        <w:tc>
          <w:tcPr>
            <w:tcW w:w="2921" w:type="pct"/>
            <w:vAlign w:val="center"/>
          </w:tcPr>
          <w:p w14:paraId="195DDF4D" w14:textId="77777777" w:rsidR="002437AB" w:rsidRDefault="002437AB" w:rsidP="007104B7">
            <w:pPr>
              <w:pStyle w:val="Table1Black"/>
              <w:spacing w:after="0"/>
            </w:pPr>
            <w:r>
              <w:t>Don't know</w:t>
            </w:r>
          </w:p>
        </w:tc>
        <w:tc>
          <w:tcPr>
            <w:tcW w:w="674" w:type="pct"/>
            <w:vAlign w:val="center"/>
          </w:tcPr>
          <w:p w14:paraId="414C4073" w14:textId="77777777" w:rsidR="002437AB" w:rsidRDefault="002437AB" w:rsidP="007104B7">
            <w:pPr>
              <w:pStyle w:val="Table1Black"/>
              <w:spacing w:after="0"/>
              <w:jc w:val="center"/>
            </w:pPr>
            <w:r>
              <w:t>2</w:t>
            </w:r>
          </w:p>
        </w:tc>
        <w:tc>
          <w:tcPr>
            <w:tcW w:w="1405" w:type="pct"/>
            <w:vAlign w:val="center"/>
          </w:tcPr>
          <w:p w14:paraId="25514D73" w14:textId="2CB7A24E" w:rsidR="002437AB" w:rsidRDefault="002437AB" w:rsidP="007104B7">
            <w:pPr>
              <w:pStyle w:val="Table1Black"/>
              <w:spacing w:after="0"/>
            </w:pPr>
          </w:p>
        </w:tc>
      </w:tr>
      <w:tr w:rsidR="002437AB" w14:paraId="2061C37A" w14:textId="77777777" w:rsidTr="008B4FDD">
        <w:trPr>
          <w:trHeight w:val="454"/>
        </w:trPr>
        <w:tc>
          <w:tcPr>
            <w:tcW w:w="2921" w:type="pct"/>
            <w:vAlign w:val="center"/>
          </w:tcPr>
          <w:p w14:paraId="31CD55D9" w14:textId="77777777" w:rsidR="002437AB" w:rsidRDefault="002437AB" w:rsidP="007104B7">
            <w:pPr>
              <w:pStyle w:val="Table1Black"/>
              <w:spacing w:after="0"/>
            </w:pPr>
            <w:r>
              <w:t>Prefer not to say</w:t>
            </w:r>
          </w:p>
        </w:tc>
        <w:tc>
          <w:tcPr>
            <w:tcW w:w="674" w:type="pct"/>
            <w:vAlign w:val="center"/>
          </w:tcPr>
          <w:p w14:paraId="2D633196" w14:textId="77777777" w:rsidR="002437AB" w:rsidRDefault="002437AB" w:rsidP="007104B7">
            <w:pPr>
              <w:pStyle w:val="Table1Black"/>
              <w:spacing w:after="0"/>
              <w:jc w:val="center"/>
            </w:pPr>
            <w:r>
              <w:t>3</w:t>
            </w:r>
          </w:p>
        </w:tc>
        <w:tc>
          <w:tcPr>
            <w:tcW w:w="1405" w:type="pct"/>
            <w:vAlign w:val="center"/>
          </w:tcPr>
          <w:p w14:paraId="51721378" w14:textId="1BDA5784" w:rsidR="002437AB" w:rsidRDefault="002437AB" w:rsidP="007104B7">
            <w:pPr>
              <w:pStyle w:val="Table1Black"/>
              <w:spacing w:after="0"/>
            </w:pPr>
          </w:p>
        </w:tc>
      </w:tr>
    </w:tbl>
    <w:p w14:paraId="1F9A7AB8" w14:textId="40D78422" w:rsidR="002437AB" w:rsidRPr="008B4FDD" w:rsidRDefault="002437AB" w:rsidP="006A3374">
      <w:pPr>
        <w:pStyle w:val="BodyText"/>
        <w:spacing w:before="240"/>
        <w:rPr>
          <w:i/>
          <w:iCs/>
        </w:rPr>
      </w:pPr>
      <w:r w:rsidRPr="008B4FDD">
        <w:rPr>
          <w:i/>
          <w:iCs/>
        </w:rPr>
        <w:t>A</w:t>
      </w:r>
      <w:r w:rsidR="008B4FDD" w:rsidRPr="008B4FDD">
        <w:rPr>
          <w:i/>
          <w:iCs/>
        </w:rPr>
        <w:t xml:space="preserve">sk all. Single code. </w:t>
      </w:r>
    </w:p>
    <w:p w14:paraId="553B164E" w14:textId="3F6743B6" w:rsidR="002437AB" w:rsidRDefault="008B4FDD" w:rsidP="008B4FDD">
      <w:pPr>
        <w:pStyle w:val="BodyText"/>
      </w:pPr>
      <w:bookmarkStart w:id="102" w:name="_Hlk128646036"/>
      <w:r>
        <w:t xml:space="preserve">F3. </w:t>
      </w:r>
      <w:r w:rsidR="002437AB" w:rsidRPr="00C9082E">
        <w:t>As a result of attending the CIWM course have you, or anyone working with you at the same organisation</w:t>
      </w:r>
      <w:r w:rsidR="002437AB">
        <w:t xml:space="preserve">…? </w:t>
      </w:r>
    </w:p>
    <w:tbl>
      <w:tblPr>
        <w:tblStyle w:val="TableGrid"/>
        <w:tblW w:w="5000" w:type="pct"/>
        <w:tblLook w:val="04A0" w:firstRow="1" w:lastRow="0" w:firstColumn="1" w:lastColumn="0" w:noHBand="0" w:noVBand="1"/>
      </w:tblPr>
      <w:tblGrid>
        <w:gridCol w:w="4852"/>
        <w:gridCol w:w="1321"/>
        <w:gridCol w:w="1431"/>
        <w:gridCol w:w="1393"/>
      </w:tblGrid>
      <w:tr w:rsidR="002437AB" w:rsidRPr="001931D0" w14:paraId="7AAF1DE5" w14:textId="77777777" w:rsidTr="006A3374">
        <w:trPr>
          <w:trHeight w:val="454"/>
          <w:tblHeader/>
        </w:trPr>
        <w:tc>
          <w:tcPr>
            <w:tcW w:w="2697" w:type="pct"/>
          </w:tcPr>
          <w:p w14:paraId="0E2160BF" w14:textId="77777777" w:rsidR="002437AB" w:rsidRDefault="002437AB" w:rsidP="007104B7">
            <w:pPr>
              <w:pStyle w:val="QuestionTableNotExtremely"/>
            </w:pPr>
          </w:p>
        </w:tc>
        <w:tc>
          <w:tcPr>
            <w:tcW w:w="734" w:type="pct"/>
            <w:vAlign w:val="center"/>
          </w:tcPr>
          <w:p w14:paraId="31892587" w14:textId="77777777" w:rsidR="002437AB" w:rsidRPr="006A3374" w:rsidRDefault="002437AB" w:rsidP="006A3374">
            <w:pPr>
              <w:pStyle w:val="QuestionTableNotExtremely"/>
              <w:jc w:val="center"/>
              <w:rPr>
                <w:rFonts w:cs="Arial"/>
                <w:sz w:val="20"/>
              </w:rPr>
            </w:pPr>
            <w:r w:rsidRPr="006A3374">
              <w:rPr>
                <w:rFonts w:cs="Arial"/>
                <w:sz w:val="20"/>
              </w:rPr>
              <w:t>Yes</w:t>
            </w:r>
          </w:p>
        </w:tc>
        <w:tc>
          <w:tcPr>
            <w:tcW w:w="795" w:type="pct"/>
            <w:vAlign w:val="center"/>
          </w:tcPr>
          <w:p w14:paraId="757170F9" w14:textId="2113C522" w:rsidR="002437AB" w:rsidRPr="006A3374" w:rsidRDefault="002437AB" w:rsidP="006A3374">
            <w:pPr>
              <w:pStyle w:val="QuestionTableNotExtremely"/>
              <w:jc w:val="center"/>
              <w:rPr>
                <w:rFonts w:cs="Arial"/>
                <w:sz w:val="20"/>
              </w:rPr>
            </w:pPr>
            <w:r w:rsidRPr="006A3374">
              <w:rPr>
                <w:sz w:val="20"/>
              </w:rPr>
              <w:t>No</w:t>
            </w:r>
          </w:p>
        </w:tc>
        <w:tc>
          <w:tcPr>
            <w:tcW w:w="774" w:type="pct"/>
            <w:vAlign w:val="center"/>
          </w:tcPr>
          <w:p w14:paraId="1C0804DC" w14:textId="2278D4C1" w:rsidR="002437AB" w:rsidRPr="006A3374" w:rsidRDefault="002437AB" w:rsidP="006A3374">
            <w:pPr>
              <w:pStyle w:val="QuestionTableNotExtremely"/>
              <w:jc w:val="center"/>
              <w:rPr>
                <w:rFonts w:cs="Arial"/>
                <w:sz w:val="20"/>
              </w:rPr>
            </w:pPr>
            <w:r w:rsidRPr="006A3374">
              <w:rPr>
                <w:rFonts w:cs="Arial"/>
                <w:sz w:val="20"/>
              </w:rPr>
              <w:t>Don’t know</w:t>
            </w:r>
          </w:p>
        </w:tc>
      </w:tr>
      <w:tr w:rsidR="002437AB" w:rsidRPr="006179D0" w14:paraId="287A54CA" w14:textId="77777777" w:rsidTr="008B4FDD">
        <w:trPr>
          <w:trHeight w:val="522"/>
        </w:trPr>
        <w:tc>
          <w:tcPr>
            <w:tcW w:w="2697" w:type="pct"/>
            <w:vAlign w:val="center"/>
          </w:tcPr>
          <w:p w14:paraId="2B1AE051" w14:textId="7B67EC06" w:rsidR="002437AB" w:rsidRDefault="002437AB" w:rsidP="007104B7">
            <w:pPr>
              <w:pStyle w:val="QTblabc"/>
            </w:pPr>
            <w:r>
              <w:t xml:space="preserve">Introduced one or more new policies or practices </w:t>
            </w:r>
          </w:p>
        </w:tc>
        <w:tc>
          <w:tcPr>
            <w:tcW w:w="734" w:type="pct"/>
            <w:vAlign w:val="center"/>
          </w:tcPr>
          <w:p w14:paraId="411C3C4C" w14:textId="77777777" w:rsidR="002437AB" w:rsidRPr="006179D0" w:rsidRDefault="002437AB" w:rsidP="007104B7">
            <w:pPr>
              <w:pStyle w:val="Qtable1to10Horiz"/>
              <w:numPr>
                <w:ilvl w:val="0"/>
                <w:numId w:val="0"/>
              </w:numPr>
              <w:rPr>
                <w:rFonts w:cs="Arial"/>
              </w:rPr>
            </w:pPr>
            <w:r>
              <w:rPr>
                <w:rFonts w:cs="Arial"/>
              </w:rPr>
              <w:t>1</w:t>
            </w:r>
          </w:p>
        </w:tc>
        <w:tc>
          <w:tcPr>
            <w:tcW w:w="795" w:type="pct"/>
            <w:vAlign w:val="center"/>
          </w:tcPr>
          <w:p w14:paraId="73420447" w14:textId="77777777" w:rsidR="002437AB" w:rsidRPr="006179D0" w:rsidRDefault="002437AB" w:rsidP="007104B7">
            <w:pPr>
              <w:pStyle w:val="Qtable1to10Horiz"/>
              <w:numPr>
                <w:ilvl w:val="0"/>
                <w:numId w:val="0"/>
              </w:numPr>
              <w:rPr>
                <w:rFonts w:cs="Arial"/>
              </w:rPr>
            </w:pPr>
            <w:r>
              <w:rPr>
                <w:rFonts w:cs="Arial"/>
              </w:rPr>
              <w:t>2</w:t>
            </w:r>
          </w:p>
        </w:tc>
        <w:tc>
          <w:tcPr>
            <w:tcW w:w="774" w:type="pct"/>
            <w:vAlign w:val="center"/>
          </w:tcPr>
          <w:p w14:paraId="46AAFB5F" w14:textId="77777777" w:rsidR="002437AB" w:rsidRPr="006179D0" w:rsidRDefault="002437AB" w:rsidP="007104B7">
            <w:pPr>
              <w:pStyle w:val="Qtable1to10Horiz"/>
              <w:numPr>
                <w:ilvl w:val="0"/>
                <w:numId w:val="0"/>
              </w:numPr>
              <w:rPr>
                <w:rFonts w:cs="Arial"/>
              </w:rPr>
            </w:pPr>
            <w:r>
              <w:rPr>
                <w:rFonts w:cs="Arial"/>
              </w:rPr>
              <w:t>3</w:t>
            </w:r>
          </w:p>
        </w:tc>
      </w:tr>
      <w:tr w:rsidR="002437AB" w:rsidRPr="006179D0" w14:paraId="4F3881F1" w14:textId="77777777" w:rsidTr="008B4FDD">
        <w:trPr>
          <w:trHeight w:val="522"/>
        </w:trPr>
        <w:tc>
          <w:tcPr>
            <w:tcW w:w="2697" w:type="pct"/>
            <w:vAlign w:val="center"/>
          </w:tcPr>
          <w:p w14:paraId="781384B9" w14:textId="51B4F154" w:rsidR="002437AB" w:rsidRDefault="002437AB" w:rsidP="007104B7">
            <w:pPr>
              <w:pStyle w:val="QTblabc"/>
            </w:pPr>
            <w:r w:rsidRPr="00C835F1">
              <w:lastRenderedPageBreak/>
              <w:t>Reviewed one or more policies or practices</w:t>
            </w:r>
          </w:p>
        </w:tc>
        <w:tc>
          <w:tcPr>
            <w:tcW w:w="734" w:type="pct"/>
            <w:vAlign w:val="center"/>
          </w:tcPr>
          <w:p w14:paraId="1FD7A804" w14:textId="77777777" w:rsidR="002437AB" w:rsidRPr="006179D0" w:rsidRDefault="002437AB" w:rsidP="007104B7">
            <w:pPr>
              <w:pStyle w:val="Qtable1to10Horiz"/>
              <w:numPr>
                <w:ilvl w:val="0"/>
                <w:numId w:val="0"/>
              </w:numPr>
              <w:rPr>
                <w:rFonts w:cs="Arial"/>
              </w:rPr>
            </w:pPr>
            <w:r>
              <w:rPr>
                <w:rFonts w:cs="Arial"/>
              </w:rPr>
              <w:t>1</w:t>
            </w:r>
          </w:p>
        </w:tc>
        <w:tc>
          <w:tcPr>
            <w:tcW w:w="795" w:type="pct"/>
            <w:vAlign w:val="center"/>
          </w:tcPr>
          <w:p w14:paraId="2F557034" w14:textId="77777777" w:rsidR="002437AB" w:rsidRPr="006179D0" w:rsidRDefault="002437AB" w:rsidP="007104B7">
            <w:pPr>
              <w:pStyle w:val="Qtable1to10Horiz"/>
              <w:numPr>
                <w:ilvl w:val="0"/>
                <w:numId w:val="0"/>
              </w:numPr>
              <w:rPr>
                <w:rFonts w:cs="Arial"/>
              </w:rPr>
            </w:pPr>
            <w:r>
              <w:rPr>
                <w:rFonts w:cs="Arial"/>
              </w:rPr>
              <w:t>2</w:t>
            </w:r>
          </w:p>
        </w:tc>
        <w:tc>
          <w:tcPr>
            <w:tcW w:w="774" w:type="pct"/>
            <w:vAlign w:val="center"/>
          </w:tcPr>
          <w:p w14:paraId="7BBE510E" w14:textId="77777777" w:rsidR="002437AB" w:rsidRPr="006179D0" w:rsidRDefault="002437AB" w:rsidP="007104B7">
            <w:pPr>
              <w:pStyle w:val="Qtable1to10Horiz"/>
              <w:numPr>
                <w:ilvl w:val="0"/>
                <w:numId w:val="0"/>
              </w:numPr>
              <w:rPr>
                <w:rFonts w:cs="Arial"/>
              </w:rPr>
            </w:pPr>
            <w:r>
              <w:rPr>
                <w:rFonts w:cs="Arial"/>
              </w:rPr>
              <w:t>3</w:t>
            </w:r>
          </w:p>
        </w:tc>
      </w:tr>
      <w:tr w:rsidR="002437AB" w:rsidRPr="006179D0" w14:paraId="67132E2D" w14:textId="77777777" w:rsidTr="008B4FDD">
        <w:trPr>
          <w:trHeight w:val="522"/>
        </w:trPr>
        <w:tc>
          <w:tcPr>
            <w:tcW w:w="2697" w:type="pct"/>
            <w:vAlign w:val="center"/>
          </w:tcPr>
          <w:p w14:paraId="45DDDE21" w14:textId="63B14FCC" w:rsidR="002437AB" w:rsidRDefault="002437AB" w:rsidP="007104B7">
            <w:pPr>
              <w:pStyle w:val="QTblabc"/>
            </w:pPr>
            <w:r w:rsidRPr="00C835F1">
              <w:t>Revised one or more policies or practices</w:t>
            </w:r>
          </w:p>
        </w:tc>
        <w:tc>
          <w:tcPr>
            <w:tcW w:w="734" w:type="pct"/>
            <w:vAlign w:val="center"/>
          </w:tcPr>
          <w:p w14:paraId="6B9F812F" w14:textId="77777777" w:rsidR="002437AB" w:rsidRPr="006179D0" w:rsidRDefault="002437AB" w:rsidP="007104B7">
            <w:pPr>
              <w:pStyle w:val="Qtable1to10Horiz"/>
              <w:numPr>
                <w:ilvl w:val="0"/>
                <w:numId w:val="0"/>
              </w:numPr>
              <w:rPr>
                <w:rFonts w:cs="Arial"/>
              </w:rPr>
            </w:pPr>
            <w:r>
              <w:rPr>
                <w:rFonts w:cs="Arial"/>
              </w:rPr>
              <w:t>1</w:t>
            </w:r>
          </w:p>
        </w:tc>
        <w:tc>
          <w:tcPr>
            <w:tcW w:w="795" w:type="pct"/>
            <w:vAlign w:val="center"/>
          </w:tcPr>
          <w:p w14:paraId="612BE92D" w14:textId="77777777" w:rsidR="002437AB" w:rsidRPr="006179D0" w:rsidRDefault="002437AB" w:rsidP="007104B7">
            <w:pPr>
              <w:pStyle w:val="Qtable1to10Horiz"/>
              <w:numPr>
                <w:ilvl w:val="0"/>
                <w:numId w:val="0"/>
              </w:numPr>
              <w:rPr>
                <w:rFonts w:cs="Arial"/>
              </w:rPr>
            </w:pPr>
            <w:r>
              <w:rPr>
                <w:rFonts w:cs="Arial"/>
              </w:rPr>
              <w:t>2</w:t>
            </w:r>
          </w:p>
        </w:tc>
        <w:tc>
          <w:tcPr>
            <w:tcW w:w="774" w:type="pct"/>
            <w:vAlign w:val="center"/>
          </w:tcPr>
          <w:p w14:paraId="6C9D3BFC" w14:textId="77777777" w:rsidR="002437AB" w:rsidRPr="006179D0" w:rsidRDefault="002437AB" w:rsidP="007104B7">
            <w:pPr>
              <w:pStyle w:val="Qtable1to10Horiz"/>
              <w:numPr>
                <w:ilvl w:val="0"/>
                <w:numId w:val="0"/>
              </w:numPr>
              <w:rPr>
                <w:rFonts w:cs="Arial"/>
              </w:rPr>
            </w:pPr>
            <w:r>
              <w:rPr>
                <w:rFonts w:cs="Arial"/>
              </w:rPr>
              <w:t>3</w:t>
            </w:r>
          </w:p>
        </w:tc>
      </w:tr>
      <w:tr w:rsidR="002437AB" w:rsidRPr="006179D0" w14:paraId="6ECAAE32" w14:textId="77777777" w:rsidTr="008B4FDD">
        <w:trPr>
          <w:trHeight w:val="522"/>
        </w:trPr>
        <w:tc>
          <w:tcPr>
            <w:tcW w:w="2697" w:type="pct"/>
            <w:vAlign w:val="center"/>
          </w:tcPr>
          <w:p w14:paraId="65DF6975" w14:textId="4A10D388" w:rsidR="002437AB" w:rsidRDefault="002437AB" w:rsidP="007104B7">
            <w:pPr>
              <w:pStyle w:val="QTblabc"/>
            </w:pPr>
            <w:r w:rsidRPr="00C835F1">
              <w:t>Formalised plans to introduce one or more new policies or practices</w:t>
            </w:r>
          </w:p>
        </w:tc>
        <w:tc>
          <w:tcPr>
            <w:tcW w:w="734" w:type="pct"/>
            <w:vAlign w:val="center"/>
          </w:tcPr>
          <w:p w14:paraId="46DDAA09" w14:textId="77777777" w:rsidR="002437AB" w:rsidRPr="006179D0" w:rsidRDefault="002437AB" w:rsidP="007104B7">
            <w:pPr>
              <w:pStyle w:val="Qtable1to10Horiz"/>
              <w:numPr>
                <w:ilvl w:val="0"/>
                <w:numId w:val="0"/>
              </w:numPr>
              <w:rPr>
                <w:rFonts w:cs="Arial"/>
              </w:rPr>
            </w:pPr>
            <w:r>
              <w:rPr>
                <w:rFonts w:cs="Arial"/>
              </w:rPr>
              <w:t>1</w:t>
            </w:r>
          </w:p>
        </w:tc>
        <w:tc>
          <w:tcPr>
            <w:tcW w:w="795" w:type="pct"/>
            <w:vAlign w:val="center"/>
          </w:tcPr>
          <w:p w14:paraId="40D0F0C3" w14:textId="77777777" w:rsidR="002437AB" w:rsidRPr="006179D0" w:rsidRDefault="002437AB" w:rsidP="007104B7">
            <w:pPr>
              <w:pStyle w:val="Qtable1to10Horiz"/>
              <w:numPr>
                <w:ilvl w:val="0"/>
                <w:numId w:val="0"/>
              </w:numPr>
              <w:rPr>
                <w:rFonts w:cs="Arial"/>
              </w:rPr>
            </w:pPr>
            <w:r>
              <w:rPr>
                <w:rFonts w:cs="Arial"/>
              </w:rPr>
              <w:t>2</w:t>
            </w:r>
          </w:p>
        </w:tc>
        <w:tc>
          <w:tcPr>
            <w:tcW w:w="774" w:type="pct"/>
            <w:vAlign w:val="center"/>
          </w:tcPr>
          <w:p w14:paraId="2AB14C59" w14:textId="77777777" w:rsidR="002437AB" w:rsidRPr="006179D0" w:rsidRDefault="002437AB" w:rsidP="007104B7">
            <w:pPr>
              <w:pStyle w:val="Qtable1to10Horiz"/>
              <w:numPr>
                <w:ilvl w:val="0"/>
                <w:numId w:val="0"/>
              </w:numPr>
              <w:rPr>
                <w:rFonts w:cs="Arial"/>
              </w:rPr>
            </w:pPr>
            <w:r>
              <w:rPr>
                <w:rFonts w:cs="Arial"/>
              </w:rPr>
              <w:t>3</w:t>
            </w:r>
          </w:p>
        </w:tc>
      </w:tr>
      <w:tr w:rsidR="002437AB" w:rsidRPr="006179D0" w14:paraId="240CA955" w14:textId="77777777" w:rsidTr="008B4FDD">
        <w:trPr>
          <w:trHeight w:val="522"/>
        </w:trPr>
        <w:tc>
          <w:tcPr>
            <w:tcW w:w="2697" w:type="pct"/>
            <w:vAlign w:val="center"/>
          </w:tcPr>
          <w:p w14:paraId="7089B962" w14:textId="3776EBCA" w:rsidR="002437AB" w:rsidRDefault="002437AB" w:rsidP="007104B7">
            <w:pPr>
              <w:pStyle w:val="QTblabc"/>
            </w:pPr>
            <w:r w:rsidRPr="00C835F1">
              <w:t>Made general / informal plans to introduce one or more new policies or practices</w:t>
            </w:r>
          </w:p>
        </w:tc>
        <w:tc>
          <w:tcPr>
            <w:tcW w:w="734" w:type="pct"/>
            <w:vAlign w:val="center"/>
          </w:tcPr>
          <w:p w14:paraId="6E99E34E" w14:textId="77777777" w:rsidR="002437AB" w:rsidRPr="006179D0" w:rsidRDefault="002437AB" w:rsidP="007104B7">
            <w:pPr>
              <w:pStyle w:val="Qtable1to10Horiz"/>
              <w:numPr>
                <w:ilvl w:val="0"/>
                <w:numId w:val="0"/>
              </w:numPr>
              <w:rPr>
                <w:rFonts w:cs="Arial"/>
              </w:rPr>
            </w:pPr>
            <w:r>
              <w:rPr>
                <w:rFonts w:cs="Arial"/>
              </w:rPr>
              <w:t>1</w:t>
            </w:r>
          </w:p>
        </w:tc>
        <w:tc>
          <w:tcPr>
            <w:tcW w:w="795" w:type="pct"/>
            <w:vAlign w:val="center"/>
          </w:tcPr>
          <w:p w14:paraId="20B2072C" w14:textId="77777777" w:rsidR="002437AB" w:rsidRPr="006179D0" w:rsidRDefault="002437AB" w:rsidP="007104B7">
            <w:pPr>
              <w:pStyle w:val="Qtable1to10Horiz"/>
              <w:numPr>
                <w:ilvl w:val="0"/>
                <w:numId w:val="0"/>
              </w:numPr>
              <w:rPr>
                <w:rFonts w:cs="Arial"/>
              </w:rPr>
            </w:pPr>
            <w:r>
              <w:rPr>
                <w:rFonts w:cs="Arial"/>
              </w:rPr>
              <w:t>2</w:t>
            </w:r>
          </w:p>
        </w:tc>
        <w:tc>
          <w:tcPr>
            <w:tcW w:w="774" w:type="pct"/>
            <w:vAlign w:val="center"/>
          </w:tcPr>
          <w:p w14:paraId="68C9E2BF" w14:textId="77777777" w:rsidR="002437AB" w:rsidRPr="006179D0" w:rsidRDefault="002437AB" w:rsidP="007104B7">
            <w:pPr>
              <w:pStyle w:val="Qtable1to10Horiz"/>
              <w:numPr>
                <w:ilvl w:val="0"/>
                <w:numId w:val="0"/>
              </w:numPr>
              <w:rPr>
                <w:rFonts w:cs="Arial"/>
              </w:rPr>
            </w:pPr>
            <w:r>
              <w:rPr>
                <w:rFonts w:cs="Arial"/>
              </w:rPr>
              <w:t>3</w:t>
            </w:r>
          </w:p>
        </w:tc>
      </w:tr>
    </w:tbl>
    <w:bookmarkEnd w:id="102"/>
    <w:p w14:paraId="79CFFD28" w14:textId="076FB677" w:rsidR="002437AB" w:rsidRPr="008B4FDD" w:rsidRDefault="008B4FDD" w:rsidP="006A3374">
      <w:pPr>
        <w:pStyle w:val="BodyText"/>
        <w:spacing w:before="240"/>
        <w:rPr>
          <w:i/>
          <w:iCs/>
        </w:rPr>
      </w:pPr>
      <w:r w:rsidRPr="008B4FDD">
        <w:rPr>
          <w:i/>
          <w:iCs/>
        </w:rPr>
        <w:t>A</w:t>
      </w:r>
      <w:r w:rsidR="002437AB" w:rsidRPr="008B4FDD">
        <w:rPr>
          <w:i/>
          <w:iCs/>
        </w:rPr>
        <w:t>sk all</w:t>
      </w:r>
      <w:r w:rsidRPr="008B4FDD">
        <w:rPr>
          <w:i/>
          <w:iCs/>
        </w:rPr>
        <w:t xml:space="preserve">. Single code. </w:t>
      </w:r>
    </w:p>
    <w:p w14:paraId="3B2FD78D" w14:textId="7AC87E78" w:rsidR="002437AB" w:rsidRPr="00DA73DA" w:rsidRDefault="008B4FDD" w:rsidP="008B4FDD">
      <w:pPr>
        <w:pStyle w:val="BodyText"/>
      </w:pPr>
      <w:r w:rsidRPr="008B4FDD">
        <w:t>F4.</w:t>
      </w:r>
      <w:r>
        <w:rPr>
          <w:u w:val="single"/>
        </w:rPr>
        <w:t xml:space="preserve"> </w:t>
      </w:r>
      <w:r w:rsidR="002437AB" w:rsidRPr="003F2691">
        <w:rPr>
          <w:u w:val="single"/>
        </w:rPr>
        <w:t>Since completing the course,</w:t>
      </w:r>
      <w:r w:rsidR="002437AB">
        <w:t xml:space="preserve"> to what extent is </w:t>
      </w:r>
      <w:r w:rsidR="002437AB" w:rsidRPr="00DA73DA">
        <w:t>mediation encourage</w:t>
      </w:r>
      <w:r w:rsidR="002437AB">
        <w:t>d</w:t>
      </w:r>
      <w:r w:rsidR="002437AB" w:rsidRPr="00DA73DA">
        <w:t xml:space="preserve"> in your organisation</w:t>
      </w:r>
      <w:r w:rsidR="002437AB" w:rsidRPr="0059308B">
        <w:t xml:space="preserve"> </w:t>
      </w:r>
      <w:r w:rsidR="002437AB" w:rsidRPr="008D0DBC">
        <w:t>now</w:t>
      </w:r>
      <w:r w:rsidR="002437AB" w:rsidRPr="00DA73DA">
        <w:t>?</w:t>
      </w:r>
    </w:p>
    <w:tbl>
      <w:tblPr>
        <w:tblStyle w:val="TableGrid"/>
        <w:tblW w:w="5000" w:type="pct"/>
        <w:tblLook w:val="04A0" w:firstRow="1" w:lastRow="0" w:firstColumn="1" w:lastColumn="0" w:noHBand="0" w:noVBand="1"/>
      </w:tblPr>
      <w:tblGrid>
        <w:gridCol w:w="5241"/>
        <w:gridCol w:w="945"/>
        <w:gridCol w:w="2811"/>
      </w:tblGrid>
      <w:tr w:rsidR="002437AB" w14:paraId="1D3C0C98" w14:textId="77777777" w:rsidTr="008B4FDD">
        <w:trPr>
          <w:trHeight w:val="522"/>
        </w:trPr>
        <w:tc>
          <w:tcPr>
            <w:tcW w:w="2913" w:type="pct"/>
            <w:vAlign w:val="center"/>
          </w:tcPr>
          <w:p w14:paraId="19C3BBAF" w14:textId="77777777" w:rsidR="002437AB" w:rsidRDefault="002437AB" w:rsidP="007104B7">
            <w:pPr>
              <w:pStyle w:val="Table1Black"/>
              <w:spacing w:after="0"/>
            </w:pPr>
            <w:r>
              <w:t xml:space="preserve">Much less </w:t>
            </w:r>
          </w:p>
        </w:tc>
        <w:tc>
          <w:tcPr>
            <w:tcW w:w="525" w:type="pct"/>
            <w:vAlign w:val="center"/>
          </w:tcPr>
          <w:p w14:paraId="0503F1A2" w14:textId="77777777" w:rsidR="002437AB" w:rsidRDefault="002437AB" w:rsidP="007104B7">
            <w:pPr>
              <w:pStyle w:val="Table1Black"/>
              <w:spacing w:after="0"/>
              <w:jc w:val="center"/>
            </w:pPr>
            <w:r>
              <w:t>1</w:t>
            </w:r>
          </w:p>
        </w:tc>
        <w:tc>
          <w:tcPr>
            <w:tcW w:w="1562" w:type="pct"/>
            <w:vAlign w:val="center"/>
          </w:tcPr>
          <w:p w14:paraId="03598B27" w14:textId="77777777" w:rsidR="002437AB" w:rsidRDefault="002437AB" w:rsidP="007104B7">
            <w:pPr>
              <w:pStyle w:val="Table1Black"/>
              <w:spacing w:after="0"/>
            </w:pPr>
          </w:p>
        </w:tc>
      </w:tr>
      <w:tr w:rsidR="002437AB" w14:paraId="72174225" w14:textId="77777777" w:rsidTr="008B4FDD">
        <w:trPr>
          <w:trHeight w:val="522"/>
        </w:trPr>
        <w:tc>
          <w:tcPr>
            <w:tcW w:w="2913" w:type="pct"/>
            <w:vAlign w:val="center"/>
          </w:tcPr>
          <w:p w14:paraId="23BBEA41" w14:textId="77777777" w:rsidR="002437AB" w:rsidRDefault="002437AB" w:rsidP="007104B7">
            <w:pPr>
              <w:pStyle w:val="Table1Black"/>
              <w:spacing w:after="0"/>
            </w:pPr>
            <w:r>
              <w:t xml:space="preserve"> Less </w:t>
            </w:r>
          </w:p>
        </w:tc>
        <w:tc>
          <w:tcPr>
            <w:tcW w:w="525" w:type="pct"/>
            <w:vAlign w:val="center"/>
          </w:tcPr>
          <w:p w14:paraId="7B167A94" w14:textId="77777777" w:rsidR="002437AB" w:rsidRDefault="002437AB" w:rsidP="007104B7">
            <w:pPr>
              <w:pStyle w:val="Table1Black"/>
              <w:spacing w:after="0"/>
              <w:jc w:val="center"/>
            </w:pPr>
            <w:r>
              <w:t>2</w:t>
            </w:r>
          </w:p>
        </w:tc>
        <w:tc>
          <w:tcPr>
            <w:tcW w:w="1562" w:type="pct"/>
            <w:vAlign w:val="center"/>
          </w:tcPr>
          <w:p w14:paraId="28697E19" w14:textId="77777777" w:rsidR="002437AB" w:rsidRDefault="002437AB" w:rsidP="007104B7">
            <w:pPr>
              <w:pStyle w:val="Table1Black"/>
              <w:spacing w:after="0"/>
            </w:pPr>
          </w:p>
        </w:tc>
      </w:tr>
      <w:tr w:rsidR="002437AB" w14:paraId="0B6392F6" w14:textId="77777777" w:rsidTr="008B4FDD">
        <w:trPr>
          <w:trHeight w:val="522"/>
        </w:trPr>
        <w:tc>
          <w:tcPr>
            <w:tcW w:w="2913" w:type="pct"/>
            <w:vAlign w:val="center"/>
          </w:tcPr>
          <w:p w14:paraId="01518712" w14:textId="77777777" w:rsidR="002437AB" w:rsidRDefault="002437AB" w:rsidP="007104B7">
            <w:pPr>
              <w:pStyle w:val="Table1Black"/>
              <w:spacing w:after="0"/>
            </w:pPr>
            <w:r>
              <w:t>About the same</w:t>
            </w:r>
          </w:p>
        </w:tc>
        <w:tc>
          <w:tcPr>
            <w:tcW w:w="525" w:type="pct"/>
            <w:vAlign w:val="center"/>
          </w:tcPr>
          <w:p w14:paraId="2FB77A4F" w14:textId="77777777" w:rsidR="002437AB" w:rsidRDefault="002437AB" w:rsidP="007104B7">
            <w:pPr>
              <w:pStyle w:val="Table1Black"/>
              <w:spacing w:after="0"/>
              <w:jc w:val="center"/>
            </w:pPr>
            <w:r>
              <w:t>3</w:t>
            </w:r>
          </w:p>
        </w:tc>
        <w:tc>
          <w:tcPr>
            <w:tcW w:w="1562" w:type="pct"/>
            <w:vAlign w:val="center"/>
          </w:tcPr>
          <w:p w14:paraId="2CDBE817" w14:textId="77777777" w:rsidR="002437AB" w:rsidRDefault="002437AB" w:rsidP="007104B7">
            <w:pPr>
              <w:pStyle w:val="Table1Black"/>
              <w:spacing w:after="0"/>
            </w:pPr>
          </w:p>
        </w:tc>
      </w:tr>
      <w:tr w:rsidR="002437AB" w14:paraId="5F2287E4" w14:textId="77777777" w:rsidTr="008B4FDD">
        <w:trPr>
          <w:trHeight w:val="522"/>
        </w:trPr>
        <w:tc>
          <w:tcPr>
            <w:tcW w:w="2913" w:type="pct"/>
            <w:vAlign w:val="center"/>
          </w:tcPr>
          <w:p w14:paraId="0609A5F9" w14:textId="77777777" w:rsidR="002437AB" w:rsidRDefault="002437AB" w:rsidP="007104B7">
            <w:pPr>
              <w:pStyle w:val="Table1Black"/>
              <w:spacing w:after="0"/>
            </w:pPr>
            <w:r>
              <w:t xml:space="preserve"> More</w:t>
            </w:r>
          </w:p>
        </w:tc>
        <w:tc>
          <w:tcPr>
            <w:tcW w:w="525" w:type="pct"/>
            <w:vAlign w:val="center"/>
          </w:tcPr>
          <w:p w14:paraId="3B30FEF0" w14:textId="77777777" w:rsidR="002437AB" w:rsidRDefault="002437AB" w:rsidP="007104B7">
            <w:pPr>
              <w:pStyle w:val="Table1Black"/>
              <w:spacing w:after="0"/>
              <w:jc w:val="center"/>
            </w:pPr>
            <w:r>
              <w:t>4</w:t>
            </w:r>
          </w:p>
        </w:tc>
        <w:tc>
          <w:tcPr>
            <w:tcW w:w="1562" w:type="pct"/>
            <w:vAlign w:val="center"/>
          </w:tcPr>
          <w:p w14:paraId="61B1053B" w14:textId="77777777" w:rsidR="002437AB" w:rsidRDefault="002437AB" w:rsidP="007104B7">
            <w:pPr>
              <w:pStyle w:val="Table1Black"/>
              <w:spacing w:after="0"/>
            </w:pPr>
          </w:p>
        </w:tc>
      </w:tr>
      <w:tr w:rsidR="002437AB" w14:paraId="1AC9EC86" w14:textId="77777777" w:rsidTr="008B4FDD">
        <w:trPr>
          <w:trHeight w:val="522"/>
        </w:trPr>
        <w:tc>
          <w:tcPr>
            <w:tcW w:w="2913" w:type="pct"/>
            <w:vAlign w:val="center"/>
          </w:tcPr>
          <w:p w14:paraId="4AC41F67" w14:textId="77777777" w:rsidR="002437AB" w:rsidRDefault="002437AB" w:rsidP="007104B7">
            <w:pPr>
              <w:pStyle w:val="Table1Black"/>
              <w:spacing w:after="0"/>
            </w:pPr>
            <w:r>
              <w:t>Much more</w:t>
            </w:r>
          </w:p>
        </w:tc>
        <w:tc>
          <w:tcPr>
            <w:tcW w:w="525" w:type="pct"/>
            <w:vAlign w:val="center"/>
          </w:tcPr>
          <w:p w14:paraId="60F589A2" w14:textId="77777777" w:rsidR="002437AB" w:rsidRDefault="002437AB" w:rsidP="007104B7">
            <w:pPr>
              <w:pStyle w:val="Table1Black"/>
              <w:spacing w:after="0"/>
              <w:jc w:val="center"/>
            </w:pPr>
            <w:r>
              <w:t>5</w:t>
            </w:r>
          </w:p>
        </w:tc>
        <w:tc>
          <w:tcPr>
            <w:tcW w:w="1562" w:type="pct"/>
            <w:vAlign w:val="center"/>
          </w:tcPr>
          <w:p w14:paraId="46ADF62D" w14:textId="77777777" w:rsidR="002437AB" w:rsidRDefault="002437AB" w:rsidP="007104B7">
            <w:pPr>
              <w:pStyle w:val="Table1Black"/>
              <w:spacing w:after="0"/>
            </w:pPr>
          </w:p>
        </w:tc>
      </w:tr>
      <w:tr w:rsidR="002437AB" w14:paraId="48371549" w14:textId="77777777" w:rsidTr="008B4FDD">
        <w:trPr>
          <w:trHeight w:val="522"/>
        </w:trPr>
        <w:tc>
          <w:tcPr>
            <w:tcW w:w="2913" w:type="pct"/>
            <w:vAlign w:val="center"/>
          </w:tcPr>
          <w:p w14:paraId="4F8391CB" w14:textId="44FA4915" w:rsidR="002437AB" w:rsidRDefault="002437AB" w:rsidP="007104B7">
            <w:pPr>
              <w:pStyle w:val="Table1Black"/>
              <w:spacing w:after="0"/>
            </w:pPr>
            <w:r>
              <w:t>Don’t know</w:t>
            </w:r>
          </w:p>
        </w:tc>
        <w:tc>
          <w:tcPr>
            <w:tcW w:w="525" w:type="pct"/>
            <w:vAlign w:val="center"/>
          </w:tcPr>
          <w:p w14:paraId="057CECAB" w14:textId="77777777" w:rsidR="002437AB" w:rsidRDefault="002437AB" w:rsidP="007104B7">
            <w:pPr>
              <w:pStyle w:val="Table1Black"/>
              <w:spacing w:after="0"/>
              <w:jc w:val="center"/>
            </w:pPr>
            <w:r>
              <w:t>6</w:t>
            </w:r>
          </w:p>
        </w:tc>
        <w:tc>
          <w:tcPr>
            <w:tcW w:w="1562" w:type="pct"/>
            <w:vAlign w:val="center"/>
          </w:tcPr>
          <w:p w14:paraId="24902062" w14:textId="77777777" w:rsidR="002437AB" w:rsidRDefault="002437AB" w:rsidP="007104B7">
            <w:pPr>
              <w:pStyle w:val="Table1Black"/>
              <w:spacing w:after="0"/>
            </w:pPr>
            <w:r>
              <w:t xml:space="preserve"> </w:t>
            </w:r>
          </w:p>
        </w:tc>
      </w:tr>
    </w:tbl>
    <w:p w14:paraId="64D7405F" w14:textId="69BDC2C5" w:rsidR="002437AB" w:rsidRPr="008B4FDD" w:rsidRDefault="008B4FDD" w:rsidP="006A3374">
      <w:pPr>
        <w:pStyle w:val="BodyText"/>
        <w:spacing w:before="240"/>
        <w:rPr>
          <w:i/>
          <w:iCs/>
        </w:rPr>
      </w:pPr>
      <w:r w:rsidRPr="008B4FDD">
        <w:rPr>
          <w:i/>
          <w:iCs/>
        </w:rPr>
        <w:t>Ask all. Single code.</w:t>
      </w:r>
    </w:p>
    <w:p w14:paraId="30CD608B" w14:textId="7028FF31" w:rsidR="002437AB" w:rsidRDefault="008B4FDD" w:rsidP="008B4FDD">
      <w:pPr>
        <w:pStyle w:val="BodyText"/>
      </w:pPr>
      <w:r>
        <w:t xml:space="preserve">F5. </w:t>
      </w:r>
      <w:r w:rsidR="002437AB" w:rsidRPr="00DA73DA">
        <w:t>How aware are staff of mediation</w:t>
      </w:r>
      <w:r w:rsidR="002437AB">
        <w:t xml:space="preserve"> as a form of dispute resolution</w:t>
      </w:r>
      <w:r w:rsidR="002437AB" w:rsidRPr="00DA73DA">
        <w:t xml:space="preserve"> in your organisation? </w:t>
      </w:r>
    </w:p>
    <w:tbl>
      <w:tblPr>
        <w:tblStyle w:val="TableGrid"/>
        <w:tblW w:w="5000" w:type="pct"/>
        <w:tblLook w:val="04A0" w:firstRow="1" w:lastRow="0" w:firstColumn="1" w:lastColumn="0" w:noHBand="0" w:noVBand="1"/>
      </w:tblPr>
      <w:tblGrid>
        <w:gridCol w:w="5241"/>
        <w:gridCol w:w="945"/>
        <w:gridCol w:w="2811"/>
      </w:tblGrid>
      <w:tr w:rsidR="002437AB" w14:paraId="2FC1E655" w14:textId="77777777" w:rsidTr="008B4FDD">
        <w:trPr>
          <w:trHeight w:val="522"/>
        </w:trPr>
        <w:tc>
          <w:tcPr>
            <w:tcW w:w="2913" w:type="pct"/>
            <w:vAlign w:val="center"/>
          </w:tcPr>
          <w:p w14:paraId="03686E5D" w14:textId="77777777" w:rsidR="002437AB" w:rsidRDefault="002437AB" w:rsidP="007104B7">
            <w:pPr>
              <w:pStyle w:val="Table1Black"/>
              <w:spacing w:after="0"/>
            </w:pPr>
            <w:r>
              <w:t>Not at all aware</w:t>
            </w:r>
          </w:p>
        </w:tc>
        <w:tc>
          <w:tcPr>
            <w:tcW w:w="525" w:type="pct"/>
            <w:vAlign w:val="center"/>
          </w:tcPr>
          <w:p w14:paraId="585E899A" w14:textId="77777777" w:rsidR="002437AB" w:rsidRDefault="002437AB" w:rsidP="007104B7">
            <w:pPr>
              <w:pStyle w:val="Table1Black"/>
              <w:spacing w:after="0"/>
              <w:jc w:val="center"/>
            </w:pPr>
            <w:r>
              <w:t>1</w:t>
            </w:r>
          </w:p>
        </w:tc>
        <w:tc>
          <w:tcPr>
            <w:tcW w:w="1562" w:type="pct"/>
            <w:vAlign w:val="center"/>
          </w:tcPr>
          <w:p w14:paraId="3DD1AC0B" w14:textId="77777777" w:rsidR="002437AB" w:rsidRDefault="002437AB" w:rsidP="007104B7">
            <w:pPr>
              <w:pStyle w:val="Table1Black"/>
              <w:spacing w:after="0"/>
            </w:pPr>
          </w:p>
        </w:tc>
      </w:tr>
      <w:tr w:rsidR="002437AB" w14:paraId="31748F95" w14:textId="77777777" w:rsidTr="008B4FDD">
        <w:trPr>
          <w:trHeight w:val="522"/>
        </w:trPr>
        <w:tc>
          <w:tcPr>
            <w:tcW w:w="2913" w:type="pct"/>
            <w:vAlign w:val="center"/>
          </w:tcPr>
          <w:p w14:paraId="3CAE1788" w14:textId="77777777" w:rsidR="002437AB" w:rsidRDefault="002437AB" w:rsidP="007104B7">
            <w:pPr>
              <w:pStyle w:val="Table1Black"/>
              <w:spacing w:after="0"/>
            </w:pPr>
            <w:r>
              <w:t>Not very aware</w:t>
            </w:r>
          </w:p>
        </w:tc>
        <w:tc>
          <w:tcPr>
            <w:tcW w:w="525" w:type="pct"/>
            <w:vAlign w:val="center"/>
          </w:tcPr>
          <w:p w14:paraId="7DC98F46" w14:textId="77777777" w:rsidR="002437AB" w:rsidRDefault="002437AB" w:rsidP="007104B7">
            <w:pPr>
              <w:pStyle w:val="Table1Black"/>
              <w:spacing w:after="0"/>
              <w:jc w:val="center"/>
            </w:pPr>
            <w:r>
              <w:t>2</w:t>
            </w:r>
          </w:p>
        </w:tc>
        <w:tc>
          <w:tcPr>
            <w:tcW w:w="1562" w:type="pct"/>
            <w:vAlign w:val="center"/>
          </w:tcPr>
          <w:p w14:paraId="388A6C96" w14:textId="77777777" w:rsidR="002437AB" w:rsidRDefault="002437AB" w:rsidP="007104B7">
            <w:pPr>
              <w:pStyle w:val="Table1Black"/>
              <w:spacing w:after="0"/>
            </w:pPr>
          </w:p>
        </w:tc>
      </w:tr>
      <w:tr w:rsidR="002437AB" w14:paraId="5167ED67" w14:textId="77777777" w:rsidTr="008B4FDD">
        <w:trPr>
          <w:trHeight w:val="522"/>
        </w:trPr>
        <w:tc>
          <w:tcPr>
            <w:tcW w:w="2913" w:type="pct"/>
            <w:vAlign w:val="center"/>
          </w:tcPr>
          <w:p w14:paraId="5FB51FD8" w14:textId="77777777" w:rsidR="002437AB" w:rsidRDefault="002437AB" w:rsidP="007104B7">
            <w:pPr>
              <w:pStyle w:val="Table1Black"/>
              <w:spacing w:after="0"/>
            </w:pPr>
            <w:r>
              <w:t>Neither aware nor unaware</w:t>
            </w:r>
          </w:p>
        </w:tc>
        <w:tc>
          <w:tcPr>
            <w:tcW w:w="525" w:type="pct"/>
            <w:vAlign w:val="center"/>
          </w:tcPr>
          <w:p w14:paraId="42937DB5" w14:textId="77777777" w:rsidR="002437AB" w:rsidRDefault="002437AB" w:rsidP="007104B7">
            <w:pPr>
              <w:pStyle w:val="Table1Black"/>
              <w:spacing w:after="0"/>
              <w:jc w:val="center"/>
            </w:pPr>
            <w:r>
              <w:t>3</w:t>
            </w:r>
          </w:p>
        </w:tc>
        <w:tc>
          <w:tcPr>
            <w:tcW w:w="1562" w:type="pct"/>
            <w:vAlign w:val="center"/>
          </w:tcPr>
          <w:p w14:paraId="2F4A533C" w14:textId="77777777" w:rsidR="002437AB" w:rsidRDefault="002437AB" w:rsidP="007104B7">
            <w:pPr>
              <w:pStyle w:val="Table1Black"/>
              <w:spacing w:after="0"/>
            </w:pPr>
          </w:p>
        </w:tc>
      </w:tr>
      <w:tr w:rsidR="002437AB" w14:paraId="670D47E7" w14:textId="77777777" w:rsidTr="008B4FDD">
        <w:trPr>
          <w:trHeight w:val="522"/>
        </w:trPr>
        <w:tc>
          <w:tcPr>
            <w:tcW w:w="2913" w:type="pct"/>
            <w:vAlign w:val="center"/>
          </w:tcPr>
          <w:p w14:paraId="1B0B62A2" w14:textId="77777777" w:rsidR="002437AB" w:rsidRDefault="002437AB" w:rsidP="007104B7">
            <w:pPr>
              <w:pStyle w:val="Table1Black"/>
              <w:spacing w:after="0"/>
            </w:pPr>
            <w:r>
              <w:t>Fairly aware</w:t>
            </w:r>
          </w:p>
        </w:tc>
        <w:tc>
          <w:tcPr>
            <w:tcW w:w="525" w:type="pct"/>
            <w:vAlign w:val="center"/>
          </w:tcPr>
          <w:p w14:paraId="1ED3AF01" w14:textId="77777777" w:rsidR="002437AB" w:rsidRDefault="002437AB" w:rsidP="007104B7">
            <w:pPr>
              <w:pStyle w:val="Table1Black"/>
              <w:spacing w:after="0"/>
              <w:jc w:val="center"/>
            </w:pPr>
            <w:r>
              <w:t>4</w:t>
            </w:r>
          </w:p>
        </w:tc>
        <w:tc>
          <w:tcPr>
            <w:tcW w:w="1562" w:type="pct"/>
            <w:vAlign w:val="center"/>
          </w:tcPr>
          <w:p w14:paraId="39ED7E26" w14:textId="77777777" w:rsidR="002437AB" w:rsidRDefault="002437AB" w:rsidP="007104B7">
            <w:pPr>
              <w:pStyle w:val="Table1Black"/>
              <w:spacing w:after="0"/>
            </w:pPr>
          </w:p>
        </w:tc>
      </w:tr>
      <w:tr w:rsidR="002437AB" w14:paraId="3F7FFB70" w14:textId="77777777" w:rsidTr="008B4FDD">
        <w:trPr>
          <w:trHeight w:val="522"/>
        </w:trPr>
        <w:tc>
          <w:tcPr>
            <w:tcW w:w="2913" w:type="pct"/>
            <w:vAlign w:val="center"/>
          </w:tcPr>
          <w:p w14:paraId="038C496E" w14:textId="77777777" w:rsidR="002437AB" w:rsidRDefault="002437AB" w:rsidP="007104B7">
            <w:pPr>
              <w:pStyle w:val="Table1Black"/>
              <w:spacing w:after="0"/>
            </w:pPr>
            <w:r>
              <w:t>Very aware</w:t>
            </w:r>
          </w:p>
        </w:tc>
        <w:tc>
          <w:tcPr>
            <w:tcW w:w="525" w:type="pct"/>
            <w:vAlign w:val="center"/>
          </w:tcPr>
          <w:p w14:paraId="37E9B2A4" w14:textId="77777777" w:rsidR="002437AB" w:rsidRDefault="002437AB" w:rsidP="007104B7">
            <w:pPr>
              <w:pStyle w:val="Table1Black"/>
              <w:spacing w:after="0"/>
              <w:jc w:val="center"/>
            </w:pPr>
            <w:r>
              <w:t>5</w:t>
            </w:r>
          </w:p>
        </w:tc>
        <w:tc>
          <w:tcPr>
            <w:tcW w:w="1562" w:type="pct"/>
            <w:vAlign w:val="center"/>
          </w:tcPr>
          <w:p w14:paraId="1B770177" w14:textId="77777777" w:rsidR="002437AB" w:rsidRDefault="002437AB" w:rsidP="007104B7">
            <w:pPr>
              <w:pStyle w:val="Table1Black"/>
              <w:spacing w:after="0"/>
            </w:pPr>
          </w:p>
        </w:tc>
      </w:tr>
      <w:tr w:rsidR="002437AB" w14:paraId="787EA39F" w14:textId="77777777" w:rsidTr="008B4FDD">
        <w:trPr>
          <w:trHeight w:val="522"/>
        </w:trPr>
        <w:tc>
          <w:tcPr>
            <w:tcW w:w="2913" w:type="pct"/>
            <w:vAlign w:val="center"/>
          </w:tcPr>
          <w:p w14:paraId="2BDDBCEC" w14:textId="0C17F813" w:rsidR="002437AB" w:rsidRDefault="002437AB" w:rsidP="007104B7">
            <w:pPr>
              <w:pStyle w:val="Table1Black"/>
              <w:spacing w:after="0"/>
            </w:pPr>
            <w:r>
              <w:t>Don’t know</w:t>
            </w:r>
          </w:p>
        </w:tc>
        <w:tc>
          <w:tcPr>
            <w:tcW w:w="525" w:type="pct"/>
            <w:vAlign w:val="center"/>
          </w:tcPr>
          <w:p w14:paraId="74A57D47" w14:textId="77777777" w:rsidR="002437AB" w:rsidRDefault="002437AB" w:rsidP="007104B7">
            <w:pPr>
              <w:pStyle w:val="Table1Black"/>
              <w:spacing w:after="0"/>
              <w:jc w:val="center"/>
            </w:pPr>
            <w:r>
              <w:t>6</w:t>
            </w:r>
          </w:p>
        </w:tc>
        <w:tc>
          <w:tcPr>
            <w:tcW w:w="1562" w:type="pct"/>
            <w:vAlign w:val="center"/>
          </w:tcPr>
          <w:p w14:paraId="0BC3FAF1" w14:textId="77777777" w:rsidR="002437AB" w:rsidRDefault="002437AB" w:rsidP="007104B7">
            <w:pPr>
              <w:pStyle w:val="Table1Black"/>
              <w:spacing w:after="0"/>
            </w:pPr>
            <w:r>
              <w:t xml:space="preserve"> </w:t>
            </w:r>
          </w:p>
        </w:tc>
      </w:tr>
    </w:tbl>
    <w:p w14:paraId="270B07A6" w14:textId="6AB504D9" w:rsidR="002437AB" w:rsidRPr="008B4FDD" w:rsidRDefault="002437AB" w:rsidP="006A3374">
      <w:pPr>
        <w:pStyle w:val="BodyText"/>
        <w:spacing w:before="240"/>
        <w:rPr>
          <w:i/>
          <w:iCs/>
        </w:rPr>
      </w:pPr>
      <w:r w:rsidRPr="008B4FDD">
        <w:rPr>
          <w:i/>
          <w:iCs/>
        </w:rPr>
        <w:t xml:space="preserve">Ask </w:t>
      </w:r>
      <w:r w:rsidR="008B4FDD" w:rsidRPr="008B4FDD">
        <w:rPr>
          <w:i/>
          <w:iCs/>
        </w:rPr>
        <w:t xml:space="preserve">all. Single code. </w:t>
      </w:r>
    </w:p>
    <w:p w14:paraId="6D312419" w14:textId="2A37FB6D" w:rsidR="002437AB" w:rsidRDefault="008B4FDD" w:rsidP="008B4FDD">
      <w:pPr>
        <w:pStyle w:val="BodyText"/>
      </w:pPr>
      <w:r>
        <w:t xml:space="preserve">F6. </w:t>
      </w:r>
      <w:r w:rsidR="002437AB" w:rsidRPr="00DA73DA">
        <w:t>If an employee has a grievance, is a mediator asked to be involved…?</w:t>
      </w:r>
    </w:p>
    <w:tbl>
      <w:tblPr>
        <w:tblStyle w:val="TableGrid"/>
        <w:tblW w:w="5000" w:type="pct"/>
        <w:tblLook w:val="04A0" w:firstRow="1" w:lastRow="0" w:firstColumn="1" w:lastColumn="0" w:noHBand="0" w:noVBand="1"/>
      </w:tblPr>
      <w:tblGrid>
        <w:gridCol w:w="5241"/>
        <w:gridCol w:w="945"/>
        <w:gridCol w:w="2811"/>
      </w:tblGrid>
      <w:tr w:rsidR="002437AB" w14:paraId="7EEE7078" w14:textId="77777777" w:rsidTr="008B4FDD">
        <w:trPr>
          <w:trHeight w:val="522"/>
        </w:trPr>
        <w:tc>
          <w:tcPr>
            <w:tcW w:w="2913" w:type="pct"/>
            <w:vAlign w:val="center"/>
          </w:tcPr>
          <w:p w14:paraId="4AB30D11" w14:textId="77777777" w:rsidR="002437AB" w:rsidRDefault="002437AB" w:rsidP="007104B7">
            <w:pPr>
              <w:pStyle w:val="Table1Black"/>
              <w:spacing w:after="0"/>
            </w:pPr>
            <w:r>
              <w:t>Never</w:t>
            </w:r>
          </w:p>
        </w:tc>
        <w:tc>
          <w:tcPr>
            <w:tcW w:w="525" w:type="pct"/>
            <w:vAlign w:val="center"/>
          </w:tcPr>
          <w:p w14:paraId="520932B9" w14:textId="77777777" w:rsidR="002437AB" w:rsidRDefault="002437AB" w:rsidP="007104B7">
            <w:pPr>
              <w:pStyle w:val="Table1Black"/>
              <w:spacing w:after="0"/>
              <w:jc w:val="center"/>
            </w:pPr>
            <w:r>
              <w:t>1</w:t>
            </w:r>
          </w:p>
        </w:tc>
        <w:tc>
          <w:tcPr>
            <w:tcW w:w="1562" w:type="pct"/>
            <w:vAlign w:val="center"/>
          </w:tcPr>
          <w:p w14:paraId="45EBB794" w14:textId="77777777" w:rsidR="002437AB" w:rsidRDefault="002437AB" w:rsidP="007104B7">
            <w:pPr>
              <w:pStyle w:val="Table1Black"/>
              <w:spacing w:after="0"/>
            </w:pPr>
          </w:p>
        </w:tc>
      </w:tr>
      <w:tr w:rsidR="002437AB" w14:paraId="1C6DB4F2" w14:textId="77777777" w:rsidTr="008B4FDD">
        <w:trPr>
          <w:trHeight w:val="522"/>
        </w:trPr>
        <w:tc>
          <w:tcPr>
            <w:tcW w:w="2913" w:type="pct"/>
            <w:vAlign w:val="center"/>
          </w:tcPr>
          <w:p w14:paraId="1C5DA548" w14:textId="77777777" w:rsidR="002437AB" w:rsidRDefault="002437AB" w:rsidP="007104B7">
            <w:pPr>
              <w:pStyle w:val="Table1Black"/>
              <w:spacing w:after="0"/>
            </w:pPr>
            <w:r>
              <w:lastRenderedPageBreak/>
              <w:t>Rarely</w:t>
            </w:r>
          </w:p>
        </w:tc>
        <w:tc>
          <w:tcPr>
            <w:tcW w:w="525" w:type="pct"/>
            <w:vAlign w:val="center"/>
          </w:tcPr>
          <w:p w14:paraId="4F9A6E08" w14:textId="77777777" w:rsidR="002437AB" w:rsidRDefault="002437AB" w:rsidP="007104B7">
            <w:pPr>
              <w:pStyle w:val="Table1Black"/>
              <w:spacing w:after="0"/>
              <w:jc w:val="center"/>
            </w:pPr>
            <w:r>
              <w:t>2</w:t>
            </w:r>
          </w:p>
        </w:tc>
        <w:tc>
          <w:tcPr>
            <w:tcW w:w="1562" w:type="pct"/>
            <w:vAlign w:val="center"/>
          </w:tcPr>
          <w:p w14:paraId="727C0F8E" w14:textId="77777777" w:rsidR="002437AB" w:rsidRDefault="002437AB" w:rsidP="007104B7">
            <w:pPr>
              <w:pStyle w:val="Table1Black"/>
              <w:spacing w:after="0"/>
            </w:pPr>
          </w:p>
        </w:tc>
      </w:tr>
      <w:tr w:rsidR="002437AB" w14:paraId="289BC509" w14:textId="77777777" w:rsidTr="008B4FDD">
        <w:trPr>
          <w:trHeight w:val="522"/>
        </w:trPr>
        <w:tc>
          <w:tcPr>
            <w:tcW w:w="2913" w:type="pct"/>
            <w:vAlign w:val="center"/>
          </w:tcPr>
          <w:p w14:paraId="37C37338" w14:textId="77777777" w:rsidR="002437AB" w:rsidRDefault="002437AB" w:rsidP="007104B7">
            <w:pPr>
              <w:pStyle w:val="Table1Black"/>
              <w:spacing w:after="0"/>
            </w:pPr>
            <w:r>
              <w:t>Sometimes</w:t>
            </w:r>
          </w:p>
        </w:tc>
        <w:tc>
          <w:tcPr>
            <w:tcW w:w="525" w:type="pct"/>
            <w:vAlign w:val="center"/>
          </w:tcPr>
          <w:p w14:paraId="6027F3DF" w14:textId="77777777" w:rsidR="002437AB" w:rsidRDefault="002437AB" w:rsidP="007104B7">
            <w:pPr>
              <w:pStyle w:val="Table1Black"/>
              <w:spacing w:after="0"/>
              <w:jc w:val="center"/>
            </w:pPr>
            <w:r>
              <w:t>3</w:t>
            </w:r>
          </w:p>
        </w:tc>
        <w:tc>
          <w:tcPr>
            <w:tcW w:w="1562" w:type="pct"/>
            <w:vAlign w:val="center"/>
          </w:tcPr>
          <w:p w14:paraId="77C3AB9E" w14:textId="77777777" w:rsidR="002437AB" w:rsidRDefault="002437AB" w:rsidP="007104B7">
            <w:pPr>
              <w:pStyle w:val="Table1Black"/>
              <w:spacing w:after="0"/>
            </w:pPr>
          </w:p>
        </w:tc>
      </w:tr>
      <w:tr w:rsidR="002437AB" w14:paraId="3041B64E" w14:textId="77777777" w:rsidTr="008B4FDD">
        <w:trPr>
          <w:trHeight w:val="522"/>
        </w:trPr>
        <w:tc>
          <w:tcPr>
            <w:tcW w:w="2913" w:type="pct"/>
            <w:vAlign w:val="center"/>
          </w:tcPr>
          <w:p w14:paraId="7AE2AED3" w14:textId="77777777" w:rsidR="002437AB" w:rsidRDefault="002437AB" w:rsidP="007104B7">
            <w:pPr>
              <w:pStyle w:val="Table1Black"/>
              <w:spacing w:after="0"/>
            </w:pPr>
            <w:r>
              <w:t>Usually</w:t>
            </w:r>
          </w:p>
        </w:tc>
        <w:tc>
          <w:tcPr>
            <w:tcW w:w="525" w:type="pct"/>
            <w:vAlign w:val="center"/>
          </w:tcPr>
          <w:p w14:paraId="6559DC92" w14:textId="77777777" w:rsidR="002437AB" w:rsidRDefault="002437AB" w:rsidP="007104B7">
            <w:pPr>
              <w:pStyle w:val="Table1Black"/>
              <w:spacing w:after="0"/>
              <w:jc w:val="center"/>
            </w:pPr>
            <w:r>
              <w:t>4</w:t>
            </w:r>
          </w:p>
        </w:tc>
        <w:tc>
          <w:tcPr>
            <w:tcW w:w="1562" w:type="pct"/>
            <w:vAlign w:val="center"/>
          </w:tcPr>
          <w:p w14:paraId="436FBA0F" w14:textId="77777777" w:rsidR="002437AB" w:rsidRDefault="002437AB" w:rsidP="007104B7">
            <w:pPr>
              <w:pStyle w:val="Table1Black"/>
              <w:spacing w:after="0"/>
            </w:pPr>
          </w:p>
        </w:tc>
      </w:tr>
      <w:tr w:rsidR="002437AB" w14:paraId="3E77975B" w14:textId="77777777" w:rsidTr="008B4FDD">
        <w:trPr>
          <w:trHeight w:val="522"/>
        </w:trPr>
        <w:tc>
          <w:tcPr>
            <w:tcW w:w="2913" w:type="pct"/>
            <w:vAlign w:val="center"/>
          </w:tcPr>
          <w:p w14:paraId="63FB948B" w14:textId="77777777" w:rsidR="002437AB" w:rsidRDefault="002437AB" w:rsidP="007104B7">
            <w:pPr>
              <w:pStyle w:val="Table1Black"/>
              <w:spacing w:after="0"/>
            </w:pPr>
            <w:r>
              <w:t>Always</w:t>
            </w:r>
          </w:p>
        </w:tc>
        <w:tc>
          <w:tcPr>
            <w:tcW w:w="525" w:type="pct"/>
            <w:vAlign w:val="center"/>
          </w:tcPr>
          <w:p w14:paraId="457E79E7" w14:textId="77777777" w:rsidR="002437AB" w:rsidRDefault="002437AB" w:rsidP="007104B7">
            <w:pPr>
              <w:pStyle w:val="Table1Black"/>
              <w:spacing w:after="0"/>
              <w:jc w:val="center"/>
            </w:pPr>
            <w:r>
              <w:t>5</w:t>
            </w:r>
          </w:p>
        </w:tc>
        <w:tc>
          <w:tcPr>
            <w:tcW w:w="1562" w:type="pct"/>
            <w:vAlign w:val="center"/>
          </w:tcPr>
          <w:p w14:paraId="201771DB" w14:textId="77777777" w:rsidR="002437AB" w:rsidRDefault="002437AB" w:rsidP="007104B7">
            <w:pPr>
              <w:pStyle w:val="Table1Black"/>
              <w:spacing w:after="0"/>
            </w:pPr>
          </w:p>
        </w:tc>
      </w:tr>
      <w:tr w:rsidR="002437AB" w14:paraId="2FEFE23F" w14:textId="77777777" w:rsidTr="008B4FDD">
        <w:trPr>
          <w:trHeight w:val="522"/>
        </w:trPr>
        <w:tc>
          <w:tcPr>
            <w:tcW w:w="2913" w:type="pct"/>
            <w:vAlign w:val="center"/>
          </w:tcPr>
          <w:p w14:paraId="0CF64BC3" w14:textId="4BD4BAFA" w:rsidR="002437AB" w:rsidRDefault="002437AB" w:rsidP="007104B7">
            <w:pPr>
              <w:pStyle w:val="Table1Black"/>
              <w:spacing w:after="0"/>
            </w:pPr>
            <w:r>
              <w:t>Don’t know</w:t>
            </w:r>
          </w:p>
        </w:tc>
        <w:tc>
          <w:tcPr>
            <w:tcW w:w="525" w:type="pct"/>
            <w:vAlign w:val="center"/>
          </w:tcPr>
          <w:p w14:paraId="5FC5392D" w14:textId="77777777" w:rsidR="002437AB" w:rsidRDefault="002437AB" w:rsidP="007104B7">
            <w:pPr>
              <w:pStyle w:val="Table1Black"/>
              <w:spacing w:after="0"/>
              <w:jc w:val="center"/>
            </w:pPr>
            <w:r>
              <w:t>6</w:t>
            </w:r>
          </w:p>
        </w:tc>
        <w:tc>
          <w:tcPr>
            <w:tcW w:w="1562" w:type="pct"/>
            <w:vAlign w:val="center"/>
          </w:tcPr>
          <w:p w14:paraId="2C2F5C2D" w14:textId="77777777" w:rsidR="002437AB" w:rsidRDefault="002437AB" w:rsidP="007104B7">
            <w:pPr>
              <w:pStyle w:val="Table1Black"/>
              <w:spacing w:after="0"/>
            </w:pPr>
            <w:r>
              <w:t xml:space="preserve"> </w:t>
            </w:r>
          </w:p>
        </w:tc>
      </w:tr>
    </w:tbl>
    <w:p w14:paraId="534B9CB4" w14:textId="4CA8E2A9" w:rsidR="002437AB" w:rsidRPr="00E6548D" w:rsidRDefault="002437AB" w:rsidP="006A3374">
      <w:pPr>
        <w:pStyle w:val="BodyText"/>
        <w:spacing w:before="240"/>
        <w:rPr>
          <w:i/>
          <w:iCs/>
        </w:rPr>
      </w:pPr>
      <w:r w:rsidRPr="00E6548D">
        <w:rPr>
          <w:i/>
          <w:iCs/>
        </w:rPr>
        <w:t>A</w:t>
      </w:r>
      <w:r w:rsidR="008B4FDD" w:rsidRPr="00E6548D">
        <w:rPr>
          <w:i/>
          <w:iCs/>
        </w:rPr>
        <w:t xml:space="preserve">sk all. Single code. </w:t>
      </w:r>
    </w:p>
    <w:p w14:paraId="16C786BA" w14:textId="5CF4E870" w:rsidR="002437AB" w:rsidRDefault="00E6548D" w:rsidP="00E6548D">
      <w:pPr>
        <w:pStyle w:val="BodyText"/>
      </w:pPr>
      <w:r>
        <w:t xml:space="preserve">F7. </w:t>
      </w:r>
      <w:r w:rsidR="002437AB" w:rsidRPr="00DA73DA">
        <w:t>If there is a disciplinary action short of a dismissal, is a mediator asked to be involved…?</w:t>
      </w:r>
    </w:p>
    <w:tbl>
      <w:tblPr>
        <w:tblStyle w:val="TableGrid"/>
        <w:tblW w:w="5000" w:type="pct"/>
        <w:tblLook w:val="04A0" w:firstRow="1" w:lastRow="0" w:firstColumn="1" w:lastColumn="0" w:noHBand="0" w:noVBand="1"/>
      </w:tblPr>
      <w:tblGrid>
        <w:gridCol w:w="5241"/>
        <w:gridCol w:w="945"/>
        <w:gridCol w:w="2811"/>
      </w:tblGrid>
      <w:tr w:rsidR="002437AB" w14:paraId="31D135ED" w14:textId="77777777" w:rsidTr="00E6548D">
        <w:trPr>
          <w:trHeight w:val="522"/>
        </w:trPr>
        <w:tc>
          <w:tcPr>
            <w:tcW w:w="2913" w:type="pct"/>
            <w:vAlign w:val="center"/>
          </w:tcPr>
          <w:p w14:paraId="211AEBA3" w14:textId="77777777" w:rsidR="002437AB" w:rsidRDefault="002437AB" w:rsidP="007104B7">
            <w:pPr>
              <w:pStyle w:val="Table1Black"/>
              <w:spacing w:after="0"/>
            </w:pPr>
            <w:r>
              <w:t>Never</w:t>
            </w:r>
          </w:p>
        </w:tc>
        <w:tc>
          <w:tcPr>
            <w:tcW w:w="525" w:type="pct"/>
            <w:vAlign w:val="center"/>
          </w:tcPr>
          <w:p w14:paraId="20CE9F2A" w14:textId="77777777" w:rsidR="002437AB" w:rsidRDefault="002437AB" w:rsidP="007104B7">
            <w:pPr>
              <w:pStyle w:val="Table1Black"/>
              <w:spacing w:after="0"/>
              <w:jc w:val="center"/>
            </w:pPr>
            <w:r>
              <w:t>1</w:t>
            </w:r>
          </w:p>
        </w:tc>
        <w:tc>
          <w:tcPr>
            <w:tcW w:w="1562" w:type="pct"/>
            <w:vAlign w:val="center"/>
          </w:tcPr>
          <w:p w14:paraId="31BCC4A8" w14:textId="77777777" w:rsidR="002437AB" w:rsidRDefault="002437AB" w:rsidP="007104B7">
            <w:pPr>
              <w:pStyle w:val="Table1Black"/>
              <w:spacing w:after="0"/>
            </w:pPr>
          </w:p>
        </w:tc>
      </w:tr>
      <w:tr w:rsidR="002437AB" w14:paraId="78BD9166" w14:textId="77777777" w:rsidTr="00E6548D">
        <w:trPr>
          <w:trHeight w:val="522"/>
        </w:trPr>
        <w:tc>
          <w:tcPr>
            <w:tcW w:w="2913" w:type="pct"/>
            <w:vAlign w:val="center"/>
          </w:tcPr>
          <w:p w14:paraId="420E9738" w14:textId="77777777" w:rsidR="002437AB" w:rsidRDefault="002437AB" w:rsidP="007104B7">
            <w:pPr>
              <w:pStyle w:val="Table1Black"/>
              <w:spacing w:after="0"/>
            </w:pPr>
            <w:r>
              <w:t>Rarely</w:t>
            </w:r>
          </w:p>
        </w:tc>
        <w:tc>
          <w:tcPr>
            <w:tcW w:w="525" w:type="pct"/>
            <w:vAlign w:val="center"/>
          </w:tcPr>
          <w:p w14:paraId="44CC1C2E" w14:textId="77777777" w:rsidR="002437AB" w:rsidRDefault="002437AB" w:rsidP="007104B7">
            <w:pPr>
              <w:pStyle w:val="Table1Black"/>
              <w:spacing w:after="0"/>
              <w:jc w:val="center"/>
            </w:pPr>
            <w:r>
              <w:t>2</w:t>
            </w:r>
          </w:p>
        </w:tc>
        <w:tc>
          <w:tcPr>
            <w:tcW w:w="1562" w:type="pct"/>
            <w:vAlign w:val="center"/>
          </w:tcPr>
          <w:p w14:paraId="6561EC92" w14:textId="77777777" w:rsidR="002437AB" w:rsidRDefault="002437AB" w:rsidP="007104B7">
            <w:pPr>
              <w:pStyle w:val="Table1Black"/>
              <w:spacing w:after="0"/>
            </w:pPr>
          </w:p>
        </w:tc>
      </w:tr>
      <w:tr w:rsidR="002437AB" w14:paraId="7CE0B403" w14:textId="77777777" w:rsidTr="00E6548D">
        <w:trPr>
          <w:trHeight w:val="522"/>
        </w:trPr>
        <w:tc>
          <w:tcPr>
            <w:tcW w:w="2913" w:type="pct"/>
            <w:vAlign w:val="center"/>
          </w:tcPr>
          <w:p w14:paraId="1B7FF9A2" w14:textId="77777777" w:rsidR="002437AB" w:rsidRDefault="002437AB" w:rsidP="007104B7">
            <w:pPr>
              <w:pStyle w:val="Table1Black"/>
              <w:spacing w:after="0"/>
            </w:pPr>
            <w:r>
              <w:t>Sometimes</w:t>
            </w:r>
          </w:p>
        </w:tc>
        <w:tc>
          <w:tcPr>
            <w:tcW w:w="525" w:type="pct"/>
            <w:vAlign w:val="center"/>
          </w:tcPr>
          <w:p w14:paraId="17986DD5" w14:textId="77777777" w:rsidR="002437AB" w:rsidRDefault="002437AB" w:rsidP="007104B7">
            <w:pPr>
              <w:pStyle w:val="Table1Black"/>
              <w:spacing w:after="0"/>
              <w:jc w:val="center"/>
            </w:pPr>
            <w:r>
              <w:t>3</w:t>
            </w:r>
          </w:p>
        </w:tc>
        <w:tc>
          <w:tcPr>
            <w:tcW w:w="1562" w:type="pct"/>
            <w:vAlign w:val="center"/>
          </w:tcPr>
          <w:p w14:paraId="4DBA3DC6" w14:textId="77777777" w:rsidR="002437AB" w:rsidRDefault="002437AB" w:rsidP="007104B7">
            <w:pPr>
              <w:pStyle w:val="Table1Black"/>
              <w:spacing w:after="0"/>
            </w:pPr>
          </w:p>
        </w:tc>
      </w:tr>
      <w:tr w:rsidR="002437AB" w14:paraId="7D2F245B" w14:textId="77777777" w:rsidTr="00E6548D">
        <w:trPr>
          <w:trHeight w:val="522"/>
        </w:trPr>
        <w:tc>
          <w:tcPr>
            <w:tcW w:w="2913" w:type="pct"/>
            <w:vAlign w:val="center"/>
          </w:tcPr>
          <w:p w14:paraId="5366C42F" w14:textId="77777777" w:rsidR="002437AB" w:rsidRDefault="002437AB" w:rsidP="007104B7">
            <w:pPr>
              <w:pStyle w:val="Table1Black"/>
              <w:spacing w:after="0"/>
            </w:pPr>
            <w:r>
              <w:t>Usually</w:t>
            </w:r>
          </w:p>
        </w:tc>
        <w:tc>
          <w:tcPr>
            <w:tcW w:w="525" w:type="pct"/>
            <w:vAlign w:val="center"/>
          </w:tcPr>
          <w:p w14:paraId="28812AE6" w14:textId="77777777" w:rsidR="002437AB" w:rsidRDefault="002437AB" w:rsidP="007104B7">
            <w:pPr>
              <w:pStyle w:val="Table1Black"/>
              <w:spacing w:after="0"/>
              <w:jc w:val="center"/>
            </w:pPr>
            <w:r>
              <w:t>4</w:t>
            </w:r>
          </w:p>
        </w:tc>
        <w:tc>
          <w:tcPr>
            <w:tcW w:w="1562" w:type="pct"/>
            <w:vAlign w:val="center"/>
          </w:tcPr>
          <w:p w14:paraId="7E577BA3" w14:textId="77777777" w:rsidR="002437AB" w:rsidRDefault="002437AB" w:rsidP="007104B7">
            <w:pPr>
              <w:pStyle w:val="Table1Black"/>
              <w:spacing w:after="0"/>
            </w:pPr>
          </w:p>
        </w:tc>
      </w:tr>
      <w:tr w:rsidR="002437AB" w14:paraId="43457643" w14:textId="77777777" w:rsidTr="00E6548D">
        <w:trPr>
          <w:trHeight w:val="522"/>
        </w:trPr>
        <w:tc>
          <w:tcPr>
            <w:tcW w:w="2913" w:type="pct"/>
            <w:vAlign w:val="center"/>
          </w:tcPr>
          <w:p w14:paraId="1492B8EA" w14:textId="77777777" w:rsidR="002437AB" w:rsidRDefault="002437AB" w:rsidP="007104B7">
            <w:pPr>
              <w:pStyle w:val="Table1Black"/>
              <w:spacing w:after="0"/>
            </w:pPr>
            <w:r>
              <w:t>Always</w:t>
            </w:r>
          </w:p>
        </w:tc>
        <w:tc>
          <w:tcPr>
            <w:tcW w:w="525" w:type="pct"/>
            <w:vAlign w:val="center"/>
          </w:tcPr>
          <w:p w14:paraId="5BCC943D" w14:textId="77777777" w:rsidR="002437AB" w:rsidRDefault="002437AB" w:rsidP="007104B7">
            <w:pPr>
              <w:pStyle w:val="Table1Black"/>
              <w:spacing w:after="0"/>
              <w:jc w:val="center"/>
            </w:pPr>
            <w:r>
              <w:t>5</w:t>
            </w:r>
          </w:p>
        </w:tc>
        <w:tc>
          <w:tcPr>
            <w:tcW w:w="1562" w:type="pct"/>
            <w:vAlign w:val="center"/>
          </w:tcPr>
          <w:p w14:paraId="525FE0F2" w14:textId="77777777" w:rsidR="002437AB" w:rsidRDefault="002437AB" w:rsidP="007104B7">
            <w:pPr>
              <w:pStyle w:val="Table1Black"/>
              <w:spacing w:after="0"/>
            </w:pPr>
          </w:p>
        </w:tc>
      </w:tr>
      <w:tr w:rsidR="002437AB" w14:paraId="1B747F5E" w14:textId="77777777" w:rsidTr="00E6548D">
        <w:trPr>
          <w:trHeight w:val="522"/>
        </w:trPr>
        <w:tc>
          <w:tcPr>
            <w:tcW w:w="2913" w:type="pct"/>
            <w:vAlign w:val="center"/>
          </w:tcPr>
          <w:p w14:paraId="5AD6B3B7" w14:textId="79336C56" w:rsidR="002437AB" w:rsidRDefault="002437AB" w:rsidP="007104B7">
            <w:pPr>
              <w:pStyle w:val="Table1Black"/>
              <w:spacing w:after="0"/>
            </w:pPr>
            <w:r>
              <w:t>Don’t know</w:t>
            </w:r>
          </w:p>
        </w:tc>
        <w:tc>
          <w:tcPr>
            <w:tcW w:w="525" w:type="pct"/>
            <w:vAlign w:val="center"/>
          </w:tcPr>
          <w:p w14:paraId="79B96957" w14:textId="77777777" w:rsidR="002437AB" w:rsidRDefault="002437AB" w:rsidP="007104B7">
            <w:pPr>
              <w:pStyle w:val="Table1Black"/>
              <w:spacing w:after="0"/>
              <w:jc w:val="center"/>
            </w:pPr>
            <w:r>
              <w:t>6</w:t>
            </w:r>
          </w:p>
        </w:tc>
        <w:tc>
          <w:tcPr>
            <w:tcW w:w="1562" w:type="pct"/>
            <w:vAlign w:val="center"/>
          </w:tcPr>
          <w:p w14:paraId="590B2418" w14:textId="77777777" w:rsidR="002437AB" w:rsidRDefault="002437AB" w:rsidP="007104B7">
            <w:pPr>
              <w:pStyle w:val="Table1Black"/>
              <w:spacing w:after="0"/>
            </w:pPr>
            <w:r>
              <w:t xml:space="preserve"> </w:t>
            </w:r>
          </w:p>
        </w:tc>
      </w:tr>
    </w:tbl>
    <w:p w14:paraId="40F310A6" w14:textId="188A9386" w:rsidR="002437AB" w:rsidRPr="00E6548D" w:rsidRDefault="00E6548D" w:rsidP="006A3374">
      <w:pPr>
        <w:pStyle w:val="BodyText"/>
        <w:spacing w:before="240"/>
        <w:rPr>
          <w:i/>
          <w:iCs/>
        </w:rPr>
      </w:pPr>
      <w:r w:rsidRPr="00E6548D">
        <w:rPr>
          <w:i/>
          <w:iCs/>
        </w:rPr>
        <w:t>A</w:t>
      </w:r>
      <w:r w:rsidR="002437AB" w:rsidRPr="00E6548D">
        <w:rPr>
          <w:i/>
          <w:iCs/>
        </w:rPr>
        <w:t>sk all</w:t>
      </w:r>
      <w:r w:rsidRPr="00E6548D">
        <w:rPr>
          <w:i/>
          <w:iCs/>
        </w:rPr>
        <w:t xml:space="preserve">. Multi-code. </w:t>
      </w:r>
    </w:p>
    <w:p w14:paraId="47D280ED" w14:textId="23FE7F19" w:rsidR="002437AB" w:rsidRDefault="00E6548D" w:rsidP="00E6548D">
      <w:pPr>
        <w:pStyle w:val="BodyText"/>
      </w:pPr>
      <w:r>
        <w:t xml:space="preserve">F8. </w:t>
      </w:r>
      <w:r w:rsidR="002437AB" w:rsidRPr="005A2FB3">
        <w:t>What, if anything, has encouraged</w:t>
      </w:r>
      <w:r w:rsidR="002437AB" w:rsidRPr="00DA73DA">
        <w:t xml:space="preserve"> the use of mediation in your organisation?</w:t>
      </w:r>
    </w:p>
    <w:tbl>
      <w:tblPr>
        <w:tblStyle w:val="TableGrid"/>
        <w:tblW w:w="5000" w:type="pct"/>
        <w:tblLook w:val="04A0" w:firstRow="1" w:lastRow="0" w:firstColumn="1" w:lastColumn="0" w:noHBand="0" w:noVBand="1"/>
      </w:tblPr>
      <w:tblGrid>
        <w:gridCol w:w="5241"/>
        <w:gridCol w:w="945"/>
        <w:gridCol w:w="2811"/>
      </w:tblGrid>
      <w:tr w:rsidR="002437AB" w14:paraId="52C04D28" w14:textId="77777777" w:rsidTr="00E6548D">
        <w:trPr>
          <w:trHeight w:val="522"/>
        </w:trPr>
        <w:tc>
          <w:tcPr>
            <w:tcW w:w="2913" w:type="pct"/>
            <w:vAlign w:val="center"/>
          </w:tcPr>
          <w:p w14:paraId="3C0B4D88" w14:textId="77777777" w:rsidR="002437AB" w:rsidRDefault="002437AB" w:rsidP="007104B7">
            <w:pPr>
              <w:pStyle w:val="Table1Black"/>
              <w:spacing w:after="0"/>
            </w:pPr>
            <w:r>
              <w:t>Desire or need to reduce the incidence of formal resolution of cases</w:t>
            </w:r>
          </w:p>
        </w:tc>
        <w:tc>
          <w:tcPr>
            <w:tcW w:w="525" w:type="pct"/>
            <w:vAlign w:val="center"/>
          </w:tcPr>
          <w:p w14:paraId="18AA3F56" w14:textId="77777777" w:rsidR="002437AB" w:rsidRDefault="002437AB" w:rsidP="007104B7">
            <w:pPr>
              <w:pStyle w:val="Table1Black"/>
              <w:spacing w:after="0"/>
              <w:jc w:val="center"/>
            </w:pPr>
            <w:r>
              <w:t>1</w:t>
            </w:r>
          </w:p>
        </w:tc>
        <w:tc>
          <w:tcPr>
            <w:tcW w:w="1562" w:type="pct"/>
            <w:vAlign w:val="center"/>
          </w:tcPr>
          <w:p w14:paraId="564C936B" w14:textId="77777777" w:rsidR="002437AB" w:rsidRDefault="002437AB" w:rsidP="007104B7">
            <w:pPr>
              <w:pStyle w:val="Table1Black"/>
              <w:spacing w:after="0"/>
            </w:pPr>
          </w:p>
        </w:tc>
      </w:tr>
      <w:tr w:rsidR="002437AB" w14:paraId="5F9F6942" w14:textId="77777777" w:rsidTr="00E6548D">
        <w:trPr>
          <w:trHeight w:val="522"/>
        </w:trPr>
        <w:tc>
          <w:tcPr>
            <w:tcW w:w="2913" w:type="pct"/>
            <w:vAlign w:val="center"/>
          </w:tcPr>
          <w:p w14:paraId="365CD6D7" w14:textId="77777777" w:rsidR="002437AB" w:rsidRDefault="002437AB" w:rsidP="007104B7">
            <w:pPr>
              <w:pStyle w:val="Table1Black"/>
              <w:spacing w:after="0"/>
            </w:pPr>
            <w:r>
              <w:t>Legislative changes</w:t>
            </w:r>
          </w:p>
        </w:tc>
        <w:tc>
          <w:tcPr>
            <w:tcW w:w="525" w:type="pct"/>
            <w:vAlign w:val="center"/>
          </w:tcPr>
          <w:p w14:paraId="22AAD1BF" w14:textId="77777777" w:rsidR="002437AB" w:rsidRDefault="002437AB" w:rsidP="007104B7">
            <w:pPr>
              <w:pStyle w:val="Table1Black"/>
              <w:spacing w:after="0"/>
              <w:jc w:val="center"/>
            </w:pPr>
            <w:r>
              <w:t>2</w:t>
            </w:r>
          </w:p>
        </w:tc>
        <w:tc>
          <w:tcPr>
            <w:tcW w:w="1562" w:type="pct"/>
            <w:vAlign w:val="center"/>
          </w:tcPr>
          <w:p w14:paraId="0E3D457C" w14:textId="77777777" w:rsidR="002437AB" w:rsidRDefault="002437AB" w:rsidP="007104B7">
            <w:pPr>
              <w:pStyle w:val="Table1Black"/>
              <w:spacing w:after="0"/>
            </w:pPr>
          </w:p>
        </w:tc>
      </w:tr>
      <w:tr w:rsidR="002437AB" w14:paraId="42220620" w14:textId="77777777" w:rsidTr="00E6548D">
        <w:trPr>
          <w:trHeight w:val="522"/>
        </w:trPr>
        <w:tc>
          <w:tcPr>
            <w:tcW w:w="2913" w:type="pct"/>
            <w:vAlign w:val="center"/>
          </w:tcPr>
          <w:p w14:paraId="0195E032" w14:textId="77777777" w:rsidR="002437AB" w:rsidRDefault="002437AB" w:rsidP="007104B7">
            <w:pPr>
              <w:pStyle w:val="Table1Black"/>
              <w:spacing w:after="0"/>
            </w:pPr>
            <w:r>
              <w:t>Internal promotion of or support for mediation from senior management</w:t>
            </w:r>
          </w:p>
        </w:tc>
        <w:tc>
          <w:tcPr>
            <w:tcW w:w="525" w:type="pct"/>
            <w:vAlign w:val="center"/>
          </w:tcPr>
          <w:p w14:paraId="6DC6A21F" w14:textId="77777777" w:rsidR="002437AB" w:rsidRDefault="002437AB" w:rsidP="007104B7">
            <w:pPr>
              <w:pStyle w:val="Table1Black"/>
              <w:spacing w:after="0"/>
              <w:jc w:val="center"/>
            </w:pPr>
            <w:r>
              <w:t>3</w:t>
            </w:r>
          </w:p>
        </w:tc>
        <w:tc>
          <w:tcPr>
            <w:tcW w:w="1562" w:type="pct"/>
            <w:vAlign w:val="center"/>
          </w:tcPr>
          <w:p w14:paraId="784675CC" w14:textId="77777777" w:rsidR="002437AB" w:rsidRDefault="002437AB" w:rsidP="007104B7">
            <w:pPr>
              <w:pStyle w:val="Table1Black"/>
              <w:spacing w:after="0"/>
            </w:pPr>
          </w:p>
        </w:tc>
      </w:tr>
      <w:tr w:rsidR="002437AB" w14:paraId="5AA38245" w14:textId="77777777" w:rsidTr="00E6548D">
        <w:trPr>
          <w:trHeight w:val="522"/>
        </w:trPr>
        <w:tc>
          <w:tcPr>
            <w:tcW w:w="2913" w:type="pct"/>
            <w:vAlign w:val="center"/>
          </w:tcPr>
          <w:p w14:paraId="2E51CC92" w14:textId="77777777" w:rsidR="002437AB" w:rsidRDefault="002437AB" w:rsidP="007104B7">
            <w:pPr>
              <w:pStyle w:val="Table1Black"/>
              <w:spacing w:after="0"/>
            </w:pPr>
            <w:r>
              <w:t>The introduction of a formal mediation scheme/procedures</w:t>
            </w:r>
          </w:p>
        </w:tc>
        <w:tc>
          <w:tcPr>
            <w:tcW w:w="525" w:type="pct"/>
            <w:vAlign w:val="center"/>
          </w:tcPr>
          <w:p w14:paraId="1321D9CE" w14:textId="77777777" w:rsidR="002437AB" w:rsidRDefault="002437AB" w:rsidP="007104B7">
            <w:pPr>
              <w:pStyle w:val="Table1Black"/>
              <w:spacing w:after="0"/>
              <w:jc w:val="center"/>
            </w:pPr>
            <w:r>
              <w:t>4</w:t>
            </w:r>
          </w:p>
        </w:tc>
        <w:tc>
          <w:tcPr>
            <w:tcW w:w="1562" w:type="pct"/>
            <w:vAlign w:val="center"/>
          </w:tcPr>
          <w:p w14:paraId="14AD625F" w14:textId="77777777" w:rsidR="002437AB" w:rsidRDefault="002437AB" w:rsidP="007104B7">
            <w:pPr>
              <w:pStyle w:val="Table1Black"/>
              <w:spacing w:after="0"/>
            </w:pPr>
          </w:p>
        </w:tc>
      </w:tr>
      <w:tr w:rsidR="002437AB" w14:paraId="37C61A3E" w14:textId="77777777" w:rsidTr="00E6548D">
        <w:trPr>
          <w:trHeight w:val="522"/>
        </w:trPr>
        <w:tc>
          <w:tcPr>
            <w:tcW w:w="2913" w:type="pct"/>
            <w:vAlign w:val="center"/>
          </w:tcPr>
          <w:p w14:paraId="4DC96DE7" w14:textId="77777777" w:rsidR="002437AB" w:rsidRDefault="002437AB" w:rsidP="007104B7">
            <w:pPr>
              <w:pStyle w:val="Table1Black"/>
              <w:spacing w:after="0"/>
            </w:pPr>
            <w:r>
              <w:t>Employees attending mediation training</w:t>
            </w:r>
          </w:p>
        </w:tc>
        <w:tc>
          <w:tcPr>
            <w:tcW w:w="525" w:type="pct"/>
            <w:vAlign w:val="center"/>
          </w:tcPr>
          <w:p w14:paraId="438A12C8" w14:textId="77777777" w:rsidR="002437AB" w:rsidRDefault="002437AB" w:rsidP="007104B7">
            <w:pPr>
              <w:pStyle w:val="Table1Black"/>
              <w:spacing w:after="0"/>
              <w:jc w:val="center"/>
            </w:pPr>
            <w:r>
              <w:t>5</w:t>
            </w:r>
          </w:p>
        </w:tc>
        <w:tc>
          <w:tcPr>
            <w:tcW w:w="1562" w:type="pct"/>
            <w:vAlign w:val="center"/>
          </w:tcPr>
          <w:p w14:paraId="22FF50A9" w14:textId="77777777" w:rsidR="002437AB" w:rsidRDefault="002437AB" w:rsidP="007104B7">
            <w:pPr>
              <w:pStyle w:val="Table1Black"/>
              <w:spacing w:after="0"/>
            </w:pPr>
          </w:p>
        </w:tc>
      </w:tr>
      <w:tr w:rsidR="002437AB" w14:paraId="39E68F5D" w14:textId="77777777" w:rsidTr="00E6548D">
        <w:trPr>
          <w:trHeight w:val="522"/>
        </w:trPr>
        <w:tc>
          <w:tcPr>
            <w:tcW w:w="2913" w:type="pct"/>
            <w:vAlign w:val="center"/>
          </w:tcPr>
          <w:p w14:paraId="45E994DD" w14:textId="032E6168" w:rsidR="002437AB" w:rsidRDefault="002437AB" w:rsidP="007104B7">
            <w:pPr>
              <w:pStyle w:val="Table1Black"/>
              <w:spacing w:after="0"/>
            </w:pPr>
            <w:r>
              <w:t>Other (</w:t>
            </w:r>
            <w:r w:rsidR="006A3374">
              <w:t>Please specify</w:t>
            </w:r>
            <w:r>
              <w:t>)</w:t>
            </w:r>
          </w:p>
        </w:tc>
        <w:tc>
          <w:tcPr>
            <w:tcW w:w="525" w:type="pct"/>
            <w:vAlign w:val="center"/>
          </w:tcPr>
          <w:p w14:paraId="2D00C20C" w14:textId="77777777" w:rsidR="002437AB" w:rsidRDefault="002437AB" w:rsidP="007104B7">
            <w:pPr>
              <w:pStyle w:val="Table1Black"/>
              <w:spacing w:after="0"/>
              <w:jc w:val="center"/>
            </w:pPr>
            <w:r>
              <w:t>6</w:t>
            </w:r>
          </w:p>
        </w:tc>
        <w:tc>
          <w:tcPr>
            <w:tcW w:w="1562" w:type="pct"/>
            <w:vAlign w:val="center"/>
          </w:tcPr>
          <w:p w14:paraId="1120FF15" w14:textId="77777777" w:rsidR="002437AB" w:rsidRDefault="002437AB" w:rsidP="007104B7">
            <w:pPr>
              <w:pStyle w:val="Table1Black"/>
              <w:spacing w:after="0"/>
            </w:pPr>
          </w:p>
        </w:tc>
      </w:tr>
      <w:tr w:rsidR="002437AB" w14:paraId="61C6B392" w14:textId="77777777" w:rsidTr="00E6548D">
        <w:trPr>
          <w:trHeight w:val="522"/>
        </w:trPr>
        <w:tc>
          <w:tcPr>
            <w:tcW w:w="2913" w:type="pct"/>
            <w:vAlign w:val="center"/>
          </w:tcPr>
          <w:p w14:paraId="5D16A83E" w14:textId="77777777" w:rsidR="002437AB" w:rsidRDefault="002437AB" w:rsidP="007104B7">
            <w:pPr>
              <w:pStyle w:val="Table1Black"/>
              <w:spacing w:after="0"/>
            </w:pPr>
            <w:r>
              <w:t>Don’t know</w:t>
            </w:r>
          </w:p>
        </w:tc>
        <w:tc>
          <w:tcPr>
            <w:tcW w:w="525" w:type="pct"/>
            <w:vAlign w:val="center"/>
          </w:tcPr>
          <w:p w14:paraId="49413AF9" w14:textId="77777777" w:rsidR="002437AB" w:rsidRDefault="002437AB" w:rsidP="007104B7">
            <w:pPr>
              <w:pStyle w:val="Table1Black"/>
              <w:spacing w:after="0"/>
              <w:jc w:val="center"/>
            </w:pPr>
            <w:r>
              <w:t>8</w:t>
            </w:r>
          </w:p>
        </w:tc>
        <w:tc>
          <w:tcPr>
            <w:tcW w:w="1562" w:type="pct"/>
            <w:vAlign w:val="center"/>
          </w:tcPr>
          <w:p w14:paraId="6680443D" w14:textId="367BB14A" w:rsidR="002437AB" w:rsidRDefault="002437AB" w:rsidP="007104B7">
            <w:pPr>
              <w:pStyle w:val="Table1Black"/>
              <w:spacing w:after="0"/>
            </w:pPr>
          </w:p>
        </w:tc>
      </w:tr>
    </w:tbl>
    <w:p w14:paraId="1EE3D8F5" w14:textId="390E6B8A" w:rsidR="002437AB" w:rsidRPr="00E6548D" w:rsidRDefault="00E6548D" w:rsidP="006A3374">
      <w:pPr>
        <w:pStyle w:val="BodyText"/>
        <w:spacing w:before="240"/>
        <w:rPr>
          <w:i/>
          <w:iCs/>
        </w:rPr>
      </w:pPr>
      <w:r w:rsidRPr="00E6548D">
        <w:rPr>
          <w:i/>
          <w:iCs/>
        </w:rPr>
        <w:t>A</w:t>
      </w:r>
      <w:r w:rsidR="002437AB" w:rsidRPr="00E6548D">
        <w:rPr>
          <w:i/>
          <w:iCs/>
        </w:rPr>
        <w:t>sk all</w:t>
      </w:r>
      <w:r w:rsidRPr="00E6548D">
        <w:rPr>
          <w:i/>
          <w:iCs/>
        </w:rPr>
        <w:t xml:space="preserve">. Single code. </w:t>
      </w:r>
    </w:p>
    <w:p w14:paraId="2606FE94" w14:textId="2A43F5A3" w:rsidR="002437AB" w:rsidRDefault="00E6548D" w:rsidP="00E6548D">
      <w:pPr>
        <w:pStyle w:val="BodyText"/>
      </w:pPr>
      <w:r>
        <w:t xml:space="preserve">F9. </w:t>
      </w:r>
      <w:r w:rsidR="002437AB">
        <w:t>Within your organisation, in your opinion, would you say mediation is used …?</w:t>
      </w:r>
    </w:p>
    <w:tbl>
      <w:tblPr>
        <w:tblStyle w:val="TableGrid"/>
        <w:tblW w:w="5000" w:type="pct"/>
        <w:tblLook w:val="04A0" w:firstRow="1" w:lastRow="0" w:firstColumn="1" w:lastColumn="0" w:noHBand="0" w:noVBand="1"/>
      </w:tblPr>
      <w:tblGrid>
        <w:gridCol w:w="5241"/>
        <w:gridCol w:w="945"/>
        <w:gridCol w:w="2811"/>
      </w:tblGrid>
      <w:tr w:rsidR="002437AB" w14:paraId="73CF902D" w14:textId="77777777" w:rsidTr="00E6548D">
        <w:trPr>
          <w:trHeight w:val="522"/>
        </w:trPr>
        <w:tc>
          <w:tcPr>
            <w:tcW w:w="2913" w:type="pct"/>
            <w:vAlign w:val="center"/>
          </w:tcPr>
          <w:p w14:paraId="396A3C0A" w14:textId="77777777" w:rsidR="002437AB" w:rsidRDefault="002437AB" w:rsidP="007104B7">
            <w:pPr>
              <w:pStyle w:val="Table1Black"/>
              <w:spacing w:after="0"/>
            </w:pPr>
            <w:r>
              <w:lastRenderedPageBreak/>
              <w:t>Too much</w:t>
            </w:r>
          </w:p>
        </w:tc>
        <w:tc>
          <w:tcPr>
            <w:tcW w:w="525" w:type="pct"/>
            <w:vAlign w:val="center"/>
          </w:tcPr>
          <w:p w14:paraId="3B8E2D7D" w14:textId="77777777" w:rsidR="002437AB" w:rsidRDefault="002437AB" w:rsidP="007104B7">
            <w:pPr>
              <w:pStyle w:val="Table1Black"/>
              <w:spacing w:after="0"/>
              <w:jc w:val="center"/>
            </w:pPr>
            <w:r>
              <w:t>1</w:t>
            </w:r>
          </w:p>
        </w:tc>
        <w:tc>
          <w:tcPr>
            <w:tcW w:w="1562" w:type="pct"/>
            <w:vAlign w:val="center"/>
          </w:tcPr>
          <w:p w14:paraId="5873F6CA" w14:textId="77777777" w:rsidR="002437AB" w:rsidRDefault="002437AB" w:rsidP="007104B7">
            <w:pPr>
              <w:pStyle w:val="Table1Black"/>
              <w:spacing w:after="0"/>
            </w:pPr>
          </w:p>
        </w:tc>
      </w:tr>
      <w:tr w:rsidR="002437AB" w14:paraId="3EF99B6D" w14:textId="77777777" w:rsidTr="00E6548D">
        <w:trPr>
          <w:trHeight w:val="522"/>
        </w:trPr>
        <w:tc>
          <w:tcPr>
            <w:tcW w:w="2913" w:type="pct"/>
            <w:vAlign w:val="center"/>
          </w:tcPr>
          <w:p w14:paraId="7CDB04A8" w14:textId="77777777" w:rsidR="002437AB" w:rsidRDefault="002437AB" w:rsidP="007104B7">
            <w:pPr>
              <w:pStyle w:val="Table1Black"/>
              <w:spacing w:after="0"/>
            </w:pPr>
            <w:r>
              <w:t>Too little</w:t>
            </w:r>
          </w:p>
        </w:tc>
        <w:tc>
          <w:tcPr>
            <w:tcW w:w="525" w:type="pct"/>
            <w:vAlign w:val="center"/>
          </w:tcPr>
          <w:p w14:paraId="794E9A0A" w14:textId="77777777" w:rsidR="002437AB" w:rsidRDefault="002437AB" w:rsidP="007104B7">
            <w:pPr>
              <w:pStyle w:val="Table1Black"/>
              <w:spacing w:after="0"/>
              <w:jc w:val="center"/>
            </w:pPr>
            <w:r>
              <w:t>2</w:t>
            </w:r>
          </w:p>
        </w:tc>
        <w:tc>
          <w:tcPr>
            <w:tcW w:w="1562" w:type="pct"/>
            <w:vAlign w:val="center"/>
          </w:tcPr>
          <w:p w14:paraId="577858F5" w14:textId="77777777" w:rsidR="002437AB" w:rsidRDefault="002437AB" w:rsidP="007104B7">
            <w:pPr>
              <w:pStyle w:val="Table1Black"/>
              <w:spacing w:after="0"/>
            </w:pPr>
          </w:p>
        </w:tc>
      </w:tr>
      <w:tr w:rsidR="002437AB" w14:paraId="22EC928E" w14:textId="77777777" w:rsidTr="00E6548D">
        <w:trPr>
          <w:trHeight w:val="522"/>
        </w:trPr>
        <w:tc>
          <w:tcPr>
            <w:tcW w:w="2913" w:type="pct"/>
            <w:vAlign w:val="center"/>
          </w:tcPr>
          <w:p w14:paraId="08CC7812" w14:textId="77777777" w:rsidR="002437AB" w:rsidRDefault="002437AB" w:rsidP="007104B7">
            <w:pPr>
              <w:pStyle w:val="Table1Black"/>
              <w:spacing w:after="0"/>
            </w:pPr>
            <w:r>
              <w:t>Whenever necessary</w:t>
            </w:r>
          </w:p>
        </w:tc>
        <w:tc>
          <w:tcPr>
            <w:tcW w:w="525" w:type="pct"/>
            <w:vAlign w:val="center"/>
          </w:tcPr>
          <w:p w14:paraId="27270B5B" w14:textId="77777777" w:rsidR="002437AB" w:rsidRDefault="002437AB" w:rsidP="007104B7">
            <w:pPr>
              <w:pStyle w:val="Table1Black"/>
              <w:spacing w:after="0"/>
              <w:jc w:val="center"/>
            </w:pPr>
            <w:r>
              <w:t>3</w:t>
            </w:r>
          </w:p>
        </w:tc>
        <w:tc>
          <w:tcPr>
            <w:tcW w:w="1562" w:type="pct"/>
            <w:vAlign w:val="center"/>
          </w:tcPr>
          <w:p w14:paraId="1FEB5A1B" w14:textId="77777777" w:rsidR="002437AB" w:rsidRDefault="002437AB" w:rsidP="007104B7">
            <w:pPr>
              <w:pStyle w:val="Table1Black"/>
              <w:spacing w:after="0"/>
            </w:pPr>
          </w:p>
        </w:tc>
      </w:tr>
      <w:tr w:rsidR="002437AB" w14:paraId="6986B221" w14:textId="77777777" w:rsidTr="00E6548D">
        <w:trPr>
          <w:trHeight w:val="522"/>
        </w:trPr>
        <w:tc>
          <w:tcPr>
            <w:tcW w:w="2913" w:type="pct"/>
            <w:vAlign w:val="center"/>
          </w:tcPr>
          <w:p w14:paraId="68BF15C5" w14:textId="77777777" w:rsidR="002437AB" w:rsidRDefault="002437AB" w:rsidP="007104B7">
            <w:pPr>
              <w:pStyle w:val="Table1Black"/>
              <w:spacing w:after="0"/>
            </w:pPr>
            <w:r>
              <w:t>Don’t know</w:t>
            </w:r>
          </w:p>
        </w:tc>
        <w:tc>
          <w:tcPr>
            <w:tcW w:w="525" w:type="pct"/>
            <w:vAlign w:val="center"/>
          </w:tcPr>
          <w:p w14:paraId="05B30BA6" w14:textId="77777777" w:rsidR="002437AB" w:rsidRDefault="002437AB" w:rsidP="007104B7">
            <w:pPr>
              <w:pStyle w:val="Table1Black"/>
              <w:spacing w:after="0"/>
              <w:jc w:val="center"/>
            </w:pPr>
            <w:r>
              <w:t>4</w:t>
            </w:r>
          </w:p>
        </w:tc>
        <w:tc>
          <w:tcPr>
            <w:tcW w:w="1562" w:type="pct"/>
            <w:vAlign w:val="center"/>
          </w:tcPr>
          <w:p w14:paraId="40D2940E" w14:textId="77777777" w:rsidR="002437AB" w:rsidRDefault="002437AB" w:rsidP="007104B7">
            <w:pPr>
              <w:pStyle w:val="Table1Black"/>
              <w:spacing w:after="0"/>
            </w:pPr>
          </w:p>
        </w:tc>
      </w:tr>
    </w:tbl>
    <w:p w14:paraId="2FDFACF4" w14:textId="2EBE9769" w:rsidR="002437AB" w:rsidRPr="00E6548D" w:rsidRDefault="00E6548D" w:rsidP="006A3374">
      <w:pPr>
        <w:pStyle w:val="BodyText"/>
        <w:spacing w:before="240"/>
        <w:rPr>
          <w:i/>
          <w:iCs/>
        </w:rPr>
      </w:pPr>
      <w:r w:rsidRPr="00E6548D">
        <w:rPr>
          <w:i/>
          <w:iCs/>
        </w:rPr>
        <w:t>A</w:t>
      </w:r>
      <w:r w:rsidR="002437AB" w:rsidRPr="00E6548D">
        <w:rPr>
          <w:i/>
          <w:iCs/>
        </w:rPr>
        <w:t>sk if said mediation is used too little (F9=2)</w:t>
      </w:r>
      <w:r w:rsidRPr="00E6548D">
        <w:rPr>
          <w:i/>
          <w:iCs/>
        </w:rPr>
        <w:t xml:space="preserve">. </w:t>
      </w:r>
      <w:r w:rsidR="006A3374">
        <w:rPr>
          <w:i/>
          <w:iCs/>
        </w:rPr>
        <w:t>Write in.</w:t>
      </w:r>
    </w:p>
    <w:p w14:paraId="32FAE954" w14:textId="50D29657" w:rsidR="002437AB" w:rsidRDefault="00E6548D" w:rsidP="00E6548D">
      <w:pPr>
        <w:pStyle w:val="BodyText"/>
      </w:pPr>
      <w:r>
        <w:t xml:space="preserve">F10. </w:t>
      </w:r>
      <w:r w:rsidR="002437AB">
        <w:t>What steps do you think could be taken to increase the use of mediation in your organisation?</w:t>
      </w:r>
    </w:p>
    <w:tbl>
      <w:tblPr>
        <w:tblStyle w:val="TableGrid"/>
        <w:tblW w:w="5000" w:type="pct"/>
        <w:tblLook w:val="04A0" w:firstRow="1" w:lastRow="0" w:firstColumn="1" w:lastColumn="0" w:noHBand="0" w:noVBand="1"/>
      </w:tblPr>
      <w:tblGrid>
        <w:gridCol w:w="5256"/>
        <w:gridCol w:w="1213"/>
        <w:gridCol w:w="2528"/>
      </w:tblGrid>
      <w:tr w:rsidR="002437AB" w14:paraId="42A5EE23" w14:textId="77777777" w:rsidTr="00E6548D">
        <w:trPr>
          <w:trHeight w:val="1118"/>
        </w:trPr>
        <w:tc>
          <w:tcPr>
            <w:tcW w:w="5000" w:type="pct"/>
            <w:gridSpan w:val="3"/>
          </w:tcPr>
          <w:p w14:paraId="11D8BBB6" w14:textId="77777777" w:rsidR="002437AB" w:rsidRDefault="002437AB" w:rsidP="007104B7">
            <w:pPr>
              <w:pStyle w:val="Table1Black"/>
              <w:spacing w:before="60" w:after="0"/>
            </w:pPr>
            <w:r>
              <w:t>WRITE IN</w:t>
            </w:r>
          </w:p>
        </w:tc>
      </w:tr>
      <w:tr w:rsidR="002437AB" w14:paraId="53DD7BF8" w14:textId="77777777" w:rsidTr="00E6548D">
        <w:trPr>
          <w:trHeight w:val="454"/>
        </w:trPr>
        <w:tc>
          <w:tcPr>
            <w:tcW w:w="2921" w:type="pct"/>
            <w:vAlign w:val="center"/>
          </w:tcPr>
          <w:p w14:paraId="72AD9751" w14:textId="77777777" w:rsidR="002437AB" w:rsidRDefault="002437AB" w:rsidP="007104B7">
            <w:pPr>
              <w:pStyle w:val="Table1Black"/>
              <w:spacing w:after="0"/>
            </w:pPr>
            <w:r>
              <w:t>Nothing</w:t>
            </w:r>
          </w:p>
        </w:tc>
        <w:tc>
          <w:tcPr>
            <w:tcW w:w="674" w:type="pct"/>
            <w:vAlign w:val="center"/>
          </w:tcPr>
          <w:p w14:paraId="08930021" w14:textId="77777777" w:rsidR="002437AB" w:rsidRDefault="002437AB" w:rsidP="007104B7">
            <w:pPr>
              <w:pStyle w:val="Table1Black"/>
              <w:spacing w:after="0"/>
              <w:jc w:val="center"/>
            </w:pPr>
            <w:r>
              <w:t>1</w:t>
            </w:r>
          </w:p>
        </w:tc>
        <w:tc>
          <w:tcPr>
            <w:tcW w:w="1405" w:type="pct"/>
            <w:vAlign w:val="center"/>
          </w:tcPr>
          <w:p w14:paraId="0A78B5A7" w14:textId="2902249B" w:rsidR="002437AB" w:rsidRDefault="002437AB" w:rsidP="007104B7">
            <w:pPr>
              <w:pStyle w:val="Table1Black"/>
              <w:spacing w:after="0"/>
            </w:pPr>
          </w:p>
        </w:tc>
      </w:tr>
      <w:tr w:rsidR="002437AB" w14:paraId="6CBAFBF6" w14:textId="77777777" w:rsidTr="00E6548D">
        <w:trPr>
          <w:trHeight w:val="454"/>
        </w:trPr>
        <w:tc>
          <w:tcPr>
            <w:tcW w:w="2921" w:type="pct"/>
            <w:vAlign w:val="center"/>
          </w:tcPr>
          <w:p w14:paraId="72E9AAB0" w14:textId="77777777" w:rsidR="002437AB" w:rsidRDefault="002437AB" w:rsidP="007104B7">
            <w:pPr>
              <w:pStyle w:val="Table1Black"/>
              <w:spacing w:after="0"/>
            </w:pPr>
            <w:r>
              <w:t>Don't know</w:t>
            </w:r>
          </w:p>
        </w:tc>
        <w:tc>
          <w:tcPr>
            <w:tcW w:w="674" w:type="pct"/>
            <w:vAlign w:val="center"/>
          </w:tcPr>
          <w:p w14:paraId="09461ABA" w14:textId="77777777" w:rsidR="002437AB" w:rsidRDefault="002437AB" w:rsidP="007104B7">
            <w:pPr>
              <w:pStyle w:val="Table1Black"/>
              <w:spacing w:after="0"/>
              <w:jc w:val="center"/>
            </w:pPr>
            <w:r>
              <w:t>2</w:t>
            </w:r>
          </w:p>
        </w:tc>
        <w:tc>
          <w:tcPr>
            <w:tcW w:w="1405" w:type="pct"/>
            <w:vAlign w:val="center"/>
          </w:tcPr>
          <w:p w14:paraId="617BFD8D" w14:textId="524329DF" w:rsidR="002437AB" w:rsidRDefault="002437AB" w:rsidP="007104B7">
            <w:pPr>
              <w:pStyle w:val="Table1Black"/>
              <w:spacing w:after="0"/>
            </w:pPr>
          </w:p>
        </w:tc>
      </w:tr>
      <w:tr w:rsidR="002437AB" w14:paraId="515DB85C" w14:textId="77777777" w:rsidTr="00E6548D">
        <w:trPr>
          <w:trHeight w:val="454"/>
        </w:trPr>
        <w:tc>
          <w:tcPr>
            <w:tcW w:w="2921" w:type="pct"/>
            <w:vAlign w:val="center"/>
          </w:tcPr>
          <w:p w14:paraId="5C61023A" w14:textId="77777777" w:rsidR="002437AB" w:rsidRDefault="002437AB" w:rsidP="007104B7">
            <w:pPr>
              <w:pStyle w:val="Table1Black"/>
              <w:spacing w:after="0"/>
            </w:pPr>
            <w:r>
              <w:t>Refused</w:t>
            </w:r>
          </w:p>
        </w:tc>
        <w:tc>
          <w:tcPr>
            <w:tcW w:w="674" w:type="pct"/>
            <w:vAlign w:val="center"/>
          </w:tcPr>
          <w:p w14:paraId="109F60A3" w14:textId="77777777" w:rsidR="002437AB" w:rsidRDefault="002437AB" w:rsidP="007104B7">
            <w:pPr>
              <w:pStyle w:val="Table1Black"/>
              <w:spacing w:after="0"/>
              <w:jc w:val="center"/>
            </w:pPr>
            <w:r>
              <w:t>3</w:t>
            </w:r>
          </w:p>
        </w:tc>
        <w:tc>
          <w:tcPr>
            <w:tcW w:w="1405" w:type="pct"/>
            <w:vAlign w:val="center"/>
          </w:tcPr>
          <w:p w14:paraId="4D4B0077" w14:textId="75AA3400" w:rsidR="002437AB" w:rsidRDefault="002437AB" w:rsidP="007104B7">
            <w:pPr>
              <w:pStyle w:val="Table1Black"/>
              <w:spacing w:after="0"/>
            </w:pPr>
          </w:p>
        </w:tc>
      </w:tr>
    </w:tbl>
    <w:p w14:paraId="185E47B7" w14:textId="77777777" w:rsidR="00E6548D" w:rsidRDefault="00E6548D" w:rsidP="00E6548D">
      <w:pPr>
        <w:pStyle w:val="Heading3"/>
      </w:pPr>
      <w:r>
        <w:t xml:space="preserve">Section G. </w:t>
      </w:r>
      <w:r w:rsidR="002437AB">
        <w:t>Overall satisfaction and improvements</w:t>
      </w:r>
    </w:p>
    <w:p w14:paraId="5A949018" w14:textId="3082B08F" w:rsidR="002437AB" w:rsidRPr="00E6548D" w:rsidRDefault="00E6548D" w:rsidP="00E6548D">
      <w:pPr>
        <w:pStyle w:val="BodyText"/>
        <w:rPr>
          <w:i/>
          <w:iCs/>
        </w:rPr>
      </w:pPr>
      <w:r w:rsidRPr="00E6548D">
        <w:rPr>
          <w:i/>
          <w:iCs/>
        </w:rPr>
        <w:t>A</w:t>
      </w:r>
      <w:r w:rsidR="002437AB" w:rsidRPr="00E6548D">
        <w:rPr>
          <w:i/>
          <w:iCs/>
        </w:rPr>
        <w:t>sk all</w:t>
      </w:r>
      <w:r w:rsidRPr="00E6548D">
        <w:rPr>
          <w:i/>
          <w:iCs/>
        </w:rPr>
        <w:t>. Single code.</w:t>
      </w:r>
    </w:p>
    <w:p w14:paraId="1068CC27" w14:textId="38501385" w:rsidR="002437AB" w:rsidRDefault="00E6548D" w:rsidP="00E6548D">
      <w:pPr>
        <w:pStyle w:val="BodyText"/>
      </w:pPr>
      <w:r>
        <w:t xml:space="preserve">G1. </w:t>
      </w:r>
      <w:r w:rsidR="002437AB">
        <w:t>Before completing the course, how important was it to you that the course provided accreditation?</w:t>
      </w:r>
    </w:p>
    <w:tbl>
      <w:tblPr>
        <w:tblStyle w:val="TableGrid"/>
        <w:tblW w:w="5000" w:type="pct"/>
        <w:tblLook w:val="04A0" w:firstRow="1" w:lastRow="0" w:firstColumn="1" w:lastColumn="0" w:noHBand="0" w:noVBand="1"/>
      </w:tblPr>
      <w:tblGrid>
        <w:gridCol w:w="5241"/>
        <w:gridCol w:w="945"/>
        <w:gridCol w:w="2811"/>
      </w:tblGrid>
      <w:tr w:rsidR="002437AB" w14:paraId="76CD4C21" w14:textId="77777777" w:rsidTr="00E6548D">
        <w:trPr>
          <w:trHeight w:val="522"/>
        </w:trPr>
        <w:tc>
          <w:tcPr>
            <w:tcW w:w="2913" w:type="pct"/>
            <w:vAlign w:val="center"/>
          </w:tcPr>
          <w:p w14:paraId="363DDA59" w14:textId="77777777" w:rsidR="002437AB" w:rsidRDefault="002437AB" w:rsidP="007104B7">
            <w:pPr>
              <w:pStyle w:val="Table1Black"/>
              <w:spacing w:after="0"/>
            </w:pPr>
            <w:bookmarkStart w:id="103" w:name="BkMk_intrviw_Inst_8"/>
            <w:bookmarkEnd w:id="103"/>
            <w:r>
              <w:t>Not at all important</w:t>
            </w:r>
          </w:p>
        </w:tc>
        <w:tc>
          <w:tcPr>
            <w:tcW w:w="525" w:type="pct"/>
            <w:vAlign w:val="center"/>
          </w:tcPr>
          <w:p w14:paraId="7DEE5DAC" w14:textId="77777777" w:rsidR="002437AB" w:rsidRDefault="002437AB" w:rsidP="007104B7">
            <w:pPr>
              <w:pStyle w:val="Table1Black"/>
              <w:spacing w:after="0"/>
              <w:jc w:val="center"/>
            </w:pPr>
            <w:r>
              <w:t>1</w:t>
            </w:r>
          </w:p>
        </w:tc>
        <w:tc>
          <w:tcPr>
            <w:tcW w:w="1562" w:type="pct"/>
            <w:vAlign w:val="center"/>
          </w:tcPr>
          <w:p w14:paraId="3C8C8B6B" w14:textId="77777777" w:rsidR="002437AB" w:rsidRDefault="002437AB" w:rsidP="007104B7">
            <w:pPr>
              <w:pStyle w:val="Table1Black"/>
              <w:spacing w:after="0"/>
            </w:pPr>
          </w:p>
        </w:tc>
      </w:tr>
      <w:tr w:rsidR="002437AB" w14:paraId="49ABD7CB" w14:textId="77777777" w:rsidTr="00E6548D">
        <w:trPr>
          <w:trHeight w:val="522"/>
        </w:trPr>
        <w:tc>
          <w:tcPr>
            <w:tcW w:w="2913" w:type="pct"/>
            <w:vAlign w:val="center"/>
          </w:tcPr>
          <w:p w14:paraId="3CEE7A09" w14:textId="77777777" w:rsidR="002437AB" w:rsidRDefault="002437AB" w:rsidP="007104B7">
            <w:pPr>
              <w:pStyle w:val="Table1Black"/>
              <w:spacing w:after="0"/>
            </w:pPr>
            <w:r>
              <w:t>Not very important</w:t>
            </w:r>
          </w:p>
        </w:tc>
        <w:tc>
          <w:tcPr>
            <w:tcW w:w="525" w:type="pct"/>
            <w:vAlign w:val="center"/>
          </w:tcPr>
          <w:p w14:paraId="23CC826A" w14:textId="77777777" w:rsidR="002437AB" w:rsidRDefault="002437AB" w:rsidP="007104B7">
            <w:pPr>
              <w:pStyle w:val="Table1Black"/>
              <w:spacing w:after="0"/>
              <w:jc w:val="center"/>
            </w:pPr>
            <w:r>
              <w:t>2</w:t>
            </w:r>
          </w:p>
        </w:tc>
        <w:tc>
          <w:tcPr>
            <w:tcW w:w="1562" w:type="pct"/>
            <w:vAlign w:val="center"/>
          </w:tcPr>
          <w:p w14:paraId="77B3D97F" w14:textId="77777777" w:rsidR="002437AB" w:rsidRDefault="002437AB" w:rsidP="007104B7">
            <w:pPr>
              <w:pStyle w:val="Table1Black"/>
              <w:spacing w:after="0"/>
            </w:pPr>
          </w:p>
        </w:tc>
      </w:tr>
      <w:tr w:rsidR="002437AB" w14:paraId="02E012A0" w14:textId="77777777" w:rsidTr="00E6548D">
        <w:trPr>
          <w:trHeight w:val="522"/>
        </w:trPr>
        <w:tc>
          <w:tcPr>
            <w:tcW w:w="2913" w:type="pct"/>
            <w:vAlign w:val="center"/>
          </w:tcPr>
          <w:p w14:paraId="60826DEC" w14:textId="77777777" w:rsidR="002437AB" w:rsidRDefault="002437AB" w:rsidP="007104B7">
            <w:pPr>
              <w:pStyle w:val="Table1Black"/>
              <w:spacing w:after="0"/>
            </w:pPr>
            <w:r>
              <w:t>Quite important</w:t>
            </w:r>
          </w:p>
        </w:tc>
        <w:tc>
          <w:tcPr>
            <w:tcW w:w="525" w:type="pct"/>
            <w:vAlign w:val="center"/>
          </w:tcPr>
          <w:p w14:paraId="06BFD526" w14:textId="77777777" w:rsidR="002437AB" w:rsidRDefault="002437AB" w:rsidP="007104B7">
            <w:pPr>
              <w:pStyle w:val="Table1Black"/>
              <w:spacing w:after="0"/>
              <w:jc w:val="center"/>
            </w:pPr>
            <w:r>
              <w:t>3</w:t>
            </w:r>
          </w:p>
        </w:tc>
        <w:tc>
          <w:tcPr>
            <w:tcW w:w="1562" w:type="pct"/>
            <w:vAlign w:val="center"/>
          </w:tcPr>
          <w:p w14:paraId="0860C130" w14:textId="77777777" w:rsidR="002437AB" w:rsidRDefault="002437AB" w:rsidP="007104B7">
            <w:pPr>
              <w:pStyle w:val="Table1Black"/>
              <w:spacing w:after="0"/>
            </w:pPr>
          </w:p>
        </w:tc>
      </w:tr>
      <w:tr w:rsidR="002437AB" w14:paraId="05C91853" w14:textId="77777777" w:rsidTr="00E6548D">
        <w:trPr>
          <w:trHeight w:val="522"/>
        </w:trPr>
        <w:tc>
          <w:tcPr>
            <w:tcW w:w="2913" w:type="pct"/>
            <w:vAlign w:val="center"/>
          </w:tcPr>
          <w:p w14:paraId="693742D6" w14:textId="77777777" w:rsidR="002437AB" w:rsidRDefault="002437AB" w:rsidP="007104B7">
            <w:pPr>
              <w:pStyle w:val="Table1Black"/>
              <w:spacing w:after="0"/>
            </w:pPr>
            <w:r>
              <w:t>Very important</w:t>
            </w:r>
          </w:p>
        </w:tc>
        <w:tc>
          <w:tcPr>
            <w:tcW w:w="525" w:type="pct"/>
            <w:vAlign w:val="center"/>
          </w:tcPr>
          <w:p w14:paraId="080C0D39" w14:textId="77777777" w:rsidR="002437AB" w:rsidRDefault="002437AB" w:rsidP="007104B7">
            <w:pPr>
              <w:pStyle w:val="Table1Black"/>
              <w:spacing w:after="0"/>
              <w:jc w:val="center"/>
            </w:pPr>
            <w:r>
              <w:t>4</w:t>
            </w:r>
          </w:p>
        </w:tc>
        <w:tc>
          <w:tcPr>
            <w:tcW w:w="1562" w:type="pct"/>
            <w:vAlign w:val="center"/>
          </w:tcPr>
          <w:p w14:paraId="51640964" w14:textId="77777777" w:rsidR="002437AB" w:rsidRDefault="002437AB" w:rsidP="007104B7">
            <w:pPr>
              <w:pStyle w:val="Table1Black"/>
              <w:spacing w:after="0"/>
            </w:pPr>
          </w:p>
        </w:tc>
      </w:tr>
      <w:tr w:rsidR="002437AB" w14:paraId="4A71D1C8" w14:textId="77777777" w:rsidTr="00E6548D">
        <w:trPr>
          <w:trHeight w:val="522"/>
        </w:trPr>
        <w:tc>
          <w:tcPr>
            <w:tcW w:w="2913" w:type="pct"/>
            <w:vAlign w:val="center"/>
          </w:tcPr>
          <w:p w14:paraId="0EB6D736" w14:textId="77777777" w:rsidR="002437AB" w:rsidRDefault="002437AB" w:rsidP="007104B7">
            <w:pPr>
              <w:pStyle w:val="Table1Black"/>
              <w:spacing w:after="0"/>
            </w:pPr>
            <w:r>
              <w:t>Don’t know</w:t>
            </w:r>
          </w:p>
        </w:tc>
        <w:tc>
          <w:tcPr>
            <w:tcW w:w="525" w:type="pct"/>
            <w:vAlign w:val="center"/>
          </w:tcPr>
          <w:p w14:paraId="176AE8CB" w14:textId="77777777" w:rsidR="002437AB" w:rsidRDefault="002437AB" w:rsidP="007104B7">
            <w:pPr>
              <w:pStyle w:val="Table1Black"/>
              <w:spacing w:after="0"/>
              <w:jc w:val="center"/>
            </w:pPr>
            <w:r>
              <w:t>5</w:t>
            </w:r>
          </w:p>
        </w:tc>
        <w:tc>
          <w:tcPr>
            <w:tcW w:w="1562" w:type="pct"/>
            <w:vAlign w:val="center"/>
          </w:tcPr>
          <w:p w14:paraId="7B7173BB" w14:textId="77777777" w:rsidR="002437AB" w:rsidRDefault="002437AB" w:rsidP="007104B7">
            <w:pPr>
              <w:pStyle w:val="Table1Black"/>
              <w:spacing w:after="0"/>
            </w:pPr>
          </w:p>
        </w:tc>
      </w:tr>
    </w:tbl>
    <w:p w14:paraId="3ECEF972" w14:textId="1F104C3A" w:rsidR="002437AB" w:rsidRPr="00E6548D" w:rsidRDefault="00E6548D" w:rsidP="006A3374">
      <w:pPr>
        <w:pStyle w:val="BodyText"/>
        <w:spacing w:before="240"/>
        <w:rPr>
          <w:i/>
          <w:iCs/>
        </w:rPr>
      </w:pPr>
      <w:r w:rsidRPr="00E6548D">
        <w:rPr>
          <w:i/>
          <w:iCs/>
        </w:rPr>
        <w:t>A</w:t>
      </w:r>
      <w:r w:rsidR="002437AB" w:rsidRPr="00E6548D">
        <w:rPr>
          <w:i/>
          <w:iCs/>
        </w:rPr>
        <w:t>sk all</w:t>
      </w:r>
      <w:r w:rsidRPr="00E6548D">
        <w:rPr>
          <w:i/>
          <w:iCs/>
        </w:rPr>
        <w:t xml:space="preserve">. Single code. </w:t>
      </w:r>
    </w:p>
    <w:p w14:paraId="25446BBF" w14:textId="3933CE4F" w:rsidR="002437AB" w:rsidRDefault="00E6548D" w:rsidP="00E6548D">
      <w:pPr>
        <w:pStyle w:val="BodyText"/>
      </w:pPr>
      <w:r>
        <w:t xml:space="preserve">G2. </w:t>
      </w:r>
      <w:r w:rsidR="002437AB">
        <w:t>How likely would you be to recommend the CIWM course to a colleague?</w:t>
      </w:r>
    </w:p>
    <w:tbl>
      <w:tblPr>
        <w:tblStyle w:val="TableGrid"/>
        <w:tblW w:w="5000" w:type="pct"/>
        <w:tblLook w:val="04A0" w:firstRow="1" w:lastRow="0" w:firstColumn="1" w:lastColumn="0" w:noHBand="0" w:noVBand="1"/>
      </w:tblPr>
      <w:tblGrid>
        <w:gridCol w:w="5241"/>
        <w:gridCol w:w="945"/>
        <w:gridCol w:w="2811"/>
      </w:tblGrid>
      <w:tr w:rsidR="002437AB" w14:paraId="56D891E9" w14:textId="77777777" w:rsidTr="00E6548D">
        <w:trPr>
          <w:trHeight w:val="522"/>
        </w:trPr>
        <w:tc>
          <w:tcPr>
            <w:tcW w:w="2913" w:type="pct"/>
            <w:vAlign w:val="center"/>
          </w:tcPr>
          <w:p w14:paraId="76384D25" w14:textId="77777777" w:rsidR="002437AB" w:rsidRDefault="002437AB" w:rsidP="007104B7">
            <w:pPr>
              <w:pStyle w:val="Table1Black"/>
              <w:spacing w:after="0"/>
            </w:pPr>
            <w:r>
              <w:t>Very unlikely</w:t>
            </w:r>
          </w:p>
        </w:tc>
        <w:tc>
          <w:tcPr>
            <w:tcW w:w="525" w:type="pct"/>
            <w:vAlign w:val="center"/>
          </w:tcPr>
          <w:p w14:paraId="68F46FA9" w14:textId="77777777" w:rsidR="002437AB" w:rsidRDefault="002437AB" w:rsidP="007104B7">
            <w:pPr>
              <w:pStyle w:val="Table1Black"/>
              <w:spacing w:after="0"/>
              <w:jc w:val="center"/>
            </w:pPr>
            <w:r>
              <w:t>1</w:t>
            </w:r>
          </w:p>
        </w:tc>
        <w:tc>
          <w:tcPr>
            <w:tcW w:w="1562" w:type="pct"/>
            <w:vAlign w:val="center"/>
          </w:tcPr>
          <w:p w14:paraId="046CA3E7" w14:textId="77777777" w:rsidR="002437AB" w:rsidRDefault="002437AB" w:rsidP="007104B7">
            <w:pPr>
              <w:pStyle w:val="Table1Black"/>
              <w:spacing w:after="0"/>
            </w:pPr>
          </w:p>
        </w:tc>
      </w:tr>
      <w:tr w:rsidR="002437AB" w14:paraId="26E72405" w14:textId="77777777" w:rsidTr="00E6548D">
        <w:trPr>
          <w:trHeight w:val="522"/>
        </w:trPr>
        <w:tc>
          <w:tcPr>
            <w:tcW w:w="2913" w:type="pct"/>
            <w:vAlign w:val="center"/>
          </w:tcPr>
          <w:p w14:paraId="4D626BF0" w14:textId="77777777" w:rsidR="002437AB" w:rsidRDefault="002437AB" w:rsidP="007104B7">
            <w:pPr>
              <w:pStyle w:val="Table1Black"/>
              <w:spacing w:after="0"/>
            </w:pPr>
            <w:r>
              <w:t>Quite unlikely</w:t>
            </w:r>
          </w:p>
        </w:tc>
        <w:tc>
          <w:tcPr>
            <w:tcW w:w="525" w:type="pct"/>
            <w:vAlign w:val="center"/>
          </w:tcPr>
          <w:p w14:paraId="53D3BD4A" w14:textId="77777777" w:rsidR="002437AB" w:rsidRDefault="002437AB" w:rsidP="007104B7">
            <w:pPr>
              <w:pStyle w:val="Table1Black"/>
              <w:spacing w:after="0"/>
              <w:jc w:val="center"/>
            </w:pPr>
            <w:r>
              <w:t>2</w:t>
            </w:r>
          </w:p>
        </w:tc>
        <w:tc>
          <w:tcPr>
            <w:tcW w:w="1562" w:type="pct"/>
            <w:vAlign w:val="center"/>
          </w:tcPr>
          <w:p w14:paraId="7D119752" w14:textId="77777777" w:rsidR="002437AB" w:rsidRDefault="002437AB" w:rsidP="007104B7">
            <w:pPr>
              <w:pStyle w:val="Table1Black"/>
              <w:spacing w:after="0"/>
            </w:pPr>
          </w:p>
        </w:tc>
      </w:tr>
      <w:tr w:rsidR="002437AB" w14:paraId="021964C1" w14:textId="77777777" w:rsidTr="00E6548D">
        <w:trPr>
          <w:trHeight w:val="522"/>
        </w:trPr>
        <w:tc>
          <w:tcPr>
            <w:tcW w:w="2913" w:type="pct"/>
            <w:vAlign w:val="center"/>
          </w:tcPr>
          <w:p w14:paraId="0C5D97C8" w14:textId="77777777" w:rsidR="002437AB" w:rsidRDefault="002437AB" w:rsidP="007104B7">
            <w:pPr>
              <w:pStyle w:val="Table1Black"/>
              <w:spacing w:after="0"/>
            </w:pPr>
            <w:r>
              <w:t>Quite likely</w:t>
            </w:r>
          </w:p>
        </w:tc>
        <w:tc>
          <w:tcPr>
            <w:tcW w:w="525" w:type="pct"/>
            <w:vAlign w:val="center"/>
          </w:tcPr>
          <w:p w14:paraId="7D947D76" w14:textId="77777777" w:rsidR="002437AB" w:rsidRDefault="002437AB" w:rsidP="007104B7">
            <w:pPr>
              <w:pStyle w:val="Table1Black"/>
              <w:spacing w:after="0"/>
              <w:jc w:val="center"/>
            </w:pPr>
            <w:r>
              <w:t>3</w:t>
            </w:r>
          </w:p>
        </w:tc>
        <w:tc>
          <w:tcPr>
            <w:tcW w:w="1562" w:type="pct"/>
            <w:vAlign w:val="center"/>
          </w:tcPr>
          <w:p w14:paraId="449E25B5" w14:textId="77777777" w:rsidR="002437AB" w:rsidRDefault="002437AB" w:rsidP="007104B7">
            <w:pPr>
              <w:pStyle w:val="Table1Black"/>
              <w:spacing w:after="0"/>
            </w:pPr>
          </w:p>
        </w:tc>
      </w:tr>
      <w:tr w:rsidR="002437AB" w14:paraId="6E68564E" w14:textId="77777777" w:rsidTr="00E6548D">
        <w:trPr>
          <w:trHeight w:val="522"/>
        </w:trPr>
        <w:tc>
          <w:tcPr>
            <w:tcW w:w="2913" w:type="pct"/>
            <w:vAlign w:val="center"/>
          </w:tcPr>
          <w:p w14:paraId="233AE4FB" w14:textId="77777777" w:rsidR="002437AB" w:rsidRDefault="002437AB" w:rsidP="007104B7">
            <w:pPr>
              <w:pStyle w:val="Table1Black"/>
              <w:spacing w:after="0"/>
            </w:pPr>
            <w:r>
              <w:lastRenderedPageBreak/>
              <w:t>Very likely</w:t>
            </w:r>
          </w:p>
        </w:tc>
        <w:tc>
          <w:tcPr>
            <w:tcW w:w="525" w:type="pct"/>
            <w:vAlign w:val="center"/>
          </w:tcPr>
          <w:p w14:paraId="256F32C0" w14:textId="77777777" w:rsidR="002437AB" w:rsidRDefault="002437AB" w:rsidP="007104B7">
            <w:pPr>
              <w:pStyle w:val="Table1Black"/>
              <w:spacing w:after="0"/>
              <w:jc w:val="center"/>
            </w:pPr>
            <w:r>
              <w:t>4</w:t>
            </w:r>
          </w:p>
        </w:tc>
        <w:tc>
          <w:tcPr>
            <w:tcW w:w="1562" w:type="pct"/>
            <w:vAlign w:val="center"/>
          </w:tcPr>
          <w:p w14:paraId="35FAB7C2" w14:textId="77777777" w:rsidR="002437AB" w:rsidRDefault="002437AB" w:rsidP="007104B7">
            <w:pPr>
              <w:pStyle w:val="Table1Black"/>
              <w:spacing w:after="0"/>
            </w:pPr>
          </w:p>
        </w:tc>
      </w:tr>
      <w:tr w:rsidR="002437AB" w14:paraId="7D69B01A" w14:textId="77777777" w:rsidTr="00E6548D">
        <w:trPr>
          <w:trHeight w:val="522"/>
        </w:trPr>
        <w:tc>
          <w:tcPr>
            <w:tcW w:w="2913" w:type="pct"/>
            <w:vAlign w:val="center"/>
          </w:tcPr>
          <w:p w14:paraId="33C3DD75" w14:textId="77777777" w:rsidR="002437AB" w:rsidRDefault="002437AB" w:rsidP="007104B7">
            <w:pPr>
              <w:pStyle w:val="Table1Black"/>
              <w:spacing w:after="0"/>
            </w:pPr>
            <w:r>
              <w:t>Don’t know</w:t>
            </w:r>
          </w:p>
        </w:tc>
        <w:tc>
          <w:tcPr>
            <w:tcW w:w="525" w:type="pct"/>
            <w:vAlign w:val="center"/>
          </w:tcPr>
          <w:p w14:paraId="7C13935D" w14:textId="77777777" w:rsidR="002437AB" w:rsidRDefault="002437AB" w:rsidP="007104B7">
            <w:pPr>
              <w:pStyle w:val="Table1Black"/>
              <w:spacing w:after="0"/>
              <w:jc w:val="center"/>
            </w:pPr>
            <w:r>
              <w:t>5</w:t>
            </w:r>
          </w:p>
        </w:tc>
        <w:tc>
          <w:tcPr>
            <w:tcW w:w="1562" w:type="pct"/>
            <w:vAlign w:val="center"/>
          </w:tcPr>
          <w:p w14:paraId="16094A07" w14:textId="77777777" w:rsidR="002437AB" w:rsidRDefault="002437AB" w:rsidP="007104B7">
            <w:pPr>
              <w:pStyle w:val="Table1Black"/>
              <w:spacing w:after="0"/>
            </w:pPr>
          </w:p>
        </w:tc>
      </w:tr>
    </w:tbl>
    <w:p w14:paraId="0200F390" w14:textId="455B36FA" w:rsidR="002437AB" w:rsidRPr="00E6548D" w:rsidRDefault="00E6548D" w:rsidP="006A3374">
      <w:pPr>
        <w:pStyle w:val="BodyText"/>
        <w:spacing w:before="240"/>
        <w:rPr>
          <w:i/>
          <w:iCs/>
        </w:rPr>
      </w:pPr>
      <w:r w:rsidRPr="00E6548D">
        <w:rPr>
          <w:i/>
          <w:iCs/>
        </w:rPr>
        <w:t>A</w:t>
      </w:r>
      <w:r w:rsidR="002437AB" w:rsidRPr="00E6548D">
        <w:rPr>
          <w:i/>
          <w:iCs/>
        </w:rPr>
        <w:t>sk all</w:t>
      </w:r>
      <w:r w:rsidRPr="00E6548D">
        <w:rPr>
          <w:i/>
          <w:iCs/>
        </w:rPr>
        <w:t>. Single code.</w:t>
      </w:r>
    </w:p>
    <w:p w14:paraId="798C94EE" w14:textId="7A584D4A" w:rsidR="002437AB" w:rsidRDefault="00E6548D" w:rsidP="00E6548D">
      <w:pPr>
        <w:pStyle w:val="BodyText"/>
      </w:pPr>
      <w:r>
        <w:t xml:space="preserve">G3. </w:t>
      </w:r>
      <w:r w:rsidR="002437AB">
        <w:t>Overall, how satisfied were you with the CIWM course, where 1 is very dissatisfied and 5 very satisfied…?</w:t>
      </w:r>
    </w:p>
    <w:tbl>
      <w:tblPr>
        <w:tblStyle w:val="TableGrid"/>
        <w:tblW w:w="5000" w:type="pct"/>
        <w:tblLook w:val="04A0" w:firstRow="1" w:lastRow="0" w:firstColumn="1" w:lastColumn="0" w:noHBand="0" w:noVBand="1"/>
      </w:tblPr>
      <w:tblGrid>
        <w:gridCol w:w="5241"/>
        <w:gridCol w:w="945"/>
        <w:gridCol w:w="2811"/>
      </w:tblGrid>
      <w:tr w:rsidR="002437AB" w14:paraId="4BABC44A" w14:textId="77777777" w:rsidTr="00E6548D">
        <w:trPr>
          <w:trHeight w:val="522"/>
        </w:trPr>
        <w:tc>
          <w:tcPr>
            <w:tcW w:w="2913" w:type="pct"/>
            <w:vAlign w:val="center"/>
          </w:tcPr>
          <w:p w14:paraId="3FDEDE57" w14:textId="77777777" w:rsidR="002437AB" w:rsidRDefault="002437AB" w:rsidP="007104B7">
            <w:pPr>
              <w:pStyle w:val="Table1Black"/>
              <w:spacing w:after="0"/>
            </w:pPr>
            <w:bookmarkStart w:id="104" w:name="BkMk_intrviw_Inst_10"/>
            <w:bookmarkEnd w:id="104"/>
            <w:r>
              <w:t>Very dissatisfied</w:t>
            </w:r>
          </w:p>
        </w:tc>
        <w:tc>
          <w:tcPr>
            <w:tcW w:w="525" w:type="pct"/>
            <w:vAlign w:val="center"/>
          </w:tcPr>
          <w:p w14:paraId="64048A31" w14:textId="77777777" w:rsidR="002437AB" w:rsidRDefault="002437AB" w:rsidP="007104B7">
            <w:pPr>
              <w:pStyle w:val="Table1Black"/>
              <w:spacing w:after="0"/>
              <w:jc w:val="center"/>
            </w:pPr>
            <w:r>
              <w:t>1</w:t>
            </w:r>
          </w:p>
        </w:tc>
        <w:tc>
          <w:tcPr>
            <w:tcW w:w="1562" w:type="pct"/>
            <w:vAlign w:val="center"/>
          </w:tcPr>
          <w:p w14:paraId="1D366ACC" w14:textId="77777777" w:rsidR="002437AB" w:rsidRDefault="002437AB" w:rsidP="007104B7">
            <w:pPr>
              <w:pStyle w:val="Table1Black"/>
              <w:spacing w:after="0"/>
            </w:pPr>
          </w:p>
        </w:tc>
      </w:tr>
      <w:tr w:rsidR="002437AB" w14:paraId="2EFA95ED" w14:textId="77777777" w:rsidTr="00E6548D">
        <w:trPr>
          <w:trHeight w:val="522"/>
        </w:trPr>
        <w:tc>
          <w:tcPr>
            <w:tcW w:w="2913" w:type="pct"/>
            <w:vAlign w:val="center"/>
          </w:tcPr>
          <w:p w14:paraId="17961CDB" w14:textId="77777777" w:rsidR="002437AB" w:rsidRDefault="002437AB" w:rsidP="007104B7">
            <w:pPr>
              <w:pStyle w:val="Table1Black"/>
              <w:spacing w:after="0"/>
            </w:pPr>
            <w:r>
              <w:t>Quite dissatisfied</w:t>
            </w:r>
          </w:p>
        </w:tc>
        <w:tc>
          <w:tcPr>
            <w:tcW w:w="525" w:type="pct"/>
            <w:vAlign w:val="center"/>
          </w:tcPr>
          <w:p w14:paraId="74DDCC75" w14:textId="77777777" w:rsidR="002437AB" w:rsidRDefault="002437AB" w:rsidP="007104B7">
            <w:pPr>
              <w:pStyle w:val="Table1Black"/>
              <w:spacing w:after="0"/>
              <w:jc w:val="center"/>
            </w:pPr>
            <w:r>
              <w:t>2</w:t>
            </w:r>
          </w:p>
        </w:tc>
        <w:tc>
          <w:tcPr>
            <w:tcW w:w="1562" w:type="pct"/>
            <w:vAlign w:val="center"/>
          </w:tcPr>
          <w:p w14:paraId="7BF9889B" w14:textId="77777777" w:rsidR="002437AB" w:rsidRDefault="002437AB" w:rsidP="007104B7">
            <w:pPr>
              <w:pStyle w:val="Table1Black"/>
              <w:spacing w:after="0"/>
            </w:pPr>
          </w:p>
        </w:tc>
      </w:tr>
      <w:tr w:rsidR="002437AB" w14:paraId="55F4AADC" w14:textId="77777777" w:rsidTr="00E6548D">
        <w:trPr>
          <w:trHeight w:val="522"/>
        </w:trPr>
        <w:tc>
          <w:tcPr>
            <w:tcW w:w="2913" w:type="pct"/>
            <w:vAlign w:val="center"/>
          </w:tcPr>
          <w:p w14:paraId="5E566310" w14:textId="77777777" w:rsidR="002437AB" w:rsidRDefault="002437AB" w:rsidP="007104B7">
            <w:pPr>
              <w:pStyle w:val="Table1Black"/>
              <w:spacing w:after="0"/>
            </w:pPr>
            <w:r>
              <w:t>Neutral</w:t>
            </w:r>
          </w:p>
        </w:tc>
        <w:tc>
          <w:tcPr>
            <w:tcW w:w="525" w:type="pct"/>
            <w:vAlign w:val="center"/>
          </w:tcPr>
          <w:p w14:paraId="33233EF8" w14:textId="77777777" w:rsidR="002437AB" w:rsidRDefault="002437AB" w:rsidP="007104B7">
            <w:pPr>
              <w:pStyle w:val="Table1Black"/>
              <w:spacing w:after="0"/>
              <w:jc w:val="center"/>
            </w:pPr>
            <w:r>
              <w:t>3</w:t>
            </w:r>
          </w:p>
        </w:tc>
        <w:tc>
          <w:tcPr>
            <w:tcW w:w="1562" w:type="pct"/>
            <w:vAlign w:val="center"/>
          </w:tcPr>
          <w:p w14:paraId="6A3387FB" w14:textId="77777777" w:rsidR="002437AB" w:rsidRDefault="002437AB" w:rsidP="007104B7">
            <w:pPr>
              <w:pStyle w:val="Table1Black"/>
              <w:spacing w:after="0"/>
            </w:pPr>
          </w:p>
        </w:tc>
      </w:tr>
      <w:tr w:rsidR="002437AB" w14:paraId="1D6D5FB4" w14:textId="77777777" w:rsidTr="00E6548D">
        <w:trPr>
          <w:trHeight w:val="522"/>
        </w:trPr>
        <w:tc>
          <w:tcPr>
            <w:tcW w:w="2913" w:type="pct"/>
            <w:vAlign w:val="center"/>
          </w:tcPr>
          <w:p w14:paraId="264B8B5F" w14:textId="77777777" w:rsidR="002437AB" w:rsidRDefault="002437AB" w:rsidP="007104B7">
            <w:pPr>
              <w:pStyle w:val="Table1Black"/>
              <w:spacing w:after="0"/>
            </w:pPr>
            <w:r>
              <w:t>Quite satisfied</w:t>
            </w:r>
          </w:p>
        </w:tc>
        <w:tc>
          <w:tcPr>
            <w:tcW w:w="525" w:type="pct"/>
            <w:vAlign w:val="center"/>
          </w:tcPr>
          <w:p w14:paraId="3B2E7FFF" w14:textId="77777777" w:rsidR="002437AB" w:rsidRDefault="002437AB" w:rsidP="007104B7">
            <w:pPr>
              <w:pStyle w:val="Table1Black"/>
              <w:spacing w:after="0"/>
              <w:jc w:val="center"/>
            </w:pPr>
            <w:r>
              <w:t>4</w:t>
            </w:r>
          </w:p>
        </w:tc>
        <w:tc>
          <w:tcPr>
            <w:tcW w:w="1562" w:type="pct"/>
            <w:vAlign w:val="center"/>
          </w:tcPr>
          <w:p w14:paraId="01F1343B" w14:textId="77777777" w:rsidR="002437AB" w:rsidRDefault="002437AB" w:rsidP="007104B7">
            <w:pPr>
              <w:pStyle w:val="Table1Black"/>
              <w:spacing w:after="0"/>
            </w:pPr>
          </w:p>
        </w:tc>
      </w:tr>
      <w:tr w:rsidR="002437AB" w14:paraId="54D1CE72" w14:textId="77777777" w:rsidTr="00E6548D">
        <w:trPr>
          <w:trHeight w:val="522"/>
        </w:trPr>
        <w:tc>
          <w:tcPr>
            <w:tcW w:w="2913" w:type="pct"/>
            <w:vAlign w:val="center"/>
          </w:tcPr>
          <w:p w14:paraId="07FD2C93" w14:textId="77777777" w:rsidR="002437AB" w:rsidRDefault="002437AB" w:rsidP="007104B7">
            <w:pPr>
              <w:pStyle w:val="Table1Black"/>
              <w:spacing w:after="0"/>
            </w:pPr>
            <w:r>
              <w:t>Very satisfied</w:t>
            </w:r>
          </w:p>
        </w:tc>
        <w:tc>
          <w:tcPr>
            <w:tcW w:w="525" w:type="pct"/>
            <w:vAlign w:val="center"/>
          </w:tcPr>
          <w:p w14:paraId="16A3C604" w14:textId="77777777" w:rsidR="002437AB" w:rsidRDefault="002437AB" w:rsidP="007104B7">
            <w:pPr>
              <w:pStyle w:val="Table1Black"/>
              <w:spacing w:after="0"/>
              <w:jc w:val="center"/>
            </w:pPr>
            <w:r>
              <w:t>5</w:t>
            </w:r>
          </w:p>
        </w:tc>
        <w:tc>
          <w:tcPr>
            <w:tcW w:w="1562" w:type="pct"/>
            <w:vAlign w:val="center"/>
          </w:tcPr>
          <w:p w14:paraId="23F04D4A" w14:textId="77777777" w:rsidR="002437AB" w:rsidRDefault="002437AB" w:rsidP="007104B7">
            <w:pPr>
              <w:pStyle w:val="Table1Black"/>
              <w:spacing w:after="0"/>
            </w:pPr>
          </w:p>
        </w:tc>
      </w:tr>
      <w:tr w:rsidR="002437AB" w14:paraId="53AB536B" w14:textId="77777777" w:rsidTr="00E6548D">
        <w:trPr>
          <w:trHeight w:val="522"/>
        </w:trPr>
        <w:tc>
          <w:tcPr>
            <w:tcW w:w="2913" w:type="pct"/>
            <w:vAlign w:val="center"/>
          </w:tcPr>
          <w:p w14:paraId="0FE9DEF5" w14:textId="77777777" w:rsidR="002437AB" w:rsidRDefault="002437AB" w:rsidP="007104B7">
            <w:pPr>
              <w:pStyle w:val="Table1Black"/>
              <w:spacing w:after="0"/>
            </w:pPr>
            <w:r>
              <w:t>Don’t know</w:t>
            </w:r>
          </w:p>
        </w:tc>
        <w:tc>
          <w:tcPr>
            <w:tcW w:w="525" w:type="pct"/>
            <w:vAlign w:val="center"/>
          </w:tcPr>
          <w:p w14:paraId="1A1B13EE" w14:textId="77777777" w:rsidR="002437AB" w:rsidRDefault="002437AB" w:rsidP="007104B7">
            <w:pPr>
              <w:pStyle w:val="Table1Black"/>
              <w:spacing w:after="0"/>
              <w:jc w:val="center"/>
            </w:pPr>
            <w:r>
              <w:t>6</w:t>
            </w:r>
          </w:p>
        </w:tc>
        <w:tc>
          <w:tcPr>
            <w:tcW w:w="1562" w:type="pct"/>
            <w:vAlign w:val="center"/>
          </w:tcPr>
          <w:p w14:paraId="1BD84A69" w14:textId="77777777" w:rsidR="002437AB" w:rsidRDefault="002437AB" w:rsidP="007104B7">
            <w:pPr>
              <w:pStyle w:val="Table1Black"/>
              <w:spacing w:after="0"/>
            </w:pPr>
          </w:p>
        </w:tc>
      </w:tr>
    </w:tbl>
    <w:p w14:paraId="59D4F317" w14:textId="223C92D8" w:rsidR="002437AB" w:rsidRPr="00E6548D" w:rsidRDefault="00E6548D" w:rsidP="006A3374">
      <w:pPr>
        <w:pStyle w:val="BodyText"/>
        <w:spacing w:before="240"/>
        <w:rPr>
          <w:i/>
          <w:iCs/>
        </w:rPr>
      </w:pPr>
      <w:r w:rsidRPr="00E6548D">
        <w:rPr>
          <w:i/>
          <w:iCs/>
        </w:rPr>
        <w:t>Ask all.</w:t>
      </w:r>
      <w:r w:rsidR="006A3374">
        <w:rPr>
          <w:i/>
          <w:iCs/>
        </w:rPr>
        <w:t xml:space="preserve"> Write in.</w:t>
      </w:r>
      <w:r w:rsidRPr="00E6548D">
        <w:rPr>
          <w:i/>
          <w:iCs/>
        </w:rPr>
        <w:t xml:space="preserve"> </w:t>
      </w:r>
    </w:p>
    <w:p w14:paraId="677FFB3B" w14:textId="41AD26C2" w:rsidR="002437AB" w:rsidRPr="00413591" w:rsidRDefault="00E6548D" w:rsidP="00E6548D">
      <w:pPr>
        <w:pStyle w:val="BodyText"/>
      </w:pPr>
      <w:r>
        <w:t xml:space="preserve">G4. </w:t>
      </w:r>
      <w:r w:rsidR="002437AB" w:rsidRPr="00413591">
        <w:t>Overall, what is the most significant impact that the course has had on you?</w:t>
      </w:r>
    </w:p>
    <w:tbl>
      <w:tblPr>
        <w:tblStyle w:val="TableGrid"/>
        <w:tblW w:w="5000" w:type="pct"/>
        <w:tblLook w:val="04A0" w:firstRow="1" w:lastRow="0" w:firstColumn="1" w:lastColumn="0" w:noHBand="0" w:noVBand="1"/>
      </w:tblPr>
      <w:tblGrid>
        <w:gridCol w:w="5256"/>
        <w:gridCol w:w="1213"/>
        <w:gridCol w:w="2528"/>
      </w:tblGrid>
      <w:tr w:rsidR="002437AB" w14:paraId="6BC6FDF8" w14:textId="77777777" w:rsidTr="00E6548D">
        <w:trPr>
          <w:trHeight w:val="1118"/>
        </w:trPr>
        <w:tc>
          <w:tcPr>
            <w:tcW w:w="5000" w:type="pct"/>
            <w:gridSpan w:val="3"/>
          </w:tcPr>
          <w:p w14:paraId="32B884AF" w14:textId="77777777" w:rsidR="002437AB" w:rsidRDefault="002437AB" w:rsidP="007104B7">
            <w:pPr>
              <w:pStyle w:val="Table1Black"/>
              <w:spacing w:before="60" w:after="0"/>
            </w:pPr>
            <w:r>
              <w:t>WRITE IN VERBATIM</w:t>
            </w:r>
          </w:p>
        </w:tc>
      </w:tr>
      <w:tr w:rsidR="002437AB" w14:paraId="00E301BF" w14:textId="77777777" w:rsidTr="00E6548D">
        <w:trPr>
          <w:trHeight w:val="454"/>
        </w:trPr>
        <w:tc>
          <w:tcPr>
            <w:tcW w:w="2921" w:type="pct"/>
            <w:vAlign w:val="center"/>
          </w:tcPr>
          <w:p w14:paraId="4C0A0F79" w14:textId="77777777" w:rsidR="002437AB" w:rsidRDefault="002437AB" w:rsidP="00B7090F">
            <w:pPr>
              <w:pStyle w:val="BodyText"/>
            </w:pPr>
            <w:r>
              <w:t>Nothing</w:t>
            </w:r>
          </w:p>
        </w:tc>
        <w:tc>
          <w:tcPr>
            <w:tcW w:w="674" w:type="pct"/>
            <w:vAlign w:val="center"/>
          </w:tcPr>
          <w:p w14:paraId="390082E1" w14:textId="77777777" w:rsidR="002437AB" w:rsidRDefault="002437AB" w:rsidP="007104B7">
            <w:pPr>
              <w:pStyle w:val="Table1Black"/>
              <w:spacing w:after="0"/>
              <w:jc w:val="center"/>
            </w:pPr>
            <w:r>
              <w:t>1</w:t>
            </w:r>
          </w:p>
        </w:tc>
        <w:tc>
          <w:tcPr>
            <w:tcW w:w="1405" w:type="pct"/>
            <w:vAlign w:val="center"/>
          </w:tcPr>
          <w:p w14:paraId="63A9B71F" w14:textId="104A566D" w:rsidR="002437AB" w:rsidRDefault="002437AB" w:rsidP="007104B7">
            <w:pPr>
              <w:pStyle w:val="Table1Black"/>
              <w:spacing w:after="0"/>
            </w:pPr>
          </w:p>
        </w:tc>
      </w:tr>
      <w:tr w:rsidR="002437AB" w14:paraId="1251FFB7" w14:textId="77777777" w:rsidTr="00E6548D">
        <w:trPr>
          <w:trHeight w:val="454"/>
        </w:trPr>
        <w:tc>
          <w:tcPr>
            <w:tcW w:w="2921" w:type="pct"/>
            <w:vAlign w:val="center"/>
          </w:tcPr>
          <w:p w14:paraId="1FC6BBEE" w14:textId="77777777" w:rsidR="002437AB" w:rsidRDefault="002437AB" w:rsidP="007104B7">
            <w:pPr>
              <w:pStyle w:val="Table1Black"/>
              <w:spacing w:after="0"/>
            </w:pPr>
            <w:r>
              <w:t>Don’t know</w:t>
            </w:r>
          </w:p>
        </w:tc>
        <w:tc>
          <w:tcPr>
            <w:tcW w:w="674" w:type="pct"/>
            <w:vAlign w:val="center"/>
          </w:tcPr>
          <w:p w14:paraId="26244E23" w14:textId="77777777" w:rsidR="002437AB" w:rsidRDefault="002437AB" w:rsidP="007104B7">
            <w:pPr>
              <w:pStyle w:val="Table1Black"/>
              <w:spacing w:after="0"/>
              <w:jc w:val="center"/>
            </w:pPr>
            <w:r>
              <w:t>2</w:t>
            </w:r>
          </w:p>
        </w:tc>
        <w:tc>
          <w:tcPr>
            <w:tcW w:w="1405" w:type="pct"/>
            <w:vAlign w:val="center"/>
          </w:tcPr>
          <w:p w14:paraId="59D66E4A" w14:textId="0EE246A1" w:rsidR="002437AB" w:rsidRDefault="002437AB" w:rsidP="007104B7">
            <w:pPr>
              <w:pStyle w:val="Table1Black"/>
              <w:spacing w:after="0"/>
            </w:pPr>
          </w:p>
        </w:tc>
      </w:tr>
    </w:tbl>
    <w:p w14:paraId="193CAB9A" w14:textId="6244582F" w:rsidR="002437AB" w:rsidRPr="00E6548D" w:rsidRDefault="00E6548D" w:rsidP="006A3374">
      <w:pPr>
        <w:pStyle w:val="BodyText"/>
        <w:spacing w:before="240"/>
        <w:rPr>
          <w:i/>
          <w:iCs/>
        </w:rPr>
      </w:pPr>
      <w:r w:rsidRPr="00E6548D">
        <w:rPr>
          <w:i/>
          <w:iCs/>
        </w:rPr>
        <w:t xml:space="preserve">Ask all. </w:t>
      </w:r>
      <w:r w:rsidR="006A3374">
        <w:rPr>
          <w:i/>
          <w:iCs/>
        </w:rPr>
        <w:t>Write in.</w:t>
      </w:r>
    </w:p>
    <w:p w14:paraId="78D7B443" w14:textId="042DBDCE" w:rsidR="002437AB" w:rsidRDefault="00E6548D" w:rsidP="00E6548D">
      <w:pPr>
        <w:pStyle w:val="BodyText"/>
      </w:pPr>
      <w:r>
        <w:t xml:space="preserve">G5. </w:t>
      </w:r>
      <w:r w:rsidR="002437AB">
        <w:t>Do you have any suggestions for how the CIWM course might be improved?</w:t>
      </w:r>
    </w:p>
    <w:tbl>
      <w:tblPr>
        <w:tblStyle w:val="TableGrid"/>
        <w:tblW w:w="5000" w:type="pct"/>
        <w:tblLook w:val="04A0" w:firstRow="1" w:lastRow="0" w:firstColumn="1" w:lastColumn="0" w:noHBand="0" w:noVBand="1"/>
      </w:tblPr>
      <w:tblGrid>
        <w:gridCol w:w="5256"/>
        <w:gridCol w:w="1213"/>
        <w:gridCol w:w="2528"/>
      </w:tblGrid>
      <w:tr w:rsidR="002437AB" w14:paraId="101A45AB" w14:textId="77777777" w:rsidTr="00E6548D">
        <w:trPr>
          <w:trHeight w:val="1118"/>
        </w:trPr>
        <w:tc>
          <w:tcPr>
            <w:tcW w:w="5000" w:type="pct"/>
            <w:gridSpan w:val="3"/>
          </w:tcPr>
          <w:p w14:paraId="683338E3" w14:textId="77777777" w:rsidR="002437AB" w:rsidRDefault="002437AB" w:rsidP="007104B7">
            <w:pPr>
              <w:pStyle w:val="Table1Black"/>
              <w:spacing w:before="60" w:after="0"/>
            </w:pPr>
            <w:r>
              <w:t>WRITE IN VERBATIM</w:t>
            </w:r>
          </w:p>
        </w:tc>
      </w:tr>
      <w:tr w:rsidR="002437AB" w14:paraId="61207D05" w14:textId="77777777" w:rsidTr="00E6548D">
        <w:trPr>
          <w:trHeight w:val="454"/>
        </w:trPr>
        <w:tc>
          <w:tcPr>
            <w:tcW w:w="2921" w:type="pct"/>
            <w:vAlign w:val="center"/>
          </w:tcPr>
          <w:p w14:paraId="5AEF657F" w14:textId="77777777" w:rsidR="002437AB" w:rsidRDefault="002437AB" w:rsidP="007104B7">
            <w:pPr>
              <w:pStyle w:val="Table1Black"/>
              <w:spacing w:after="0"/>
            </w:pPr>
            <w:r>
              <w:t>No, nothing</w:t>
            </w:r>
          </w:p>
        </w:tc>
        <w:tc>
          <w:tcPr>
            <w:tcW w:w="674" w:type="pct"/>
            <w:vAlign w:val="center"/>
          </w:tcPr>
          <w:p w14:paraId="2D1591B4" w14:textId="77777777" w:rsidR="002437AB" w:rsidRDefault="002437AB" w:rsidP="007104B7">
            <w:pPr>
              <w:pStyle w:val="Table1Black"/>
              <w:spacing w:after="0"/>
              <w:jc w:val="center"/>
            </w:pPr>
            <w:r>
              <w:t>1</w:t>
            </w:r>
          </w:p>
        </w:tc>
        <w:tc>
          <w:tcPr>
            <w:tcW w:w="1405" w:type="pct"/>
            <w:vAlign w:val="center"/>
          </w:tcPr>
          <w:p w14:paraId="2F8374B1" w14:textId="751EDD44" w:rsidR="002437AB" w:rsidRDefault="002437AB" w:rsidP="007104B7">
            <w:pPr>
              <w:pStyle w:val="Table1Black"/>
              <w:spacing w:after="0"/>
            </w:pPr>
          </w:p>
        </w:tc>
      </w:tr>
      <w:tr w:rsidR="002437AB" w14:paraId="01DAC01D" w14:textId="77777777" w:rsidTr="00E6548D">
        <w:trPr>
          <w:trHeight w:val="454"/>
        </w:trPr>
        <w:tc>
          <w:tcPr>
            <w:tcW w:w="2921" w:type="pct"/>
            <w:vAlign w:val="center"/>
          </w:tcPr>
          <w:p w14:paraId="36691709" w14:textId="77777777" w:rsidR="002437AB" w:rsidRDefault="002437AB" w:rsidP="007104B7">
            <w:pPr>
              <w:pStyle w:val="Table1Black"/>
              <w:spacing w:after="0"/>
            </w:pPr>
            <w:r>
              <w:t>Don’t know</w:t>
            </w:r>
          </w:p>
        </w:tc>
        <w:tc>
          <w:tcPr>
            <w:tcW w:w="674" w:type="pct"/>
            <w:vAlign w:val="center"/>
          </w:tcPr>
          <w:p w14:paraId="78A59586" w14:textId="77777777" w:rsidR="002437AB" w:rsidRDefault="002437AB" w:rsidP="007104B7">
            <w:pPr>
              <w:pStyle w:val="Table1Black"/>
              <w:spacing w:after="0"/>
              <w:jc w:val="center"/>
            </w:pPr>
            <w:r>
              <w:t>2</w:t>
            </w:r>
          </w:p>
        </w:tc>
        <w:tc>
          <w:tcPr>
            <w:tcW w:w="1405" w:type="pct"/>
            <w:vAlign w:val="center"/>
          </w:tcPr>
          <w:p w14:paraId="03662D0B" w14:textId="3C1B76C2" w:rsidR="002437AB" w:rsidRDefault="002437AB" w:rsidP="007104B7">
            <w:pPr>
              <w:pStyle w:val="Table1Black"/>
              <w:spacing w:after="0"/>
            </w:pPr>
          </w:p>
        </w:tc>
      </w:tr>
      <w:tr w:rsidR="002437AB" w14:paraId="3F1A47F0" w14:textId="77777777" w:rsidTr="00E6548D">
        <w:trPr>
          <w:trHeight w:val="454"/>
        </w:trPr>
        <w:tc>
          <w:tcPr>
            <w:tcW w:w="2921" w:type="pct"/>
            <w:vAlign w:val="center"/>
          </w:tcPr>
          <w:p w14:paraId="4008C618" w14:textId="77777777" w:rsidR="002437AB" w:rsidRDefault="002437AB" w:rsidP="007104B7">
            <w:pPr>
              <w:pStyle w:val="Table1Black"/>
              <w:spacing w:after="0"/>
            </w:pPr>
            <w:r>
              <w:t>Refused</w:t>
            </w:r>
          </w:p>
        </w:tc>
        <w:tc>
          <w:tcPr>
            <w:tcW w:w="674" w:type="pct"/>
            <w:vAlign w:val="center"/>
          </w:tcPr>
          <w:p w14:paraId="2BA44AFB" w14:textId="77777777" w:rsidR="002437AB" w:rsidRDefault="002437AB" w:rsidP="007104B7">
            <w:pPr>
              <w:pStyle w:val="Table1Black"/>
              <w:spacing w:after="0"/>
              <w:jc w:val="center"/>
            </w:pPr>
            <w:r>
              <w:t>3</w:t>
            </w:r>
          </w:p>
        </w:tc>
        <w:tc>
          <w:tcPr>
            <w:tcW w:w="1405" w:type="pct"/>
            <w:vAlign w:val="center"/>
          </w:tcPr>
          <w:p w14:paraId="58DD5BDE" w14:textId="04A7D077" w:rsidR="002437AB" w:rsidRDefault="002437AB" w:rsidP="007104B7">
            <w:pPr>
              <w:pStyle w:val="Table1Black"/>
              <w:spacing w:after="0"/>
            </w:pPr>
          </w:p>
        </w:tc>
      </w:tr>
    </w:tbl>
    <w:p w14:paraId="2552906D" w14:textId="1A632C6B" w:rsidR="002437AB" w:rsidRPr="00413591" w:rsidRDefault="00E6548D" w:rsidP="00E6548D">
      <w:pPr>
        <w:pStyle w:val="Heading3"/>
      </w:pPr>
      <w:r>
        <w:lastRenderedPageBreak/>
        <w:t xml:space="preserve">Section H. </w:t>
      </w:r>
      <w:r w:rsidR="002437AB" w:rsidRPr="00413591">
        <w:t>About your organisation and you</w:t>
      </w:r>
    </w:p>
    <w:p w14:paraId="6B7B5EC4" w14:textId="42CEF689" w:rsidR="002437AB" w:rsidRPr="00E6548D" w:rsidRDefault="00E6548D" w:rsidP="00E6548D">
      <w:pPr>
        <w:pStyle w:val="BodyText"/>
        <w:rPr>
          <w:i/>
          <w:iCs/>
        </w:rPr>
      </w:pPr>
      <w:r w:rsidRPr="00E6548D">
        <w:rPr>
          <w:i/>
          <w:iCs/>
        </w:rPr>
        <w:t>A</w:t>
      </w:r>
      <w:r w:rsidR="002437AB" w:rsidRPr="00E6548D">
        <w:rPr>
          <w:i/>
          <w:iCs/>
        </w:rPr>
        <w:t>sk all</w:t>
      </w:r>
      <w:r w:rsidRPr="00E6548D">
        <w:rPr>
          <w:i/>
          <w:iCs/>
        </w:rPr>
        <w:t>.</w:t>
      </w:r>
      <w:r w:rsidR="006A3374">
        <w:rPr>
          <w:i/>
          <w:iCs/>
        </w:rPr>
        <w:t xml:space="preserve"> Write in.</w:t>
      </w:r>
    </w:p>
    <w:p w14:paraId="76EF75BE" w14:textId="0AD94281" w:rsidR="002437AB" w:rsidRDefault="00E6548D" w:rsidP="00E6548D">
      <w:pPr>
        <w:pStyle w:val="BodyText"/>
      </w:pPr>
      <w:r>
        <w:t xml:space="preserve">H1. </w:t>
      </w:r>
      <w:r w:rsidR="002437AB" w:rsidRPr="00413591">
        <w:t>We are nearly at the end now – thank you very much again</w:t>
      </w:r>
      <w:r w:rsidR="002437AB">
        <w:t xml:space="preserve"> for your insights so far. Finally, I’d like to ask you a few questions about the organisation you work for so that we can classify your answers.</w:t>
      </w:r>
    </w:p>
    <w:p w14:paraId="5B84F3A1" w14:textId="04B64B9B" w:rsidR="002437AB" w:rsidRDefault="002437AB" w:rsidP="00E6548D">
      <w:pPr>
        <w:pStyle w:val="BodyText"/>
      </w:pPr>
      <w:r>
        <w:t xml:space="preserve">Firstly, how would you describe the main business activity at your organisation? </w:t>
      </w:r>
      <w:r w:rsidRPr="008528DD">
        <w:t xml:space="preserve">(For </w:t>
      </w:r>
      <w:r w:rsidR="0011107E" w:rsidRPr="008528DD">
        <w:t>example,</w:t>
      </w:r>
      <w:r w:rsidRPr="008528DD">
        <w:t xml:space="preserve"> ‘care home’, ‘bank’, ‘construction company’, ‘supermarket’)</w:t>
      </w:r>
    </w:p>
    <w:tbl>
      <w:tblPr>
        <w:tblStyle w:val="TableGrid"/>
        <w:tblW w:w="5000" w:type="pct"/>
        <w:tblLook w:val="04A0" w:firstRow="1" w:lastRow="0" w:firstColumn="1" w:lastColumn="0" w:noHBand="0" w:noVBand="1"/>
      </w:tblPr>
      <w:tblGrid>
        <w:gridCol w:w="5256"/>
        <w:gridCol w:w="1213"/>
        <w:gridCol w:w="2528"/>
      </w:tblGrid>
      <w:tr w:rsidR="002437AB" w14:paraId="68D435C7" w14:textId="77777777" w:rsidTr="00E6548D">
        <w:trPr>
          <w:trHeight w:val="1118"/>
        </w:trPr>
        <w:tc>
          <w:tcPr>
            <w:tcW w:w="5000" w:type="pct"/>
            <w:gridSpan w:val="3"/>
          </w:tcPr>
          <w:p w14:paraId="451C46C8" w14:textId="77777777" w:rsidR="002437AB" w:rsidRDefault="002437AB" w:rsidP="007104B7">
            <w:pPr>
              <w:pStyle w:val="Table1Black"/>
              <w:spacing w:before="60" w:after="0"/>
            </w:pPr>
            <w:r>
              <w:t>WRITE IN VERBATIM</w:t>
            </w:r>
          </w:p>
        </w:tc>
      </w:tr>
      <w:tr w:rsidR="002437AB" w14:paraId="1F17C19E" w14:textId="77777777" w:rsidTr="00E6548D">
        <w:trPr>
          <w:trHeight w:val="454"/>
        </w:trPr>
        <w:tc>
          <w:tcPr>
            <w:tcW w:w="2921" w:type="pct"/>
            <w:vAlign w:val="center"/>
          </w:tcPr>
          <w:p w14:paraId="30200C4E" w14:textId="77777777" w:rsidR="002437AB" w:rsidRDefault="002437AB" w:rsidP="007104B7">
            <w:pPr>
              <w:pStyle w:val="Table1Black"/>
              <w:spacing w:after="0"/>
            </w:pPr>
            <w:r>
              <w:t>Don't know</w:t>
            </w:r>
          </w:p>
        </w:tc>
        <w:tc>
          <w:tcPr>
            <w:tcW w:w="674" w:type="pct"/>
            <w:vAlign w:val="center"/>
          </w:tcPr>
          <w:p w14:paraId="5884CD39" w14:textId="77777777" w:rsidR="002437AB" w:rsidRDefault="002437AB" w:rsidP="007104B7">
            <w:pPr>
              <w:pStyle w:val="Table1Black"/>
              <w:spacing w:after="0"/>
              <w:jc w:val="center"/>
            </w:pPr>
            <w:r>
              <w:t>2</w:t>
            </w:r>
          </w:p>
        </w:tc>
        <w:tc>
          <w:tcPr>
            <w:tcW w:w="1405" w:type="pct"/>
            <w:vAlign w:val="center"/>
          </w:tcPr>
          <w:p w14:paraId="79C1E915" w14:textId="5DF05C04" w:rsidR="002437AB" w:rsidRDefault="002437AB" w:rsidP="007104B7">
            <w:pPr>
              <w:pStyle w:val="Table1Black"/>
              <w:spacing w:after="0"/>
            </w:pPr>
          </w:p>
        </w:tc>
      </w:tr>
      <w:tr w:rsidR="002437AB" w14:paraId="233ADEF3" w14:textId="77777777" w:rsidTr="00E6548D">
        <w:trPr>
          <w:trHeight w:val="454"/>
        </w:trPr>
        <w:tc>
          <w:tcPr>
            <w:tcW w:w="2921" w:type="pct"/>
            <w:vAlign w:val="center"/>
          </w:tcPr>
          <w:p w14:paraId="6D6B8EF5" w14:textId="77777777" w:rsidR="002437AB" w:rsidRDefault="002437AB" w:rsidP="007104B7">
            <w:pPr>
              <w:pStyle w:val="Table1Black"/>
              <w:spacing w:after="0"/>
            </w:pPr>
            <w:r>
              <w:t>Prefer not to say</w:t>
            </w:r>
          </w:p>
        </w:tc>
        <w:tc>
          <w:tcPr>
            <w:tcW w:w="674" w:type="pct"/>
            <w:vAlign w:val="center"/>
          </w:tcPr>
          <w:p w14:paraId="52582E8F" w14:textId="77777777" w:rsidR="002437AB" w:rsidRDefault="002437AB" w:rsidP="007104B7">
            <w:pPr>
              <w:pStyle w:val="Table1Black"/>
              <w:spacing w:after="0"/>
              <w:jc w:val="center"/>
            </w:pPr>
            <w:r>
              <w:t>3</w:t>
            </w:r>
          </w:p>
        </w:tc>
        <w:tc>
          <w:tcPr>
            <w:tcW w:w="1405" w:type="pct"/>
            <w:vAlign w:val="center"/>
          </w:tcPr>
          <w:p w14:paraId="1BFF10F9" w14:textId="6906FB2A" w:rsidR="002437AB" w:rsidRDefault="002437AB" w:rsidP="007104B7">
            <w:pPr>
              <w:pStyle w:val="Table1Black"/>
              <w:spacing w:after="0"/>
            </w:pPr>
          </w:p>
        </w:tc>
      </w:tr>
    </w:tbl>
    <w:p w14:paraId="2487D67D" w14:textId="7A7E9EF4" w:rsidR="002437AB" w:rsidRPr="00E6548D" w:rsidRDefault="00E6548D" w:rsidP="006A3374">
      <w:pPr>
        <w:pStyle w:val="BodyText"/>
        <w:spacing w:before="240"/>
        <w:rPr>
          <w:i/>
          <w:iCs/>
        </w:rPr>
      </w:pPr>
      <w:r w:rsidRPr="00E6548D">
        <w:rPr>
          <w:i/>
          <w:iCs/>
        </w:rPr>
        <w:t>A</w:t>
      </w:r>
      <w:r w:rsidR="002437AB" w:rsidRPr="00E6548D">
        <w:rPr>
          <w:i/>
          <w:iCs/>
        </w:rPr>
        <w:t>sk all</w:t>
      </w:r>
      <w:r w:rsidRPr="00E6548D">
        <w:rPr>
          <w:i/>
          <w:iCs/>
        </w:rPr>
        <w:t xml:space="preserve">. Single code. </w:t>
      </w:r>
    </w:p>
    <w:p w14:paraId="0A3C3475" w14:textId="36861201" w:rsidR="002437AB" w:rsidRDefault="00E6548D" w:rsidP="00E6548D">
      <w:pPr>
        <w:pStyle w:val="BodyText"/>
      </w:pPr>
      <w:r>
        <w:t xml:space="preserve">H2. </w:t>
      </w:r>
      <w:r w:rsidR="002437AB" w:rsidRPr="00DA73DA">
        <w:t>Would you classify your organisation as…</w:t>
      </w:r>
    </w:p>
    <w:tbl>
      <w:tblPr>
        <w:tblStyle w:val="TableGrid"/>
        <w:tblW w:w="5000" w:type="pct"/>
        <w:tblLook w:val="04A0" w:firstRow="1" w:lastRow="0" w:firstColumn="1" w:lastColumn="0" w:noHBand="0" w:noVBand="1"/>
      </w:tblPr>
      <w:tblGrid>
        <w:gridCol w:w="5241"/>
        <w:gridCol w:w="945"/>
        <w:gridCol w:w="2811"/>
      </w:tblGrid>
      <w:tr w:rsidR="002437AB" w:rsidRPr="005A37C6" w14:paraId="3DAA9CB5" w14:textId="77777777" w:rsidTr="00E6548D">
        <w:trPr>
          <w:trHeight w:val="522"/>
        </w:trPr>
        <w:tc>
          <w:tcPr>
            <w:tcW w:w="2913" w:type="pct"/>
            <w:vAlign w:val="center"/>
          </w:tcPr>
          <w:p w14:paraId="3A5C2910" w14:textId="77777777" w:rsidR="002437AB" w:rsidRPr="00DA73DA" w:rsidRDefault="002437AB" w:rsidP="007104B7">
            <w:pPr>
              <w:pStyle w:val="Table1Black"/>
              <w:spacing w:after="0"/>
              <w:rPr>
                <w:color w:val="auto"/>
              </w:rPr>
            </w:pPr>
            <w:bookmarkStart w:id="105" w:name="BkMk_intrviw_Inst_41"/>
            <w:bookmarkEnd w:id="105"/>
            <w:r w:rsidRPr="00DA73DA">
              <w:rPr>
                <w:color w:val="auto"/>
              </w:rPr>
              <w:t>Mainly seeking to make a profit</w:t>
            </w:r>
          </w:p>
        </w:tc>
        <w:tc>
          <w:tcPr>
            <w:tcW w:w="525" w:type="pct"/>
            <w:vAlign w:val="center"/>
          </w:tcPr>
          <w:p w14:paraId="7CA01882" w14:textId="77777777" w:rsidR="002437AB" w:rsidRPr="00DA73DA" w:rsidRDefault="002437AB" w:rsidP="007104B7">
            <w:pPr>
              <w:pStyle w:val="Table1Black"/>
              <w:spacing w:after="0"/>
              <w:jc w:val="center"/>
              <w:rPr>
                <w:color w:val="auto"/>
              </w:rPr>
            </w:pPr>
            <w:r w:rsidRPr="00DA73DA">
              <w:rPr>
                <w:color w:val="auto"/>
              </w:rPr>
              <w:t>1</w:t>
            </w:r>
          </w:p>
        </w:tc>
        <w:tc>
          <w:tcPr>
            <w:tcW w:w="1562" w:type="pct"/>
          </w:tcPr>
          <w:p w14:paraId="24D9414B" w14:textId="77777777" w:rsidR="002437AB" w:rsidRPr="00DA73DA" w:rsidRDefault="002437AB" w:rsidP="007104B7">
            <w:pPr>
              <w:pStyle w:val="Table1Black"/>
              <w:spacing w:after="0"/>
              <w:rPr>
                <w:color w:val="auto"/>
              </w:rPr>
            </w:pPr>
          </w:p>
        </w:tc>
      </w:tr>
      <w:tr w:rsidR="002437AB" w:rsidRPr="005A37C6" w14:paraId="30DFB389" w14:textId="77777777" w:rsidTr="00E6548D">
        <w:trPr>
          <w:trHeight w:val="522"/>
        </w:trPr>
        <w:tc>
          <w:tcPr>
            <w:tcW w:w="2913" w:type="pct"/>
            <w:vAlign w:val="center"/>
          </w:tcPr>
          <w:p w14:paraId="554AAA03" w14:textId="77777777" w:rsidR="002437AB" w:rsidRPr="00DA73DA" w:rsidRDefault="002437AB" w:rsidP="007104B7">
            <w:pPr>
              <w:pStyle w:val="Table1Black"/>
              <w:spacing w:after="0"/>
              <w:rPr>
                <w:color w:val="auto"/>
              </w:rPr>
            </w:pPr>
            <w:r w:rsidRPr="00DA73DA">
              <w:rPr>
                <w:color w:val="auto"/>
              </w:rPr>
              <w:t>A public sector organisation</w:t>
            </w:r>
          </w:p>
        </w:tc>
        <w:tc>
          <w:tcPr>
            <w:tcW w:w="525" w:type="pct"/>
            <w:vAlign w:val="center"/>
          </w:tcPr>
          <w:p w14:paraId="2C692243" w14:textId="77777777" w:rsidR="002437AB" w:rsidRPr="00DA73DA" w:rsidRDefault="002437AB" w:rsidP="007104B7">
            <w:pPr>
              <w:pStyle w:val="Table1Black"/>
              <w:spacing w:after="0"/>
              <w:jc w:val="center"/>
              <w:rPr>
                <w:color w:val="auto"/>
              </w:rPr>
            </w:pPr>
            <w:r w:rsidRPr="00DA73DA">
              <w:rPr>
                <w:color w:val="auto"/>
              </w:rPr>
              <w:t>2</w:t>
            </w:r>
          </w:p>
        </w:tc>
        <w:tc>
          <w:tcPr>
            <w:tcW w:w="1562" w:type="pct"/>
          </w:tcPr>
          <w:p w14:paraId="585430C4" w14:textId="77777777" w:rsidR="002437AB" w:rsidRPr="00DA73DA" w:rsidRDefault="002437AB" w:rsidP="007104B7">
            <w:pPr>
              <w:pStyle w:val="Table1Black"/>
              <w:spacing w:after="0"/>
              <w:rPr>
                <w:color w:val="auto"/>
              </w:rPr>
            </w:pPr>
          </w:p>
        </w:tc>
      </w:tr>
      <w:tr w:rsidR="002437AB" w:rsidRPr="005A37C6" w14:paraId="52C68556" w14:textId="77777777" w:rsidTr="00E6548D">
        <w:trPr>
          <w:trHeight w:val="522"/>
        </w:trPr>
        <w:tc>
          <w:tcPr>
            <w:tcW w:w="2913" w:type="pct"/>
            <w:vAlign w:val="center"/>
          </w:tcPr>
          <w:p w14:paraId="10F74A91" w14:textId="77777777" w:rsidR="002437AB" w:rsidRPr="00DA73DA" w:rsidRDefault="002437AB" w:rsidP="007104B7">
            <w:pPr>
              <w:pStyle w:val="Table1Black"/>
              <w:spacing w:after="0"/>
              <w:rPr>
                <w:color w:val="auto"/>
              </w:rPr>
            </w:pPr>
            <w:r w:rsidRPr="00DA73DA">
              <w:rPr>
                <w:color w:val="auto"/>
              </w:rPr>
              <w:t>A social enterprise</w:t>
            </w:r>
          </w:p>
        </w:tc>
        <w:tc>
          <w:tcPr>
            <w:tcW w:w="525" w:type="pct"/>
            <w:vAlign w:val="center"/>
          </w:tcPr>
          <w:p w14:paraId="79F44E33" w14:textId="77777777" w:rsidR="002437AB" w:rsidRPr="00DA73DA" w:rsidRDefault="002437AB" w:rsidP="007104B7">
            <w:pPr>
              <w:pStyle w:val="Table1Black"/>
              <w:spacing w:after="0"/>
              <w:jc w:val="center"/>
              <w:rPr>
                <w:color w:val="auto"/>
              </w:rPr>
            </w:pPr>
            <w:r w:rsidRPr="00DA73DA">
              <w:rPr>
                <w:color w:val="auto"/>
              </w:rPr>
              <w:t>3</w:t>
            </w:r>
          </w:p>
        </w:tc>
        <w:tc>
          <w:tcPr>
            <w:tcW w:w="1562" w:type="pct"/>
          </w:tcPr>
          <w:p w14:paraId="2C68FD34" w14:textId="77777777" w:rsidR="002437AB" w:rsidRPr="00DA73DA" w:rsidRDefault="002437AB" w:rsidP="007104B7">
            <w:pPr>
              <w:pStyle w:val="Table1Black"/>
              <w:spacing w:after="0"/>
              <w:rPr>
                <w:color w:val="auto"/>
              </w:rPr>
            </w:pPr>
          </w:p>
        </w:tc>
      </w:tr>
      <w:tr w:rsidR="002437AB" w:rsidRPr="005A37C6" w14:paraId="4DF6080A" w14:textId="77777777" w:rsidTr="00E6548D">
        <w:trPr>
          <w:trHeight w:val="522"/>
        </w:trPr>
        <w:tc>
          <w:tcPr>
            <w:tcW w:w="2913" w:type="pct"/>
            <w:vAlign w:val="center"/>
          </w:tcPr>
          <w:p w14:paraId="24F61F18" w14:textId="77777777" w:rsidR="002437AB" w:rsidRPr="00DA73DA" w:rsidRDefault="002437AB" w:rsidP="007104B7">
            <w:pPr>
              <w:pStyle w:val="Table1Black"/>
              <w:spacing w:after="0"/>
              <w:rPr>
                <w:color w:val="auto"/>
              </w:rPr>
            </w:pPr>
            <w:r w:rsidRPr="00DA73DA">
              <w:rPr>
                <w:color w:val="auto"/>
              </w:rPr>
              <w:t>A charity or voluntary sector organisation</w:t>
            </w:r>
          </w:p>
        </w:tc>
        <w:tc>
          <w:tcPr>
            <w:tcW w:w="525" w:type="pct"/>
            <w:vAlign w:val="center"/>
          </w:tcPr>
          <w:p w14:paraId="11138FF2" w14:textId="77777777" w:rsidR="002437AB" w:rsidRPr="00DA73DA" w:rsidRDefault="002437AB" w:rsidP="007104B7">
            <w:pPr>
              <w:pStyle w:val="Table1Black"/>
              <w:spacing w:after="0"/>
              <w:jc w:val="center"/>
              <w:rPr>
                <w:color w:val="auto"/>
              </w:rPr>
            </w:pPr>
            <w:r w:rsidRPr="00DA73DA">
              <w:rPr>
                <w:color w:val="auto"/>
              </w:rPr>
              <w:t>4</w:t>
            </w:r>
          </w:p>
        </w:tc>
        <w:tc>
          <w:tcPr>
            <w:tcW w:w="1562" w:type="pct"/>
          </w:tcPr>
          <w:p w14:paraId="3686018B" w14:textId="77777777" w:rsidR="002437AB" w:rsidRPr="00DA73DA" w:rsidRDefault="002437AB" w:rsidP="007104B7">
            <w:pPr>
              <w:pStyle w:val="Table1Black"/>
              <w:spacing w:after="0"/>
              <w:rPr>
                <w:color w:val="auto"/>
              </w:rPr>
            </w:pPr>
          </w:p>
        </w:tc>
      </w:tr>
      <w:tr w:rsidR="002437AB" w:rsidRPr="005A37C6" w14:paraId="46E1058B" w14:textId="77777777" w:rsidTr="00E6548D">
        <w:trPr>
          <w:trHeight w:val="522"/>
        </w:trPr>
        <w:tc>
          <w:tcPr>
            <w:tcW w:w="2913" w:type="pct"/>
            <w:vAlign w:val="center"/>
          </w:tcPr>
          <w:p w14:paraId="729F399A" w14:textId="77777777" w:rsidR="002437AB" w:rsidRPr="00DA73DA" w:rsidRDefault="002437AB" w:rsidP="007104B7">
            <w:pPr>
              <w:pStyle w:val="Table1Black"/>
              <w:spacing w:after="0"/>
              <w:rPr>
                <w:color w:val="auto"/>
              </w:rPr>
            </w:pPr>
            <w:r w:rsidRPr="00DA73DA">
              <w:rPr>
                <w:color w:val="auto"/>
              </w:rPr>
              <w:t>Don’t know</w:t>
            </w:r>
          </w:p>
        </w:tc>
        <w:tc>
          <w:tcPr>
            <w:tcW w:w="525" w:type="pct"/>
            <w:vAlign w:val="center"/>
          </w:tcPr>
          <w:p w14:paraId="6171BE35" w14:textId="77777777" w:rsidR="002437AB" w:rsidRPr="00DA73DA" w:rsidRDefault="002437AB" w:rsidP="007104B7">
            <w:pPr>
              <w:pStyle w:val="Table1Black"/>
              <w:spacing w:after="0"/>
              <w:jc w:val="center"/>
              <w:rPr>
                <w:color w:val="auto"/>
              </w:rPr>
            </w:pPr>
            <w:r w:rsidRPr="00DA73DA">
              <w:rPr>
                <w:color w:val="auto"/>
              </w:rPr>
              <w:t>5</w:t>
            </w:r>
          </w:p>
        </w:tc>
        <w:tc>
          <w:tcPr>
            <w:tcW w:w="1562" w:type="pct"/>
          </w:tcPr>
          <w:p w14:paraId="639ADB6E" w14:textId="77777777" w:rsidR="002437AB" w:rsidRPr="00DA73DA" w:rsidRDefault="002437AB" w:rsidP="007104B7">
            <w:pPr>
              <w:pStyle w:val="Table1Black"/>
              <w:spacing w:after="0"/>
              <w:rPr>
                <w:color w:val="auto"/>
              </w:rPr>
            </w:pPr>
          </w:p>
        </w:tc>
      </w:tr>
      <w:tr w:rsidR="002437AB" w:rsidRPr="005A37C6" w14:paraId="02AD3964" w14:textId="77777777" w:rsidTr="00E6548D">
        <w:trPr>
          <w:trHeight w:val="522"/>
        </w:trPr>
        <w:tc>
          <w:tcPr>
            <w:tcW w:w="2913" w:type="pct"/>
            <w:vAlign w:val="center"/>
          </w:tcPr>
          <w:p w14:paraId="419E85A1" w14:textId="77777777" w:rsidR="002437AB" w:rsidRPr="00DA73DA" w:rsidRDefault="002437AB" w:rsidP="007104B7">
            <w:pPr>
              <w:pStyle w:val="Table1Black"/>
              <w:spacing w:after="0"/>
              <w:rPr>
                <w:color w:val="auto"/>
              </w:rPr>
            </w:pPr>
            <w:r>
              <w:rPr>
                <w:color w:val="auto"/>
              </w:rPr>
              <w:t>Prefer not to say</w:t>
            </w:r>
          </w:p>
        </w:tc>
        <w:tc>
          <w:tcPr>
            <w:tcW w:w="525" w:type="pct"/>
            <w:vAlign w:val="center"/>
          </w:tcPr>
          <w:p w14:paraId="79794D0C" w14:textId="77777777" w:rsidR="002437AB" w:rsidRPr="00DA73DA" w:rsidRDefault="002437AB" w:rsidP="007104B7">
            <w:pPr>
              <w:pStyle w:val="Table1Black"/>
              <w:spacing w:after="0"/>
              <w:jc w:val="center"/>
              <w:rPr>
                <w:color w:val="auto"/>
              </w:rPr>
            </w:pPr>
            <w:r w:rsidRPr="00DA73DA">
              <w:rPr>
                <w:color w:val="auto"/>
              </w:rPr>
              <w:t>6</w:t>
            </w:r>
          </w:p>
        </w:tc>
        <w:tc>
          <w:tcPr>
            <w:tcW w:w="1562" w:type="pct"/>
          </w:tcPr>
          <w:p w14:paraId="3D8DC437" w14:textId="77777777" w:rsidR="002437AB" w:rsidRPr="00DA73DA" w:rsidRDefault="002437AB" w:rsidP="007104B7">
            <w:pPr>
              <w:pStyle w:val="Table1Black"/>
              <w:spacing w:after="0"/>
              <w:rPr>
                <w:color w:val="auto"/>
              </w:rPr>
            </w:pPr>
          </w:p>
        </w:tc>
      </w:tr>
    </w:tbl>
    <w:p w14:paraId="67F2FCAE" w14:textId="289C6AA6" w:rsidR="002437AB" w:rsidRPr="00E6548D" w:rsidRDefault="00E6548D" w:rsidP="006A3374">
      <w:pPr>
        <w:pStyle w:val="BodyText"/>
        <w:spacing w:before="240"/>
        <w:rPr>
          <w:i/>
          <w:iCs/>
        </w:rPr>
      </w:pPr>
      <w:r w:rsidRPr="00E6548D">
        <w:rPr>
          <w:i/>
          <w:iCs/>
        </w:rPr>
        <w:t>A</w:t>
      </w:r>
      <w:r w:rsidR="002437AB" w:rsidRPr="00E6548D">
        <w:rPr>
          <w:i/>
          <w:iCs/>
        </w:rPr>
        <w:t>sk all</w:t>
      </w:r>
      <w:r w:rsidRPr="00E6548D">
        <w:rPr>
          <w:i/>
          <w:iCs/>
        </w:rPr>
        <w:t xml:space="preserve">. Single code. </w:t>
      </w:r>
    </w:p>
    <w:p w14:paraId="6FD491D9" w14:textId="64525063" w:rsidR="002437AB" w:rsidRDefault="00E6548D" w:rsidP="00E6548D">
      <w:pPr>
        <w:pStyle w:val="BodyText"/>
      </w:pPr>
      <w:r>
        <w:t xml:space="preserve">H3. </w:t>
      </w:r>
      <w:r w:rsidR="002437AB">
        <w:t>How many employees does your organisation currently employ across all UK sites excluding owners and partners?</w:t>
      </w:r>
    </w:p>
    <w:p w14:paraId="27C41AF8" w14:textId="77777777" w:rsidR="002437AB" w:rsidRDefault="002437AB" w:rsidP="00E6548D">
      <w:pPr>
        <w:pStyle w:val="BodyText"/>
      </w:pPr>
      <w:r>
        <w:t xml:space="preserve">Please include all full time and part time staff, and temporary or casual staff but not including agency, self-employed, owners or partners. </w:t>
      </w:r>
    </w:p>
    <w:tbl>
      <w:tblPr>
        <w:tblStyle w:val="TableGrid"/>
        <w:tblW w:w="5000" w:type="pct"/>
        <w:tblLook w:val="04A0" w:firstRow="1" w:lastRow="0" w:firstColumn="1" w:lastColumn="0" w:noHBand="0" w:noVBand="1"/>
      </w:tblPr>
      <w:tblGrid>
        <w:gridCol w:w="5306"/>
        <w:gridCol w:w="3691"/>
      </w:tblGrid>
      <w:tr w:rsidR="002437AB" w14:paraId="2C84BCD6" w14:textId="77777777" w:rsidTr="00E6548D">
        <w:trPr>
          <w:trHeight w:val="522"/>
        </w:trPr>
        <w:tc>
          <w:tcPr>
            <w:tcW w:w="2949" w:type="pct"/>
            <w:vAlign w:val="center"/>
          </w:tcPr>
          <w:p w14:paraId="2423B503" w14:textId="54EC47D1" w:rsidR="002437AB" w:rsidRDefault="002437AB" w:rsidP="007104B7">
            <w:pPr>
              <w:pStyle w:val="Table1Black"/>
              <w:spacing w:after="0"/>
            </w:pPr>
            <w:r>
              <w:t>Sole trader (</w:t>
            </w:r>
            <w:r w:rsidR="0011107E">
              <w:t>i.e.,</w:t>
            </w:r>
            <w:r>
              <w:t xml:space="preserve"> 0 employees)</w:t>
            </w:r>
          </w:p>
        </w:tc>
        <w:tc>
          <w:tcPr>
            <w:tcW w:w="2051" w:type="pct"/>
            <w:vAlign w:val="center"/>
          </w:tcPr>
          <w:p w14:paraId="08E3F6EE" w14:textId="77777777" w:rsidR="002437AB" w:rsidRDefault="002437AB" w:rsidP="007104B7">
            <w:pPr>
              <w:pStyle w:val="Table1Black"/>
              <w:spacing w:after="0"/>
            </w:pPr>
            <w:r>
              <w:t>1</w:t>
            </w:r>
          </w:p>
        </w:tc>
      </w:tr>
      <w:tr w:rsidR="002437AB" w14:paraId="35FC29CC" w14:textId="77777777" w:rsidTr="00E6548D">
        <w:trPr>
          <w:trHeight w:val="522"/>
        </w:trPr>
        <w:tc>
          <w:tcPr>
            <w:tcW w:w="2949" w:type="pct"/>
            <w:vAlign w:val="center"/>
          </w:tcPr>
          <w:p w14:paraId="7B4D364E" w14:textId="77777777" w:rsidR="002437AB" w:rsidRDefault="002437AB" w:rsidP="007104B7">
            <w:pPr>
              <w:pStyle w:val="Table1Black"/>
              <w:spacing w:after="0"/>
            </w:pPr>
            <w:r>
              <w:t>1-9</w:t>
            </w:r>
          </w:p>
        </w:tc>
        <w:tc>
          <w:tcPr>
            <w:tcW w:w="2051" w:type="pct"/>
            <w:vAlign w:val="center"/>
          </w:tcPr>
          <w:p w14:paraId="5C2942FF" w14:textId="77777777" w:rsidR="002437AB" w:rsidRDefault="002437AB" w:rsidP="007104B7">
            <w:pPr>
              <w:pStyle w:val="Table1Black"/>
              <w:spacing w:after="0"/>
            </w:pPr>
            <w:r>
              <w:t>2</w:t>
            </w:r>
          </w:p>
        </w:tc>
      </w:tr>
      <w:tr w:rsidR="002437AB" w14:paraId="0971B4BE" w14:textId="77777777" w:rsidTr="00E6548D">
        <w:trPr>
          <w:trHeight w:val="522"/>
        </w:trPr>
        <w:tc>
          <w:tcPr>
            <w:tcW w:w="2949" w:type="pct"/>
            <w:vAlign w:val="center"/>
          </w:tcPr>
          <w:p w14:paraId="25DC45F0" w14:textId="77777777" w:rsidR="002437AB" w:rsidRDefault="002437AB" w:rsidP="007104B7">
            <w:pPr>
              <w:pStyle w:val="Table1Black"/>
              <w:spacing w:after="0"/>
            </w:pPr>
            <w:r>
              <w:t>10-49</w:t>
            </w:r>
          </w:p>
        </w:tc>
        <w:tc>
          <w:tcPr>
            <w:tcW w:w="2051" w:type="pct"/>
            <w:vAlign w:val="center"/>
          </w:tcPr>
          <w:p w14:paraId="0E73BEF7" w14:textId="77777777" w:rsidR="002437AB" w:rsidRDefault="002437AB" w:rsidP="007104B7">
            <w:pPr>
              <w:pStyle w:val="Table1Black"/>
              <w:spacing w:after="0"/>
            </w:pPr>
            <w:r>
              <w:t>3</w:t>
            </w:r>
          </w:p>
        </w:tc>
      </w:tr>
      <w:tr w:rsidR="002437AB" w14:paraId="5B36EEB9" w14:textId="77777777" w:rsidTr="00E6548D">
        <w:trPr>
          <w:trHeight w:val="522"/>
        </w:trPr>
        <w:tc>
          <w:tcPr>
            <w:tcW w:w="2949" w:type="pct"/>
            <w:vAlign w:val="center"/>
          </w:tcPr>
          <w:p w14:paraId="6A2F9A8A" w14:textId="77777777" w:rsidR="002437AB" w:rsidRDefault="002437AB" w:rsidP="007104B7">
            <w:pPr>
              <w:pStyle w:val="Table1Black"/>
              <w:spacing w:after="0"/>
            </w:pPr>
            <w:r>
              <w:t>50-249</w:t>
            </w:r>
          </w:p>
        </w:tc>
        <w:tc>
          <w:tcPr>
            <w:tcW w:w="2051" w:type="pct"/>
            <w:vAlign w:val="center"/>
          </w:tcPr>
          <w:p w14:paraId="3F487ED8" w14:textId="77777777" w:rsidR="002437AB" w:rsidRDefault="002437AB" w:rsidP="007104B7">
            <w:pPr>
              <w:pStyle w:val="Table1Black"/>
              <w:spacing w:after="0"/>
            </w:pPr>
            <w:r>
              <w:t>4</w:t>
            </w:r>
          </w:p>
        </w:tc>
      </w:tr>
      <w:tr w:rsidR="002437AB" w14:paraId="3609C0F8" w14:textId="77777777" w:rsidTr="00E6548D">
        <w:trPr>
          <w:trHeight w:val="522"/>
        </w:trPr>
        <w:tc>
          <w:tcPr>
            <w:tcW w:w="2949" w:type="pct"/>
            <w:vAlign w:val="center"/>
          </w:tcPr>
          <w:p w14:paraId="65710945" w14:textId="77777777" w:rsidR="002437AB" w:rsidRDefault="002437AB" w:rsidP="007104B7">
            <w:pPr>
              <w:pStyle w:val="Table1Black"/>
              <w:spacing w:after="0"/>
            </w:pPr>
            <w:r>
              <w:lastRenderedPageBreak/>
              <w:t>250+ employees</w:t>
            </w:r>
          </w:p>
        </w:tc>
        <w:tc>
          <w:tcPr>
            <w:tcW w:w="2051" w:type="pct"/>
            <w:vAlign w:val="center"/>
          </w:tcPr>
          <w:p w14:paraId="3C7D82A5" w14:textId="77777777" w:rsidR="002437AB" w:rsidRDefault="002437AB" w:rsidP="007104B7">
            <w:pPr>
              <w:pStyle w:val="Table1Black"/>
              <w:spacing w:after="0"/>
            </w:pPr>
            <w:r>
              <w:t>5</w:t>
            </w:r>
          </w:p>
        </w:tc>
      </w:tr>
      <w:tr w:rsidR="002437AB" w14:paraId="5500EDD5" w14:textId="77777777" w:rsidTr="00E6548D">
        <w:trPr>
          <w:trHeight w:val="522"/>
        </w:trPr>
        <w:tc>
          <w:tcPr>
            <w:tcW w:w="2949" w:type="pct"/>
            <w:vAlign w:val="center"/>
          </w:tcPr>
          <w:p w14:paraId="2F3CB972" w14:textId="77777777" w:rsidR="002437AB" w:rsidRDefault="002437AB" w:rsidP="007104B7">
            <w:pPr>
              <w:pStyle w:val="Table1Black"/>
              <w:spacing w:after="0"/>
            </w:pPr>
            <w:r>
              <w:t>Don’t know</w:t>
            </w:r>
          </w:p>
        </w:tc>
        <w:tc>
          <w:tcPr>
            <w:tcW w:w="2051" w:type="pct"/>
            <w:vAlign w:val="center"/>
          </w:tcPr>
          <w:p w14:paraId="47A30B9A" w14:textId="77777777" w:rsidR="002437AB" w:rsidRDefault="002437AB" w:rsidP="007104B7">
            <w:pPr>
              <w:pStyle w:val="Table1Black"/>
              <w:spacing w:after="0"/>
            </w:pPr>
            <w:r>
              <w:t>6</w:t>
            </w:r>
          </w:p>
        </w:tc>
      </w:tr>
      <w:tr w:rsidR="002437AB" w14:paraId="7C06465C" w14:textId="77777777" w:rsidTr="00E6548D">
        <w:trPr>
          <w:trHeight w:val="522"/>
        </w:trPr>
        <w:tc>
          <w:tcPr>
            <w:tcW w:w="2949" w:type="pct"/>
            <w:vAlign w:val="center"/>
          </w:tcPr>
          <w:p w14:paraId="1FB0EAE2" w14:textId="77777777" w:rsidR="002437AB" w:rsidRDefault="002437AB" w:rsidP="007104B7">
            <w:pPr>
              <w:pStyle w:val="Table1Black"/>
              <w:spacing w:after="0"/>
            </w:pPr>
            <w:r>
              <w:t>Prefer not to say</w:t>
            </w:r>
          </w:p>
        </w:tc>
        <w:tc>
          <w:tcPr>
            <w:tcW w:w="2051" w:type="pct"/>
            <w:vAlign w:val="center"/>
          </w:tcPr>
          <w:p w14:paraId="612FA628" w14:textId="77777777" w:rsidR="002437AB" w:rsidRDefault="002437AB" w:rsidP="007104B7">
            <w:pPr>
              <w:pStyle w:val="Table1Black"/>
              <w:spacing w:after="0"/>
            </w:pPr>
            <w:r>
              <w:t>6</w:t>
            </w:r>
          </w:p>
        </w:tc>
      </w:tr>
    </w:tbl>
    <w:p w14:paraId="2C506FDA" w14:textId="059FACAD" w:rsidR="002437AB" w:rsidRPr="00E6548D" w:rsidRDefault="00E6548D" w:rsidP="006A3374">
      <w:pPr>
        <w:pStyle w:val="BodyText"/>
        <w:spacing w:before="240"/>
        <w:rPr>
          <w:i/>
          <w:iCs/>
        </w:rPr>
      </w:pPr>
      <w:r w:rsidRPr="00E6548D">
        <w:rPr>
          <w:i/>
          <w:iCs/>
        </w:rPr>
        <w:t>A</w:t>
      </w:r>
      <w:r w:rsidR="002437AB" w:rsidRPr="00E6548D">
        <w:rPr>
          <w:i/>
          <w:iCs/>
        </w:rPr>
        <w:t xml:space="preserve">sk all </w:t>
      </w:r>
      <w:r w:rsidRPr="00E6548D">
        <w:rPr>
          <w:i/>
          <w:iCs/>
        </w:rPr>
        <w:t xml:space="preserve">except sole traders </w:t>
      </w:r>
      <w:r w:rsidR="002437AB" w:rsidRPr="00E6548D">
        <w:rPr>
          <w:i/>
          <w:iCs/>
        </w:rPr>
        <w:t>(H2 not equal to 1)</w:t>
      </w:r>
      <w:r w:rsidRPr="00E6548D">
        <w:rPr>
          <w:i/>
          <w:iCs/>
        </w:rPr>
        <w:t>. Single code.</w:t>
      </w:r>
    </w:p>
    <w:p w14:paraId="24DFD9E9" w14:textId="339D385B" w:rsidR="002437AB" w:rsidRDefault="00E6548D" w:rsidP="00E6548D">
      <w:pPr>
        <w:pStyle w:val="BodyText"/>
      </w:pPr>
      <w:r>
        <w:t xml:space="preserve">H4. </w:t>
      </w:r>
      <w:r w:rsidR="002437AB">
        <w:t xml:space="preserve">Does your workplace have a personnel or human resources specialist / department? </w:t>
      </w:r>
    </w:p>
    <w:tbl>
      <w:tblPr>
        <w:tblStyle w:val="TableGrid"/>
        <w:tblW w:w="5000" w:type="pct"/>
        <w:tblLook w:val="04A0" w:firstRow="1" w:lastRow="0" w:firstColumn="1" w:lastColumn="0" w:noHBand="0" w:noVBand="1"/>
      </w:tblPr>
      <w:tblGrid>
        <w:gridCol w:w="5241"/>
        <w:gridCol w:w="945"/>
        <w:gridCol w:w="2811"/>
      </w:tblGrid>
      <w:tr w:rsidR="002437AB" w14:paraId="14581A00" w14:textId="77777777" w:rsidTr="00E6548D">
        <w:trPr>
          <w:trHeight w:val="522"/>
        </w:trPr>
        <w:tc>
          <w:tcPr>
            <w:tcW w:w="2913" w:type="pct"/>
            <w:vAlign w:val="center"/>
          </w:tcPr>
          <w:p w14:paraId="2CAB2835" w14:textId="77777777" w:rsidR="002437AB" w:rsidRDefault="002437AB" w:rsidP="007104B7">
            <w:pPr>
              <w:pStyle w:val="Table1Black"/>
              <w:spacing w:after="0"/>
            </w:pPr>
            <w:r>
              <w:t>Yes</w:t>
            </w:r>
          </w:p>
        </w:tc>
        <w:tc>
          <w:tcPr>
            <w:tcW w:w="525" w:type="pct"/>
            <w:vAlign w:val="center"/>
          </w:tcPr>
          <w:p w14:paraId="3D3250D8" w14:textId="77777777" w:rsidR="002437AB" w:rsidRDefault="002437AB" w:rsidP="007104B7">
            <w:pPr>
              <w:pStyle w:val="Table1Black"/>
              <w:spacing w:after="0"/>
              <w:jc w:val="center"/>
            </w:pPr>
            <w:r>
              <w:t>1</w:t>
            </w:r>
          </w:p>
        </w:tc>
        <w:tc>
          <w:tcPr>
            <w:tcW w:w="1562" w:type="pct"/>
            <w:vAlign w:val="center"/>
          </w:tcPr>
          <w:p w14:paraId="4E545545" w14:textId="77777777" w:rsidR="002437AB" w:rsidRDefault="002437AB" w:rsidP="007104B7">
            <w:pPr>
              <w:pStyle w:val="Table1Black"/>
              <w:spacing w:after="0"/>
            </w:pPr>
          </w:p>
        </w:tc>
      </w:tr>
      <w:tr w:rsidR="002437AB" w14:paraId="684A20F4" w14:textId="77777777" w:rsidTr="00E6548D">
        <w:trPr>
          <w:trHeight w:val="522"/>
        </w:trPr>
        <w:tc>
          <w:tcPr>
            <w:tcW w:w="2913" w:type="pct"/>
            <w:vAlign w:val="center"/>
          </w:tcPr>
          <w:p w14:paraId="12EA34FD" w14:textId="77777777" w:rsidR="002437AB" w:rsidRDefault="002437AB" w:rsidP="007104B7">
            <w:pPr>
              <w:pStyle w:val="Table1Black"/>
              <w:spacing w:after="0"/>
            </w:pPr>
            <w:r>
              <w:t>No</w:t>
            </w:r>
          </w:p>
        </w:tc>
        <w:tc>
          <w:tcPr>
            <w:tcW w:w="525" w:type="pct"/>
            <w:vAlign w:val="center"/>
          </w:tcPr>
          <w:p w14:paraId="3DFF9039" w14:textId="77777777" w:rsidR="002437AB" w:rsidRDefault="002437AB" w:rsidP="007104B7">
            <w:pPr>
              <w:pStyle w:val="Table1Black"/>
              <w:spacing w:after="0"/>
              <w:jc w:val="center"/>
            </w:pPr>
            <w:r>
              <w:t>2</w:t>
            </w:r>
          </w:p>
        </w:tc>
        <w:tc>
          <w:tcPr>
            <w:tcW w:w="1562" w:type="pct"/>
            <w:vAlign w:val="center"/>
          </w:tcPr>
          <w:p w14:paraId="104CAB09" w14:textId="77777777" w:rsidR="002437AB" w:rsidRDefault="002437AB" w:rsidP="007104B7">
            <w:pPr>
              <w:pStyle w:val="Table1Black"/>
              <w:spacing w:after="0"/>
            </w:pPr>
          </w:p>
        </w:tc>
      </w:tr>
      <w:tr w:rsidR="002437AB" w14:paraId="2165995E" w14:textId="77777777" w:rsidTr="00E6548D">
        <w:trPr>
          <w:trHeight w:val="522"/>
        </w:trPr>
        <w:tc>
          <w:tcPr>
            <w:tcW w:w="2913" w:type="pct"/>
            <w:vAlign w:val="center"/>
          </w:tcPr>
          <w:p w14:paraId="7EDF22AE" w14:textId="77777777" w:rsidR="002437AB" w:rsidRDefault="002437AB" w:rsidP="007104B7">
            <w:pPr>
              <w:pStyle w:val="Table1Black"/>
              <w:spacing w:after="0"/>
            </w:pPr>
            <w:r>
              <w:t>Don’t know</w:t>
            </w:r>
          </w:p>
        </w:tc>
        <w:tc>
          <w:tcPr>
            <w:tcW w:w="525" w:type="pct"/>
            <w:vAlign w:val="center"/>
          </w:tcPr>
          <w:p w14:paraId="51425895" w14:textId="77777777" w:rsidR="002437AB" w:rsidRDefault="002437AB" w:rsidP="007104B7">
            <w:pPr>
              <w:pStyle w:val="Table1Black"/>
              <w:spacing w:after="0"/>
              <w:jc w:val="center"/>
            </w:pPr>
            <w:r>
              <w:t>3</w:t>
            </w:r>
          </w:p>
        </w:tc>
        <w:tc>
          <w:tcPr>
            <w:tcW w:w="1562" w:type="pct"/>
            <w:vAlign w:val="center"/>
          </w:tcPr>
          <w:p w14:paraId="794D3134" w14:textId="77777777" w:rsidR="002437AB" w:rsidRDefault="002437AB" w:rsidP="007104B7">
            <w:pPr>
              <w:pStyle w:val="Table1Black"/>
              <w:spacing w:after="0"/>
            </w:pPr>
          </w:p>
        </w:tc>
      </w:tr>
    </w:tbl>
    <w:p w14:paraId="23A86C7B" w14:textId="271206AC" w:rsidR="002437AB" w:rsidRPr="00E6548D" w:rsidRDefault="00E6548D" w:rsidP="006A3374">
      <w:pPr>
        <w:pStyle w:val="BodyText"/>
        <w:spacing w:before="240"/>
        <w:rPr>
          <w:bCs/>
          <w:i/>
          <w:iCs/>
        </w:rPr>
      </w:pPr>
      <w:r>
        <w:rPr>
          <w:bCs/>
          <w:i/>
          <w:iCs/>
        </w:rPr>
        <w:t>Ask all. Single code.</w:t>
      </w:r>
    </w:p>
    <w:p w14:paraId="0F565DCA" w14:textId="3AA0A1B6" w:rsidR="002437AB" w:rsidRDefault="00E6548D" w:rsidP="00E6548D">
      <w:pPr>
        <w:pStyle w:val="BodyText"/>
      </w:pPr>
      <w:r>
        <w:t xml:space="preserve">H5. </w:t>
      </w:r>
      <w:r w:rsidR="002437AB">
        <w:t>How long have you worked in your current organisation?</w:t>
      </w:r>
    </w:p>
    <w:tbl>
      <w:tblPr>
        <w:tblStyle w:val="TableGrid"/>
        <w:tblW w:w="5000" w:type="pct"/>
        <w:tblLook w:val="04A0" w:firstRow="1" w:lastRow="0" w:firstColumn="1" w:lastColumn="0" w:noHBand="0" w:noVBand="1"/>
      </w:tblPr>
      <w:tblGrid>
        <w:gridCol w:w="5241"/>
        <w:gridCol w:w="945"/>
        <w:gridCol w:w="2811"/>
      </w:tblGrid>
      <w:tr w:rsidR="002437AB" w14:paraId="7C55EE6D" w14:textId="77777777" w:rsidTr="00E6548D">
        <w:trPr>
          <w:trHeight w:val="522"/>
        </w:trPr>
        <w:tc>
          <w:tcPr>
            <w:tcW w:w="2913" w:type="pct"/>
            <w:vAlign w:val="center"/>
          </w:tcPr>
          <w:p w14:paraId="0A5FAE9E" w14:textId="77777777" w:rsidR="002437AB" w:rsidRDefault="002437AB" w:rsidP="007104B7">
            <w:pPr>
              <w:pStyle w:val="Table1Black"/>
              <w:spacing w:after="0"/>
            </w:pPr>
            <w:r>
              <w:t>Less than 6 months</w:t>
            </w:r>
          </w:p>
        </w:tc>
        <w:tc>
          <w:tcPr>
            <w:tcW w:w="525" w:type="pct"/>
            <w:vAlign w:val="center"/>
          </w:tcPr>
          <w:p w14:paraId="13BA8964" w14:textId="77777777" w:rsidR="002437AB" w:rsidRDefault="002437AB" w:rsidP="007104B7">
            <w:pPr>
              <w:pStyle w:val="Table1Black"/>
              <w:spacing w:after="0"/>
              <w:jc w:val="center"/>
            </w:pPr>
            <w:r>
              <w:t>1</w:t>
            </w:r>
          </w:p>
        </w:tc>
        <w:tc>
          <w:tcPr>
            <w:tcW w:w="1562" w:type="pct"/>
            <w:vAlign w:val="center"/>
          </w:tcPr>
          <w:p w14:paraId="76357853" w14:textId="77777777" w:rsidR="002437AB" w:rsidRDefault="002437AB" w:rsidP="007104B7">
            <w:pPr>
              <w:pStyle w:val="Table1Black"/>
              <w:spacing w:after="0"/>
            </w:pPr>
          </w:p>
        </w:tc>
      </w:tr>
      <w:tr w:rsidR="002437AB" w14:paraId="7CFD6269" w14:textId="77777777" w:rsidTr="00E6548D">
        <w:trPr>
          <w:trHeight w:val="522"/>
        </w:trPr>
        <w:tc>
          <w:tcPr>
            <w:tcW w:w="2913" w:type="pct"/>
            <w:vAlign w:val="center"/>
          </w:tcPr>
          <w:p w14:paraId="07A8C98E" w14:textId="77777777" w:rsidR="002437AB" w:rsidRDefault="002437AB" w:rsidP="007104B7">
            <w:pPr>
              <w:pStyle w:val="Table1Black"/>
              <w:spacing w:after="0"/>
            </w:pPr>
            <w:r>
              <w:t>Between 6 months and a year</w:t>
            </w:r>
          </w:p>
        </w:tc>
        <w:tc>
          <w:tcPr>
            <w:tcW w:w="525" w:type="pct"/>
            <w:vAlign w:val="center"/>
          </w:tcPr>
          <w:p w14:paraId="71490D19" w14:textId="77777777" w:rsidR="002437AB" w:rsidRDefault="002437AB" w:rsidP="007104B7">
            <w:pPr>
              <w:pStyle w:val="Table1Black"/>
              <w:spacing w:after="0"/>
              <w:jc w:val="center"/>
            </w:pPr>
            <w:r>
              <w:t>2</w:t>
            </w:r>
          </w:p>
        </w:tc>
        <w:tc>
          <w:tcPr>
            <w:tcW w:w="1562" w:type="pct"/>
            <w:vAlign w:val="center"/>
          </w:tcPr>
          <w:p w14:paraId="1A8860FC" w14:textId="77777777" w:rsidR="002437AB" w:rsidRDefault="002437AB" w:rsidP="007104B7">
            <w:pPr>
              <w:pStyle w:val="Table1Black"/>
              <w:spacing w:after="0"/>
            </w:pPr>
          </w:p>
        </w:tc>
      </w:tr>
      <w:tr w:rsidR="002437AB" w14:paraId="58F87877" w14:textId="77777777" w:rsidTr="00E6548D">
        <w:trPr>
          <w:trHeight w:val="522"/>
        </w:trPr>
        <w:tc>
          <w:tcPr>
            <w:tcW w:w="2913" w:type="pct"/>
            <w:vAlign w:val="center"/>
          </w:tcPr>
          <w:p w14:paraId="1FB53F32" w14:textId="77777777" w:rsidR="002437AB" w:rsidRDefault="002437AB" w:rsidP="007104B7">
            <w:pPr>
              <w:pStyle w:val="Table1Black"/>
              <w:spacing w:after="0"/>
            </w:pPr>
            <w:r>
              <w:t>More than a year but less than 2 years</w:t>
            </w:r>
          </w:p>
        </w:tc>
        <w:tc>
          <w:tcPr>
            <w:tcW w:w="525" w:type="pct"/>
            <w:vAlign w:val="center"/>
          </w:tcPr>
          <w:p w14:paraId="07462E1F" w14:textId="77777777" w:rsidR="002437AB" w:rsidRDefault="002437AB" w:rsidP="007104B7">
            <w:pPr>
              <w:pStyle w:val="Table1Black"/>
              <w:spacing w:after="0"/>
              <w:jc w:val="center"/>
            </w:pPr>
            <w:r>
              <w:t>3</w:t>
            </w:r>
          </w:p>
        </w:tc>
        <w:tc>
          <w:tcPr>
            <w:tcW w:w="1562" w:type="pct"/>
            <w:vAlign w:val="center"/>
          </w:tcPr>
          <w:p w14:paraId="2A63FD48" w14:textId="77777777" w:rsidR="002437AB" w:rsidRDefault="002437AB" w:rsidP="007104B7">
            <w:pPr>
              <w:pStyle w:val="Table1Black"/>
              <w:spacing w:after="0"/>
            </w:pPr>
          </w:p>
        </w:tc>
      </w:tr>
      <w:tr w:rsidR="002437AB" w14:paraId="333380C7" w14:textId="77777777" w:rsidTr="00E6548D">
        <w:trPr>
          <w:trHeight w:val="522"/>
        </w:trPr>
        <w:tc>
          <w:tcPr>
            <w:tcW w:w="2913" w:type="pct"/>
            <w:vAlign w:val="center"/>
          </w:tcPr>
          <w:p w14:paraId="4F3247BE" w14:textId="77777777" w:rsidR="002437AB" w:rsidRDefault="002437AB" w:rsidP="007104B7">
            <w:pPr>
              <w:pStyle w:val="Table1Black"/>
              <w:spacing w:after="0"/>
            </w:pPr>
            <w:r>
              <w:t>More than 2 years but less than 5</w:t>
            </w:r>
          </w:p>
        </w:tc>
        <w:tc>
          <w:tcPr>
            <w:tcW w:w="525" w:type="pct"/>
            <w:vAlign w:val="center"/>
          </w:tcPr>
          <w:p w14:paraId="56F72E0C" w14:textId="77777777" w:rsidR="002437AB" w:rsidRDefault="002437AB" w:rsidP="007104B7">
            <w:pPr>
              <w:pStyle w:val="Table1Black"/>
              <w:spacing w:after="0"/>
              <w:jc w:val="center"/>
            </w:pPr>
            <w:r>
              <w:t>4</w:t>
            </w:r>
          </w:p>
        </w:tc>
        <w:tc>
          <w:tcPr>
            <w:tcW w:w="1562" w:type="pct"/>
            <w:vAlign w:val="center"/>
          </w:tcPr>
          <w:p w14:paraId="63AE5D05" w14:textId="77777777" w:rsidR="002437AB" w:rsidRDefault="002437AB" w:rsidP="007104B7">
            <w:pPr>
              <w:pStyle w:val="Table1Black"/>
              <w:spacing w:after="0"/>
            </w:pPr>
          </w:p>
        </w:tc>
      </w:tr>
      <w:tr w:rsidR="002437AB" w14:paraId="6B8BA430" w14:textId="77777777" w:rsidTr="00E6548D">
        <w:trPr>
          <w:trHeight w:val="522"/>
        </w:trPr>
        <w:tc>
          <w:tcPr>
            <w:tcW w:w="2913" w:type="pct"/>
            <w:vAlign w:val="center"/>
          </w:tcPr>
          <w:p w14:paraId="59E024B6" w14:textId="77777777" w:rsidR="002437AB" w:rsidRDefault="002437AB" w:rsidP="007104B7">
            <w:pPr>
              <w:pStyle w:val="Table1Black"/>
              <w:spacing w:after="0"/>
            </w:pPr>
            <w:r>
              <w:t>More than 5 years</w:t>
            </w:r>
          </w:p>
        </w:tc>
        <w:tc>
          <w:tcPr>
            <w:tcW w:w="525" w:type="pct"/>
            <w:vAlign w:val="center"/>
          </w:tcPr>
          <w:p w14:paraId="06ED52D5" w14:textId="77777777" w:rsidR="002437AB" w:rsidRDefault="002437AB" w:rsidP="007104B7">
            <w:pPr>
              <w:pStyle w:val="Table1Black"/>
              <w:spacing w:after="0"/>
              <w:jc w:val="center"/>
            </w:pPr>
            <w:r>
              <w:t>5</w:t>
            </w:r>
          </w:p>
        </w:tc>
        <w:tc>
          <w:tcPr>
            <w:tcW w:w="1562" w:type="pct"/>
            <w:vAlign w:val="center"/>
          </w:tcPr>
          <w:p w14:paraId="598F5A64" w14:textId="77777777" w:rsidR="002437AB" w:rsidRDefault="002437AB" w:rsidP="007104B7">
            <w:pPr>
              <w:pStyle w:val="Table1Black"/>
              <w:spacing w:after="0"/>
            </w:pPr>
          </w:p>
        </w:tc>
      </w:tr>
      <w:tr w:rsidR="002437AB" w14:paraId="62E26ACE" w14:textId="77777777" w:rsidTr="00E6548D">
        <w:trPr>
          <w:trHeight w:val="522"/>
        </w:trPr>
        <w:tc>
          <w:tcPr>
            <w:tcW w:w="2913" w:type="pct"/>
            <w:vAlign w:val="center"/>
          </w:tcPr>
          <w:p w14:paraId="6726BAEC" w14:textId="77777777" w:rsidR="002437AB" w:rsidRDefault="002437AB" w:rsidP="007104B7">
            <w:pPr>
              <w:pStyle w:val="Table1Black"/>
              <w:spacing w:after="0"/>
            </w:pPr>
            <w:r>
              <w:t>Don’t know</w:t>
            </w:r>
          </w:p>
        </w:tc>
        <w:tc>
          <w:tcPr>
            <w:tcW w:w="525" w:type="pct"/>
            <w:vAlign w:val="center"/>
          </w:tcPr>
          <w:p w14:paraId="53DDE8BE" w14:textId="77777777" w:rsidR="002437AB" w:rsidRDefault="002437AB" w:rsidP="007104B7">
            <w:pPr>
              <w:pStyle w:val="Table1Black"/>
              <w:spacing w:after="0"/>
              <w:jc w:val="center"/>
            </w:pPr>
            <w:r>
              <w:t>6</w:t>
            </w:r>
          </w:p>
        </w:tc>
        <w:tc>
          <w:tcPr>
            <w:tcW w:w="1562" w:type="pct"/>
            <w:vAlign w:val="center"/>
          </w:tcPr>
          <w:p w14:paraId="0336A847" w14:textId="77777777" w:rsidR="002437AB" w:rsidRDefault="002437AB" w:rsidP="007104B7">
            <w:pPr>
              <w:pStyle w:val="Table1Black"/>
              <w:spacing w:after="0"/>
            </w:pPr>
          </w:p>
        </w:tc>
      </w:tr>
      <w:tr w:rsidR="002437AB" w14:paraId="2DCB644A" w14:textId="77777777" w:rsidTr="00E6548D">
        <w:trPr>
          <w:trHeight w:val="522"/>
        </w:trPr>
        <w:tc>
          <w:tcPr>
            <w:tcW w:w="2913" w:type="pct"/>
            <w:vAlign w:val="center"/>
          </w:tcPr>
          <w:p w14:paraId="232857D4" w14:textId="77777777" w:rsidR="002437AB" w:rsidRDefault="002437AB" w:rsidP="007104B7">
            <w:pPr>
              <w:pStyle w:val="Table1Black"/>
              <w:spacing w:after="0"/>
            </w:pPr>
            <w:r>
              <w:t>Prefer not to say</w:t>
            </w:r>
          </w:p>
        </w:tc>
        <w:tc>
          <w:tcPr>
            <w:tcW w:w="525" w:type="pct"/>
            <w:vAlign w:val="center"/>
          </w:tcPr>
          <w:p w14:paraId="5DBE1537" w14:textId="77777777" w:rsidR="002437AB" w:rsidRDefault="002437AB" w:rsidP="007104B7">
            <w:pPr>
              <w:pStyle w:val="Table1Black"/>
              <w:spacing w:after="0"/>
              <w:jc w:val="center"/>
            </w:pPr>
            <w:r>
              <w:t>7</w:t>
            </w:r>
          </w:p>
        </w:tc>
        <w:tc>
          <w:tcPr>
            <w:tcW w:w="1562" w:type="pct"/>
            <w:vAlign w:val="center"/>
          </w:tcPr>
          <w:p w14:paraId="6040B778" w14:textId="77777777" w:rsidR="002437AB" w:rsidRDefault="002437AB" w:rsidP="007104B7">
            <w:pPr>
              <w:pStyle w:val="Table1Black"/>
              <w:spacing w:after="0"/>
            </w:pPr>
          </w:p>
        </w:tc>
      </w:tr>
    </w:tbl>
    <w:p w14:paraId="398D440D" w14:textId="19B52034" w:rsidR="002437AB" w:rsidRPr="00E6548D" w:rsidRDefault="00E6548D" w:rsidP="006A3374">
      <w:pPr>
        <w:pStyle w:val="BodyText"/>
        <w:spacing w:before="240"/>
        <w:rPr>
          <w:i/>
          <w:iCs/>
        </w:rPr>
      </w:pPr>
      <w:r w:rsidRPr="00E6548D">
        <w:rPr>
          <w:i/>
          <w:iCs/>
        </w:rPr>
        <w:t>A</w:t>
      </w:r>
      <w:r w:rsidR="002437AB" w:rsidRPr="00E6548D">
        <w:rPr>
          <w:i/>
          <w:iCs/>
        </w:rPr>
        <w:t>sk all</w:t>
      </w:r>
      <w:r w:rsidRPr="00E6548D">
        <w:rPr>
          <w:i/>
          <w:iCs/>
        </w:rPr>
        <w:t xml:space="preserve">. </w:t>
      </w:r>
      <w:r w:rsidR="006A3374">
        <w:rPr>
          <w:i/>
          <w:iCs/>
        </w:rPr>
        <w:t>Write in.</w:t>
      </w:r>
    </w:p>
    <w:p w14:paraId="7B788BA6" w14:textId="0A1E68CA" w:rsidR="002437AB" w:rsidRDefault="00E6548D" w:rsidP="00E6548D">
      <w:pPr>
        <w:pStyle w:val="BodyText"/>
      </w:pPr>
      <w:r>
        <w:t xml:space="preserve">H6. </w:t>
      </w:r>
      <w:r w:rsidR="002437AB">
        <w:t>And finally, a few questions about you so that we can see if people from different backgrounds have different perceptions of the course.</w:t>
      </w:r>
    </w:p>
    <w:p w14:paraId="5A9252D8" w14:textId="05B771D8" w:rsidR="002437AB" w:rsidRDefault="002437AB" w:rsidP="00E6548D">
      <w:pPr>
        <w:pStyle w:val="BodyText"/>
      </w:pPr>
      <w:r>
        <w:t xml:space="preserve">The following questions tell us more about you and will help Acas ensure that its services are meeting the needs of all sections of the population. </w:t>
      </w:r>
    </w:p>
    <w:p w14:paraId="3A8105E8" w14:textId="77777777" w:rsidR="002437AB" w:rsidRDefault="002437AB" w:rsidP="00E6548D">
      <w:pPr>
        <w:pStyle w:val="BodyText"/>
      </w:pPr>
      <w:r>
        <w:t xml:space="preserve">We recognise that you might consider some of these questions to be personal or sensitive, in which case you are free not to answer them. </w:t>
      </w:r>
    </w:p>
    <w:p w14:paraId="02CC5C2B" w14:textId="77777777" w:rsidR="002437AB" w:rsidRDefault="002437AB" w:rsidP="00E6548D">
      <w:pPr>
        <w:pStyle w:val="BodyText"/>
      </w:pPr>
      <w:r>
        <w:t>The information you provide will be used for the sole purpose of understanding the views of different groups of people.</w:t>
      </w:r>
    </w:p>
    <w:p w14:paraId="74F88AA6" w14:textId="77777777" w:rsidR="002437AB" w:rsidRPr="00780AA4" w:rsidRDefault="002437AB" w:rsidP="00E6548D">
      <w:pPr>
        <w:pStyle w:val="BodyText"/>
      </w:pPr>
      <w:r>
        <w:t>What is your age?</w:t>
      </w:r>
    </w:p>
    <w:tbl>
      <w:tblPr>
        <w:tblStyle w:val="TableGrid"/>
        <w:tblW w:w="5000" w:type="pct"/>
        <w:tblLook w:val="04A0" w:firstRow="1" w:lastRow="0" w:firstColumn="1" w:lastColumn="0" w:noHBand="0" w:noVBand="1"/>
      </w:tblPr>
      <w:tblGrid>
        <w:gridCol w:w="5256"/>
        <w:gridCol w:w="1213"/>
        <w:gridCol w:w="2528"/>
      </w:tblGrid>
      <w:tr w:rsidR="002437AB" w14:paraId="631D72FB" w14:textId="77777777" w:rsidTr="00E6548D">
        <w:trPr>
          <w:trHeight w:val="1118"/>
        </w:trPr>
        <w:tc>
          <w:tcPr>
            <w:tcW w:w="5000" w:type="pct"/>
            <w:gridSpan w:val="3"/>
          </w:tcPr>
          <w:p w14:paraId="7DEC08E0" w14:textId="77777777" w:rsidR="002437AB" w:rsidRDefault="002437AB" w:rsidP="007104B7">
            <w:pPr>
              <w:pStyle w:val="Table1Black"/>
              <w:spacing w:before="60" w:after="0"/>
            </w:pPr>
            <w:r>
              <w:lastRenderedPageBreak/>
              <w:t>WRITE IN NUMBER</w:t>
            </w:r>
          </w:p>
        </w:tc>
      </w:tr>
      <w:tr w:rsidR="002437AB" w14:paraId="7FD723FF" w14:textId="77777777" w:rsidTr="00E6548D">
        <w:trPr>
          <w:trHeight w:val="454"/>
        </w:trPr>
        <w:tc>
          <w:tcPr>
            <w:tcW w:w="2921" w:type="pct"/>
            <w:vAlign w:val="center"/>
          </w:tcPr>
          <w:p w14:paraId="7BD0FFE4" w14:textId="77777777" w:rsidR="002437AB" w:rsidRDefault="002437AB" w:rsidP="007104B7">
            <w:pPr>
              <w:pStyle w:val="Table1Black"/>
              <w:spacing w:after="0"/>
            </w:pPr>
            <w:r>
              <w:t>Prefer not to say</w:t>
            </w:r>
          </w:p>
        </w:tc>
        <w:tc>
          <w:tcPr>
            <w:tcW w:w="674" w:type="pct"/>
            <w:vAlign w:val="center"/>
          </w:tcPr>
          <w:p w14:paraId="1BF5BF92" w14:textId="77777777" w:rsidR="002437AB" w:rsidRDefault="002437AB" w:rsidP="007104B7">
            <w:pPr>
              <w:pStyle w:val="Table1Black"/>
              <w:spacing w:after="0"/>
              <w:jc w:val="center"/>
            </w:pPr>
            <w:r>
              <w:t>1</w:t>
            </w:r>
          </w:p>
        </w:tc>
        <w:tc>
          <w:tcPr>
            <w:tcW w:w="1405" w:type="pct"/>
            <w:vAlign w:val="center"/>
          </w:tcPr>
          <w:p w14:paraId="3DC313B0" w14:textId="382F8351" w:rsidR="002437AB" w:rsidRDefault="002437AB" w:rsidP="007104B7">
            <w:pPr>
              <w:pStyle w:val="Table1Black"/>
              <w:spacing w:after="0"/>
            </w:pPr>
          </w:p>
        </w:tc>
      </w:tr>
    </w:tbl>
    <w:p w14:paraId="4CD5B027" w14:textId="0404B51F" w:rsidR="002437AB" w:rsidRPr="00E6548D" w:rsidRDefault="00E6548D" w:rsidP="006A3374">
      <w:pPr>
        <w:pStyle w:val="BodyText"/>
        <w:spacing w:before="240"/>
        <w:rPr>
          <w:i/>
          <w:iCs/>
        </w:rPr>
      </w:pPr>
      <w:bookmarkStart w:id="106" w:name="BkMk_intrviw_Inst_33"/>
      <w:bookmarkStart w:id="107" w:name="BkMk_intrviw_Inst_34"/>
      <w:bookmarkEnd w:id="106"/>
      <w:bookmarkEnd w:id="107"/>
      <w:r w:rsidRPr="00E6548D">
        <w:rPr>
          <w:i/>
          <w:iCs/>
        </w:rPr>
        <w:t>A</w:t>
      </w:r>
      <w:r w:rsidR="002437AB" w:rsidRPr="00E6548D">
        <w:rPr>
          <w:i/>
          <w:iCs/>
        </w:rPr>
        <w:t>sk all</w:t>
      </w:r>
      <w:r w:rsidRPr="00E6548D">
        <w:rPr>
          <w:i/>
          <w:iCs/>
        </w:rPr>
        <w:t xml:space="preserve">. Single code. </w:t>
      </w:r>
    </w:p>
    <w:p w14:paraId="3CD398CB" w14:textId="74CC6D9E" w:rsidR="002437AB" w:rsidRDefault="00E6548D" w:rsidP="00E6548D">
      <w:pPr>
        <w:pStyle w:val="BodyText"/>
      </w:pPr>
      <w:r>
        <w:t xml:space="preserve">H7. </w:t>
      </w:r>
      <w:r w:rsidR="002437AB">
        <w:t xml:space="preserve">What is your sex? </w:t>
      </w:r>
    </w:p>
    <w:tbl>
      <w:tblPr>
        <w:tblStyle w:val="TableGrid"/>
        <w:tblW w:w="5000" w:type="pct"/>
        <w:tblLook w:val="04A0" w:firstRow="1" w:lastRow="0" w:firstColumn="1" w:lastColumn="0" w:noHBand="0" w:noVBand="1"/>
      </w:tblPr>
      <w:tblGrid>
        <w:gridCol w:w="5241"/>
        <w:gridCol w:w="945"/>
        <w:gridCol w:w="2811"/>
      </w:tblGrid>
      <w:tr w:rsidR="002437AB" w14:paraId="30312772" w14:textId="77777777" w:rsidTr="00E6548D">
        <w:trPr>
          <w:trHeight w:val="522"/>
        </w:trPr>
        <w:tc>
          <w:tcPr>
            <w:tcW w:w="2913" w:type="pct"/>
            <w:vAlign w:val="center"/>
          </w:tcPr>
          <w:p w14:paraId="66DC6CB2" w14:textId="77777777" w:rsidR="002437AB" w:rsidRDefault="002437AB" w:rsidP="007104B7">
            <w:pPr>
              <w:pStyle w:val="Table1Black"/>
              <w:spacing w:after="0"/>
            </w:pPr>
            <w:r>
              <w:t>Male</w:t>
            </w:r>
          </w:p>
        </w:tc>
        <w:tc>
          <w:tcPr>
            <w:tcW w:w="525" w:type="pct"/>
            <w:vAlign w:val="center"/>
          </w:tcPr>
          <w:p w14:paraId="3142E5F2" w14:textId="77777777" w:rsidR="002437AB" w:rsidRDefault="002437AB" w:rsidP="007104B7">
            <w:pPr>
              <w:pStyle w:val="Table1Black"/>
              <w:spacing w:after="0"/>
              <w:jc w:val="center"/>
            </w:pPr>
            <w:r>
              <w:t>1</w:t>
            </w:r>
          </w:p>
        </w:tc>
        <w:tc>
          <w:tcPr>
            <w:tcW w:w="1562" w:type="pct"/>
            <w:vAlign w:val="center"/>
          </w:tcPr>
          <w:p w14:paraId="6E7C435D" w14:textId="77777777" w:rsidR="002437AB" w:rsidRDefault="002437AB" w:rsidP="007104B7">
            <w:pPr>
              <w:pStyle w:val="Table1Black"/>
              <w:spacing w:after="0"/>
            </w:pPr>
          </w:p>
        </w:tc>
      </w:tr>
      <w:tr w:rsidR="002437AB" w14:paraId="02558050" w14:textId="77777777" w:rsidTr="00E6548D">
        <w:trPr>
          <w:trHeight w:val="522"/>
        </w:trPr>
        <w:tc>
          <w:tcPr>
            <w:tcW w:w="2913" w:type="pct"/>
            <w:vAlign w:val="center"/>
          </w:tcPr>
          <w:p w14:paraId="68C3002D" w14:textId="77777777" w:rsidR="002437AB" w:rsidRDefault="002437AB" w:rsidP="007104B7">
            <w:pPr>
              <w:pStyle w:val="Table1Black"/>
              <w:spacing w:after="0"/>
            </w:pPr>
            <w:r>
              <w:t>Female</w:t>
            </w:r>
          </w:p>
        </w:tc>
        <w:tc>
          <w:tcPr>
            <w:tcW w:w="525" w:type="pct"/>
            <w:vAlign w:val="center"/>
          </w:tcPr>
          <w:p w14:paraId="1BEAAE4B" w14:textId="77777777" w:rsidR="002437AB" w:rsidRDefault="002437AB" w:rsidP="007104B7">
            <w:pPr>
              <w:pStyle w:val="Table1Black"/>
              <w:spacing w:after="0"/>
              <w:jc w:val="center"/>
            </w:pPr>
            <w:r>
              <w:t>2</w:t>
            </w:r>
          </w:p>
        </w:tc>
        <w:tc>
          <w:tcPr>
            <w:tcW w:w="1562" w:type="pct"/>
            <w:vAlign w:val="center"/>
          </w:tcPr>
          <w:p w14:paraId="152D34F6" w14:textId="77777777" w:rsidR="002437AB" w:rsidRDefault="002437AB" w:rsidP="007104B7">
            <w:pPr>
              <w:pStyle w:val="Table1Black"/>
              <w:spacing w:after="0"/>
            </w:pPr>
          </w:p>
        </w:tc>
      </w:tr>
      <w:tr w:rsidR="002437AB" w14:paraId="2AAECACC" w14:textId="77777777" w:rsidTr="00E6548D">
        <w:trPr>
          <w:trHeight w:val="522"/>
        </w:trPr>
        <w:tc>
          <w:tcPr>
            <w:tcW w:w="2913" w:type="pct"/>
            <w:vAlign w:val="center"/>
          </w:tcPr>
          <w:p w14:paraId="2528205B" w14:textId="77777777" w:rsidR="002437AB" w:rsidRDefault="002437AB" w:rsidP="007104B7">
            <w:pPr>
              <w:pStyle w:val="Table1Black"/>
              <w:spacing w:after="0"/>
            </w:pPr>
            <w:r>
              <w:t>Prefer not to say</w:t>
            </w:r>
          </w:p>
        </w:tc>
        <w:tc>
          <w:tcPr>
            <w:tcW w:w="525" w:type="pct"/>
            <w:vAlign w:val="center"/>
          </w:tcPr>
          <w:p w14:paraId="0F6E0BBF" w14:textId="77777777" w:rsidR="002437AB" w:rsidRDefault="002437AB" w:rsidP="007104B7">
            <w:pPr>
              <w:pStyle w:val="Table1Black"/>
              <w:spacing w:after="0"/>
              <w:jc w:val="center"/>
            </w:pPr>
            <w:r>
              <w:t>4</w:t>
            </w:r>
          </w:p>
        </w:tc>
        <w:tc>
          <w:tcPr>
            <w:tcW w:w="1562" w:type="pct"/>
            <w:vAlign w:val="center"/>
          </w:tcPr>
          <w:p w14:paraId="0BC549D9" w14:textId="77777777" w:rsidR="002437AB" w:rsidRDefault="002437AB" w:rsidP="007104B7">
            <w:pPr>
              <w:pStyle w:val="Table1Black"/>
              <w:spacing w:after="0"/>
            </w:pPr>
          </w:p>
        </w:tc>
      </w:tr>
    </w:tbl>
    <w:p w14:paraId="2D3DF739" w14:textId="6EC371CC" w:rsidR="002437AB" w:rsidRPr="00E6548D" w:rsidRDefault="00E6548D" w:rsidP="006A3374">
      <w:pPr>
        <w:pStyle w:val="BodyText"/>
        <w:spacing w:before="240"/>
        <w:rPr>
          <w:i/>
          <w:iCs/>
        </w:rPr>
      </w:pPr>
      <w:r w:rsidRPr="00E6548D">
        <w:rPr>
          <w:i/>
          <w:iCs/>
        </w:rPr>
        <w:t>A</w:t>
      </w:r>
      <w:r w:rsidR="002437AB" w:rsidRPr="00E6548D">
        <w:rPr>
          <w:i/>
          <w:iCs/>
        </w:rPr>
        <w:t>sk all</w:t>
      </w:r>
      <w:r w:rsidRPr="00E6548D">
        <w:rPr>
          <w:i/>
          <w:iCs/>
        </w:rPr>
        <w:t>. Single code.</w:t>
      </w:r>
    </w:p>
    <w:p w14:paraId="3D420AA4" w14:textId="770659D1" w:rsidR="002437AB" w:rsidRDefault="00E6548D" w:rsidP="00E6548D">
      <w:pPr>
        <w:pStyle w:val="BodyText"/>
      </w:pPr>
      <w:r>
        <w:t xml:space="preserve">H8. </w:t>
      </w:r>
      <w:r w:rsidR="002437AB">
        <w:t>Is the gender you identify with the same as your sex registered at birth?</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241"/>
        <w:gridCol w:w="945"/>
        <w:gridCol w:w="2811"/>
      </w:tblGrid>
      <w:tr w:rsidR="002437AB" w14:paraId="5C36AC0B" w14:textId="77777777" w:rsidTr="00E6548D">
        <w:trPr>
          <w:trHeight w:val="522"/>
        </w:trPr>
        <w:tc>
          <w:tcPr>
            <w:tcW w:w="2913" w:type="pct"/>
            <w:vAlign w:val="center"/>
          </w:tcPr>
          <w:p w14:paraId="299F139D" w14:textId="77777777" w:rsidR="002437AB" w:rsidRDefault="002437AB" w:rsidP="007104B7">
            <w:pPr>
              <w:pStyle w:val="Table1Black"/>
              <w:spacing w:after="0"/>
            </w:pPr>
            <w:r>
              <w:t>Yes</w:t>
            </w:r>
          </w:p>
        </w:tc>
        <w:tc>
          <w:tcPr>
            <w:tcW w:w="525" w:type="pct"/>
            <w:vAlign w:val="center"/>
          </w:tcPr>
          <w:p w14:paraId="56C0464D" w14:textId="77777777" w:rsidR="002437AB" w:rsidRDefault="002437AB" w:rsidP="007104B7">
            <w:pPr>
              <w:pStyle w:val="Table1Black"/>
              <w:spacing w:after="0"/>
              <w:jc w:val="center"/>
            </w:pPr>
            <w:r>
              <w:t>1</w:t>
            </w:r>
          </w:p>
        </w:tc>
        <w:tc>
          <w:tcPr>
            <w:tcW w:w="1563" w:type="pct"/>
            <w:vAlign w:val="center"/>
          </w:tcPr>
          <w:p w14:paraId="2955D0C4" w14:textId="77777777" w:rsidR="002437AB" w:rsidRDefault="002437AB" w:rsidP="007104B7">
            <w:pPr>
              <w:pStyle w:val="Table1Black"/>
              <w:spacing w:after="0"/>
            </w:pPr>
          </w:p>
        </w:tc>
      </w:tr>
      <w:tr w:rsidR="002437AB" w14:paraId="1DAC49E1" w14:textId="77777777" w:rsidTr="00E6548D">
        <w:trPr>
          <w:cantSplit/>
          <w:trHeight w:val="522"/>
        </w:trPr>
        <w:tc>
          <w:tcPr>
            <w:tcW w:w="2913" w:type="pct"/>
            <w:vAlign w:val="center"/>
          </w:tcPr>
          <w:p w14:paraId="38730EB8" w14:textId="77777777" w:rsidR="002437AB" w:rsidRDefault="002437AB" w:rsidP="007104B7">
            <w:pPr>
              <w:pStyle w:val="Table1Black"/>
              <w:spacing w:after="0"/>
            </w:pPr>
            <w:r>
              <w:t>No (Please specify)</w:t>
            </w:r>
          </w:p>
        </w:tc>
        <w:tc>
          <w:tcPr>
            <w:tcW w:w="525" w:type="pct"/>
            <w:vAlign w:val="center"/>
          </w:tcPr>
          <w:p w14:paraId="310871D3" w14:textId="77777777" w:rsidR="002437AB" w:rsidRDefault="002437AB" w:rsidP="007104B7">
            <w:pPr>
              <w:pStyle w:val="Table1Black"/>
              <w:spacing w:after="0"/>
              <w:jc w:val="center"/>
            </w:pPr>
            <w:r>
              <w:t>2</w:t>
            </w:r>
          </w:p>
        </w:tc>
        <w:tc>
          <w:tcPr>
            <w:tcW w:w="1563" w:type="pct"/>
            <w:vAlign w:val="center"/>
          </w:tcPr>
          <w:p w14:paraId="2C038259" w14:textId="77777777" w:rsidR="002437AB" w:rsidRDefault="002437AB" w:rsidP="007104B7">
            <w:pPr>
              <w:pStyle w:val="Table1Black"/>
              <w:spacing w:after="0"/>
            </w:pPr>
          </w:p>
        </w:tc>
      </w:tr>
      <w:tr w:rsidR="002437AB" w14:paraId="0B89D854" w14:textId="77777777" w:rsidTr="00E6548D">
        <w:trPr>
          <w:cantSplit/>
          <w:trHeight w:val="522"/>
        </w:trPr>
        <w:tc>
          <w:tcPr>
            <w:tcW w:w="2913" w:type="pct"/>
            <w:vAlign w:val="center"/>
          </w:tcPr>
          <w:p w14:paraId="759B0365" w14:textId="77777777" w:rsidR="002437AB" w:rsidRDefault="002437AB" w:rsidP="007104B7">
            <w:pPr>
              <w:pStyle w:val="Table1Black"/>
              <w:spacing w:after="0"/>
            </w:pPr>
            <w:r>
              <w:t>Prefer not to say</w:t>
            </w:r>
          </w:p>
        </w:tc>
        <w:tc>
          <w:tcPr>
            <w:tcW w:w="525" w:type="pct"/>
            <w:vAlign w:val="center"/>
          </w:tcPr>
          <w:p w14:paraId="56DE1E8B" w14:textId="77777777" w:rsidR="002437AB" w:rsidRDefault="002437AB" w:rsidP="007104B7">
            <w:pPr>
              <w:pStyle w:val="Table1Black"/>
              <w:spacing w:after="0"/>
              <w:jc w:val="center"/>
            </w:pPr>
            <w:r>
              <w:t>3</w:t>
            </w:r>
          </w:p>
        </w:tc>
        <w:tc>
          <w:tcPr>
            <w:tcW w:w="1563" w:type="pct"/>
            <w:vAlign w:val="center"/>
          </w:tcPr>
          <w:p w14:paraId="2246A738" w14:textId="77777777" w:rsidR="002437AB" w:rsidRDefault="002437AB" w:rsidP="007104B7">
            <w:pPr>
              <w:pStyle w:val="Table1Black"/>
              <w:spacing w:after="0"/>
            </w:pPr>
          </w:p>
        </w:tc>
      </w:tr>
    </w:tbl>
    <w:p w14:paraId="4DB603E5" w14:textId="47E47574" w:rsidR="002437AB" w:rsidRPr="00E6548D" w:rsidRDefault="00E6548D" w:rsidP="006A3374">
      <w:pPr>
        <w:pStyle w:val="BodyText"/>
        <w:spacing w:before="240"/>
        <w:rPr>
          <w:i/>
          <w:iCs/>
        </w:rPr>
      </w:pPr>
      <w:r w:rsidRPr="00E6548D">
        <w:rPr>
          <w:i/>
          <w:iCs/>
        </w:rPr>
        <w:t>A</w:t>
      </w:r>
      <w:r w:rsidR="002437AB" w:rsidRPr="00E6548D">
        <w:rPr>
          <w:i/>
          <w:iCs/>
        </w:rPr>
        <w:t>sk all</w:t>
      </w:r>
      <w:r w:rsidRPr="00E6548D">
        <w:rPr>
          <w:i/>
          <w:iCs/>
        </w:rPr>
        <w:t xml:space="preserve">. Single code. </w:t>
      </w:r>
    </w:p>
    <w:p w14:paraId="5AC04D0B" w14:textId="2A2E8B1D" w:rsidR="002437AB" w:rsidRPr="0075191C" w:rsidRDefault="00E6548D" w:rsidP="00E6548D">
      <w:pPr>
        <w:pStyle w:val="BodyText"/>
      </w:pPr>
      <w:r>
        <w:t xml:space="preserve">H9. </w:t>
      </w:r>
      <w:r w:rsidR="002437AB" w:rsidRPr="0075191C">
        <w:t>Wh</w:t>
      </w:r>
      <w:r w:rsidR="002437AB">
        <w:t xml:space="preserve">at is your ethnic group? </w:t>
      </w:r>
      <w:bookmarkStart w:id="108" w:name="BkMk_intrviw_Inst_49"/>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6433"/>
        <w:gridCol w:w="844"/>
        <w:gridCol w:w="1720"/>
      </w:tblGrid>
      <w:tr w:rsidR="002437AB" w:rsidRPr="00DB26AF" w14:paraId="65371A78" w14:textId="77777777" w:rsidTr="00E6548D">
        <w:trPr>
          <w:trHeight w:val="340"/>
        </w:trPr>
        <w:tc>
          <w:tcPr>
            <w:tcW w:w="5000" w:type="pct"/>
            <w:gridSpan w:val="3"/>
            <w:vAlign w:val="center"/>
          </w:tcPr>
          <w:bookmarkEnd w:id="108"/>
          <w:p w14:paraId="00EED391" w14:textId="77777777" w:rsidR="002437AB" w:rsidRPr="001931D0" w:rsidRDefault="002437AB" w:rsidP="007104B7">
            <w:pPr>
              <w:ind w:left="567" w:hanging="567"/>
              <w:rPr>
                <w:rFonts w:eastAsia="Times New Roman" w:cs="Arial"/>
              </w:rPr>
            </w:pPr>
            <w:r w:rsidRPr="001931D0">
              <w:rPr>
                <w:rFonts w:eastAsia="Times New Roman" w:cs="Arial"/>
                <w:b/>
                <w:bCs/>
              </w:rPr>
              <w:t>White</w:t>
            </w:r>
          </w:p>
        </w:tc>
      </w:tr>
      <w:tr w:rsidR="002437AB" w:rsidRPr="00DB26AF" w14:paraId="0AE04903" w14:textId="77777777" w:rsidTr="00E6548D">
        <w:trPr>
          <w:trHeight w:val="340"/>
        </w:trPr>
        <w:tc>
          <w:tcPr>
            <w:tcW w:w="3575" w:type="pct"/>
            <w:vAlign w:val="center"/>
          </w:tcPr>
          <w:p w14:paraId="0DFF61AA" w14:textId="77777777" w:rsidR="002437AB" w:rsidRPr="001931D0" w:rsidRDefault="002437AB" w:rsidP="007104B7">
            <w:pPr>
              <w:rPr>
                <w:rFonts w:eastAsia="Times New Roman" w:cs="Arial"/>
                <w:bCs/>
              </w:rPr>
            </w:pPr>
            <w:r>
              <w:rPr>
                <w:rFonts w:eastAsia="Times New Roman" w:cs="Arial"/>
                <w:bCs/>
              </w:rPr>
              <w:t xml:space="preserve">English / </w:t>
            </w:r>
            <w:r w:rsidRPr="001931D0">
              <w:rPr>
                <w:rFonts w:eastAsia="Times New Roman" w:cs="Arial"/>
                <w:bCs/>
              </w:rPr>
              <w:t>Welsh</w:t>
            </w:r>
            <w:r>
              <w:rPr>
                <w:rFonts w:eastAsia="Times New Roman" w:cs="Arial"/>
                <w:bCs/>
              </w:rPr>
              <w:t xml:space="preserve"> / Scottish / Northern Irish / British</w:t>
            </w:r>
          </w:p>
        </w:tc>
        <w:tc>
          <w:tcPr>
            <w:tcW w:w="469" w:type="pct"/>
            <w:vAlign w:val="center"/>
          </w:tcPr>
          <w:p w14:paraId="19525D33" w14:textId="77777777" w:rsidR="002437AB" w:rsidRPr="001931D0" w:rsidRDefault="002437AB" w:rsidP="007104B7">
            <w:pPr>
              <w:ind w:left="567" w:hanging="567"/>
              <w:jc w:val="center"/>
              <w:rPr>
                <w:rFonts w:eastAsia="Times New Roman" w:cs="Arial"/>
              </w:rPr>
            </w:pPr>
            <w:r w:rsidRPr="001931D0">
              <w:rPr>
                <w:rFonts w:eastAsia="Times New Roman" w:cs="Arial"/>
              </w:rPr>
              <w:t>1</w:t>
            </w:r>
          </w:p>
        </w:tc>
        <w:tc>
          <w:tcPr>
            <w:tcW w:w="956" w:type="pct"/>
          </w:tcPr>
          <w:p w14:paraId="07CE27FA" w14:textId="77777777" w:rsidR="002437AB" w:rsidRPr="001931D0" w:rsidRDefault="002437AB" w:rsidP="007104B7">
            <w:pPr>
              <w:ind w:left="567" w:hanging="567"/>
              <w:jc w:val="center"/>
              <w:rPr>
                <w:rFonts w:eastAsia="Times New Roman" w:cs="Arial"/>
              </w:rPr>
            </w:pPr>
          </w:p>
        </w:tc>
      </w:tr>
      <w:tr w:rsidR="002437AB" w:rsidRPr="00DB26AF" w14:paraId="74418D3A" w14:textId="77777777" w:rsidTr="00E6548D">
        <w:trPr>
          <w:trHeight w:val="340"/>
        </w:trPr>
        <w:tc>
          <w:tcPr>
            <w:tcW w:w="3575" w:type="pct"/>
            <w:vAlign w:val="center"/>
          </w:tcPr>
          <w:p w14:paraId="595DAB7D" w14:textId="77777777" w:rsidR="002437AB" w:rsidRPr="001931D0" w:rsidRDefault="002437AB" w:rsidP="007104B7">
            <w:pPr>
              <w:rPr>
                <w:rFonts w:eastAsia="Times New Roman" w:cs="Arial"/>
                <w:bCs/>
              </w:rPr>
            </w:pPr>
            <w:r>
              <w:rPr>
                <w:rFonts w:eastAsia="Times New Roman" w:cs="Arial"/>
                <w:bCs/>
              </w:rPr>
              <w:t>Irish</w:t>
            </w:r>
          </w:p>
        </w:tc>
        <w:tc>
          <w:tcPr>
            <w:tcW w:w="469" w:type="pct"/>
            <w:vAlign w:val="center"/>
          </w:tcPr>
          <w:p w14:paraId="7988CB79" w14:textId="77777777" w:rsidR="002437AB" w:rsidRPr="001931D0" w:rsidRDefault="002437AB" w:rsidP="007104B7">
            <w:pPr>
              <w:ind w:left="567" w:hanging="567"/>
              <w:jc w:val="center"/>
              <w:rPr>
                <w:rFonts w:eastAsia="Times New Roman" w:cs="Arial"/>
              </w:rPr>
            </w:pPr>
            <w:r w:rsidRPr="001931D0">
              <w:rPr>
                <w:rFonts w:eastAsia="Times New Roman" w:cs="Arial"/>
              </w:rPr>
              <w:t>2</w:t>
            </w:r>
          </w:p>
        </w:tc>
        <w:tc>
          <w:tcPr>
            <w:tcW w:w="956" w:type="pct"/>
          </w:tcPr>
          <w:p w14:paraId="0FF2E4D6" w14:textId="77777777" w:rsidR="002437AB" w:rsidRPr="001931D0" w:rsidRDefault="002437AB" w:rsidP="007104B7">
            <w:pPr>
              <w:ind w:left="567" w:hanging="567"/>
              <w:jc w:val="center"/>
              <w:rPr>
                <w:rFonts w:eastAsia="Times New Roman" w:cs="Arial"/>
              </w:rPr>
            </w:pPr>
          </w:p>
        </w:tc>
      </w:tr>
      <w:tr w:rsidR="002437AB" w:rsidRPr="00DB26AF" w14:paraId="298E2629" w14:textId="77777777" w:rsidTr="00E6548D">
        <w:trPr>
          <w:trHeight w:val="340"/>
        </w:trPr>
        <w:tc>
          <w:tcPr>
            <w:tcW w:w="3575" w:type="pct"/>
            <w:vAlign w:val="center"/>
          </w:tcPr>
          <w:p w14:paraId="11D3DFB6" w14:textId="77777777" w:rsidR="002437AB" w:rsidRPr="001931D0" w:rsidRDefault="002437AB" w:rsidP="007104B7">
            <w:pPr>
              <w:rPr>
                <w:rFonts w:eastAsia="Times New Roman" w:cs="Arial"/>
                <w:bCs/>
              </w:rPr>
            </w:pPr>
            <w:r>
              <w:rPr>
                <w:rFonts w:eastAsia="Times New Roman" w:cs="Arial"/>
                <w:bCs/>
              </w:rPr>
              <w:t>Gypsy or Irish Traveller</w:t>
            </w:r>
          </w:p>
        </w:tc>
        <w:tc>
          <w:tcPr>
            <w:tcW w:w="469" w:type="pct"/>
            <w:vAlign w:val="center"/>
          </w:tcPr>
          <w:p w14:paraId="083A037D" w14:textId="77777777" w:rsidR="002437AB" w:rsidRPr="001931D0" w:rsidRDefault="002437AB" w:rsidP="007104B7">
            <w:pPr>
              <w:ind w:left="567" w:hanging="567"/>
              <w:jc w:val="center"/>
              <w:rPr>
                <w:rFonts w:eastAsia="Times New Roman" w:cs="Arial"/>
              </w:rPr>
            </w:pPr>
            <w:r w:rsidRPr="001931D0">
              <w:rPr>
                <w:rFonts w:eastAsia="Times New Roman" w:cs="Arial"/>
              </w:rPr>
              <w:t>3</w:t>
            </w:r>
          </w:p>
        </w:tc>
        <w:tc>
          <w:tcPr>
            <w:tcW w:w="956" w:type="pct"/>
          </w:tcPr>
          <w:p w14:paraId="34A498FE" w14:textId="77777777" w:rsidR="002437AB" w:rsidRPr="001931D0" w:rsidRDefault="002437AB" w:rsidP="007104B7">
            <w:pPr>
              <w:ind w:left="567" w:hanging="567"/>
              <w:jc w:val="center"/>
              <w:rPr>
                <w:rFonts w:eastAsia="Times New Roman" w:cs="Arial"/>
              </w:rPr>
            </w:pPr>
          </w:p>
        </w:tc>
      </w:tr>
      <w:tr w:rsidR="002437AB" w:rsidRPr="00DB26AF" w14:paraId="2D25414D" w14:textId="77777777" w:rsidTr="00E6548D">
        <w:trPr>
          <w:trHeight w:val="340"/>
        </w:trPr>
        <w:tc>
          <w:tcPr>
            <w:tcW w:w="3575" w:type="pct"/>
            <w:vAlign w:val="center"/>
          </w:tcPr>
          <w:p w14:paraId="4D5ABD39" w14:textId="30AC2BD5" w:rsidR="002437AB" w:rsidRPr="001931D0" w:rsidRDefault="002437AB" w:rsidP="007104B7">
            <w:pPr>
              <w:ind w:left="34" w:hanging="34"/>
              <w:rPr>
                <w:rFonts w:eastAsia="Times New Roman" w:cs="Arial"/>
                <w:bCs/>
              </w:rPr>
            </w:pPr>
            <w:r w:rsidRPr="001931D0">
              <w:rPr>
                <w:rFonts w:eastAsia="Times New Roman" w:cs="Arial"/>
                <w:bCs/>
              </w:rPr>
              <w:t>Any other white background (</w:t>
            </w:r>
            <w:r w:rsidR="006A3374">
              <w:t>Please specify</w:t>
            </w:r>
            <w:r w:rsidRPr="001931D0">
              <w:rPr>
                <w:rFonts w:eastAsia="Times New Roman" w:cs="Arial"/>
                <w:bCs/>
              </w:rPr>
              <w:t>)</w:t>
            </w:r>
          </w:p>
        </w:tc>
        <w:tc>
          <w:tcPr>
            <w:tcW w:w="469" w:type="pct"/>
            <w:vAlign w:val="center"/>
          </w:tcPr>
          <w:p w14:paraId="2D1A14BE" w14:textId="77777777" w:rsidR="002437AB" w:rsidRPr="001931D0" w:rsidRDefault="002437AB" w:rsidP="007104B7">
            <w:pPr>
              <w:ind w:left="567" w:hanging="567"/>
              <w:jc w:val="center"/>
              <w:rPr>
                <w:rFonts w:eastAsia="Times New Roman" w:cs="Arial"/>
              </w:rPr>
            </w:pPr>
            <w:r w:rsidRPr="001931D0">
              <w:rPr>
                <w:rFonts w:eastAsia="Times New Roman" w:cs="Arial"/>
              </w:rPr>
              <w:t>4</w:t>
            </w:r>
          </w:p>
        </w:tc>
        <w:tc>
          <w:tcPr>
            <w:tcW w:w="956" w:type="pct"/>
          </w:tcPr>
          <w:p w14:paraId="5C9A791D" w14:textId="77777777" w:rsidR="002437AB" w:rsidRPr="001931D0" w:rsidRDefault="002437AB" w:rsidP="007104B7">
            <w:pPr>
              <w:ind w:left="567" w:hanging="567"/>
              <w:jc w:val="center"/>
              <w:rPr>
                <w:rFonts w:eastAsia="Times New Roman" w:cs="Arial"/>
              </w:rPr>
            </w:pPr>
          </w:p>
        </w:tc>
      </w:tr>
      <w:tr w:rsidR="002437AB" w:rsidRPr="00DB26AF" w14:paraId="01DD756C" w14:textId="77777777" w:rsidTr="00E6548D">
        <w:trPr>
          <w:trHeight w:val="340"/>
        </w:trPr>
        <w:tc>
          <w:tcPr>
            <w:tcW w:w="5000" w:type="pct"/>
            <w:gridSpan w:val="3"/>
            <w:vAlign w:val="center"/>
          </w:tcPr>
          <w:p w14:paraId="0946F2CE" w14:textId="77777777" w:rsidR="002437AB" w:rsidRPr="001931D0" w:rsidRDefault="002437AB" w:rsidP="007104B7">
            <w:pPr>
              <w:ind w:left="567" w:hanging="567"/>
              <w:rPr>
                <w:rFonts w:eastAsia="Times New Roman" w:cs="Arial"/>
              </w:rPr>
            </w:pPr>
            <w:r w:rsidRPr="001931D0">
              <w:rPr>
                <w:rFonts w:eastAsia="Times New Roman" w:cs="Arial"/>
                <w:b/>
                <w:bCs/>
              </w:rPr>
              <w:t>Mixed</w:t>
            </w:r>
            <w:r>
              <w:rPr>
                <w:rFonts w:eastAsia="Times New Roman" w:cs="Arial"/>
                <w:b/>
                <w:bCs/>
              </w:rPr>
              <w:t xml:space="preserve"> / multiple ethnic groups</w:t>
            </w:r>
          </w:p>
        </w:tc>
      </w:tr>
      <w:tr w:rsidR="002437AB" w:rsidRPr="00DB26AF" w14:paraId="16D00E70" w14:textId="77777777" w:rsidTr="00E6548D">
        <w:trPr>
          <w:trHeight w:val="340"/>
        </w:trPr>
        <w:tc>
          <w:tcPr>
            <w:tcW w:w="3575" w:type="pct"/>
            <w:vAlign w:val="center"/>
          </w:tcPr>
          <w:p w14:paraId="27EE66A2" w14:textId="77777777" w:rsidR="002437AB" w:rsidRPr="001931D0" w:rsidRDefault="002437AB" w:rsidP="007104B7">
            <w:pPr>
              <w:ind w:left="34" w:hanging="34"/>
              <w:rPr>
                <w:rFonts w:eastAsia="Times New Roman" w:cs="Arial"/>
                <w:b/>
                <w:bCs/>
              </w:rPr>
            </w:pPr>
            <w:r w:rsidRPr="001931D0">
              <w:rPr>
                <w:rFonts w:eastAsia="Times New Roman" w:cs="Arial"/>
                <w:bCs/>
              </w:rPr>
              <w:t>White and Black Caribbean</w:t>
            </w:r>
          </w:p>
        </w:tc>
        <w:tc>
          <w:tcPr>
            <w:tcW w:w="469" w:type="pct"/>
            <w:vAlign w:val="center"/>
          </w:tcPr>
          <w:p w14:paraId="7FE429BE" w14:textId="77777777" w:rsidR="002437AB" w:rsidRPr="001931D0" w:rsidRDefault="002437AB" w:rsidP="007104B7">
            <w:pPr>
              <w:ind w:left="567" w:hanging="567"/>
              <w:jc w:val="center"/>
              <w:rPr>
                <w:rFonts w:eastAsia="Times New Roman" w:cs="Arial"/>
              </w:rPr>
            </w:pPr>
            <w:r w:rsidRPr="001931D0">
              <w:rPr>
                <w:rFonts w:eastAsia="Times New Roman" w:cs="Arial"/>
              </w:rPr>
              <w:t>5</w:t>
            </w:r>
          </w:p>
        </w:tc>
        <w:tc>
          <w:tcPr>
            <w:tcW w:w="956" w:type="pct"/>
          </w:tcPr>
          <w:p w14:paraId="6F226D82" w14:textId="77777777" w:rsidR="002437AB" w:rsidRPr="001931D0" w:rsidRDefault="002437AB" w:rsidP="007104B7">
            <w:pPr>
              <w:ind w:left="567" w:hanging="567"/>
              <w:jc w:val="center"/>
              <w:rPr>
                <w:rFonts w:eastAsia="Times New Roman" w:cs="Arial"/>
              </w:rPr>
            </w:pPr>
          </w:p>
        </w:tc>
      </w:tr>
      <w:tr w:rsidR="002437AB" w:rsidRPr="00DB26AF" w14:paraId="7E36412F" w14:textId="77777777" w:rsidTr="00E6548D">
        <w:trPr>
          <w:trHeight w:val="340"/>
        </w:trPr>
        <w:tc>
          <w:tcPr>
            <w:tcW w:w="3575" w:type="pct"/>
            <w:vAlign w:val="center"/>
          </w:tcPr>
          <w:p w14:paraId="46C69C0E" w14:textId="77777777" w:rsidR="002437AB" w:rsidRPr="001931D0" w:rsidRDefault="002437AB" w:rsidP="007104B7">
            <w:pPr>
              <w:ind w:left="34" w:hanging="34"/>
              <w:rPr>
                <w:rFonts w:eastAsia="Times New Roman" w:cs="Arial"/>
                <w:b/>
                <w:bCs/>
              </w:rPr>
            </w:pPr>
            <w:r w:rsidRPr="001931D0">
              <w:rPr>
                <w:rFonts w:eastAsia="Times New Roman" w:cs="Arial"/>
                <w:bCs/>
              </w:rPr>
              <w:t>White and Black African</w:t>
            </w:r>
          </w:p>
        </w:tc>
        <w:tc>
          <w:tcPr>
            <w:tcW w:w="469" w:type="pct"/>
            <w:vAlign w:val="center"/>
          </w:tcPr>
          <w:p w14:paraId="4C5D95DC" w14:textId="77777777" w:rsidR="002437AB" w:rsidRPr="001931D0" w:rsidRDefault="002437AB" w:rsidP="007104B7">
            <w:pPr>
              <w:ind w:left="567" w:hanging="567"/>
              <w:jc w:val="center"/>
              <w:rPr>
                <w:rFonts w:eastAsia="Times New Roman" w:cs="Arial"/>
              </w:rPr>
            </w:pPr>
            <w:r w:rsidRPr="001931D0">
              <w:rPr>
                <w:rFonts w:eastAsia="Times New Roman" w:cs="Arial"/>
              </w:rPr>
              <w:t>6</w:t>
            </w:r>
          </w:p>
        </w:tc>
        <w:tc>
          <w:tcPr>
            <w:tcW w:w="956" w:type="pct"/>
          </w:tcPr>
          <w:p w14:paraId="3D4AEB6B" w14:textId="77777777" w:rsidR="002437AB" w:rsidRPr="001931D0" w:rsidRDefault="002437AB" w:rsidP="007104B7">
            <w:pPr>
              <w:ind w:left="567" w:hanging="567"/>
              <w:jc w:val="center"/>
              <w:rPr>
                <w:rFonts w:eastAsia="Times New Roman" w:cs="Arial"/>
              </w:rPr>
            </w:pPr>
          </w:p>
        </w:tc>
      </w:tr>
      <w:tr w:rsidR="002437AB" w:rsidRPr="00DB26AF" w14:paraId="60B0CB98" w14:textId="77777777" w:rsidTr="00E6548D">
        <w:trPr>
          <w:trHeight w:val="340"/>
        </w:trPr>
        <w:tc>
          <w:tcPr>
            <w:tcW w:w="3575" w:type="pct"/>
            <w:vAlign w:val="center"/>
          </w:tcPr>
          <w:p w14:paraId="026F95B3" w14:textId="77777777" w:rsidR="002437AB" w:rsidRPr="001931D0" w:rsidRDefault="002437AB" w:rsidP="007104B7">
            <w:pPr>
              <w:ind w:left="34" w:hanging="34"/>
              <w:rPr>
                <w:rFonts w:eastAsia="Times New Roman" w:cs="Arial"/>
                <w:b/>
                <w:bCs/>
              </w:rPr>
            </w:pPr>
            <w:r w:rsidRPr="001931D0">
              <w:rPr>
                <w:rFonts w:eastAsia="Times New Roman" w:cs="Arial"/>
                <w:bCs/>
              </w:rPr>
              <w:t>White and Asian</w:t>
            </w:r>
          </w:p>
        </w:tc>
        <w:tc>
          <w:tcPr>
            <w:tcW w:w="469" w:type="pct"/>
            <w:vAlign w:val="center"/>
          </w:tcPr>
          <w:p w14:paraId="0DCE9D9E" w14:textId="77777777" w:rsidR="002437AB" w:rsidRPr="001931D0" w:rsidRDefault="002437AB" w:rsidP="007104B7">
            <w:pPr>
              <w:ind w:left="567" w:hanging="567"/>
              <w:jc w:val="center"/>
              <w:rPr>
                <w:rFonts w:eastAsia="Times New Roman" w:cs="Arial"/>
              </w:rPr>
            </w:pPr>
            <w:r w:rsidRPr="001931D0">
              <w:rPr>
                <w:rFonts w:eastAsia="Times New Roman" w:cs="Arial"/>
              </w:rPr>
              <w:t>7</w:t>
            </w:r>
          </w:p>
        </w:tc>
        <w:tc>
          <w:tcPr>
            <w:tcW w:w="956" w:type="pct"/>
          </w:tcPr>
          <w:p w14:paraId="4A81629C" w14:textId="77777777" w:rsidR="002437AB" w:rsidRPr="001931D0" w:rsidRDefault="002437AB" w:rsidP="007104B7">
            <w:pPr>
              <w:ind w:left="567" w:hanging="567"/>
              <w:jc w:val="center"/>
              <w:rPr>
                <w:rFonts w:eastAsia="Times New Roman" w:cs="Arial"/>
              </w:rPr>
            </w:pPr>
          </w:p>
        </w:tc>
      </w:tr>
      <w:tr w:rsidR="002437AB" w:rsidRPr="00DB26AF" w14:paraId="3B54257A" w14:textId="77777777" w:rsidTr="00E6548D">
        <w:trPr>
          <w:trHeight w:val="340"/>
        </w:trPr>
        <w:tc>
          <w:tcPr>
            <w:tcW w:w="3575" w:type="pct"/>
            <w:vAlign w:val="center"/>
          </w:tcPr>
          <w:p w14:paraId="797F66A6" w14:textId="26B19239" w:rsidR="002437AB" w:rsidRPr="001931D0" w:rsidRDefault="002437AB" w:rsidP="007104B7">
            <w:pPr>
              <w:ind w:left="34" w:hanging="34"/>
              <w:rPr>
                <w:rFonts w:eastAsia="Times New Roman" w:cs="Arial"/>
                <w:b/>
                <w:bCs/>
              </w:rPr>
            </w:pPr>
            <w:r w:rsidRPr="001931D0">
              <w:rPr>
                <w:rFonts w:eastAsia="Times New Roman" w:cs="Arial"/>
                <w:bCs/>
              </w:rPr>
              <w:t>Any other mixed</w:t>
            </w:r>
            <w:r>
              <w:rPr>
                <w:rFonts w:eastAsia="Times New Roman" w:cs="Arial"/>
                <w:bCs/>
              </w:rPr>
              <w:t xml:space="preserve"> / multiple ethnic background</w:t>
            </w:r>
            <w:r w:rsidRPr="001931D0">
              <w:rPr>
                <w:rFonts w:eastAsia="Times New Roman" w:cs="Arial"/>
                <w:bCs/>
              </w:rPr>
              <w:t xml:space="preserve"> (</w:t>
            </w:r>
            <w:r w:rsidR="006A3374">
              <w:t>Please specify</w:t>
            </w:r>
            <w:r w:rsidRPr="001931D0">
              <w:rPr>
                <w:rFonts w:eastAsia="Times New Roman" w:cs="Arial"/>
                <w:bCs/>
              </w:rPr>
              <w:t>)</w:t>
            </w:r>
          </w:p>
        </w:tc>
        <w:tc>
          <w:tcPr>
            <w:tcW w:w="469" w:type="pct"/>
            <w:vAlign w:val="center"/>
          </w:tcPr>
          <w:p w14:paraId="2791E5BE" w14:textId="77777777" w:rsidR="002437AB" w:rsidRPr="001931D0" w:rsidRDefault="002437AB" w:rsidP="007104B7">
            <w:pPr>
              <w:ind w:left="567" w:hanging="567"/>
              <w:jc w:val="center"/>
              <w:rPr>
                <w:rFonts w:eastAsia="Times New Roman" w:cs="Arial"/>
              </w:rPr>
            </w:pPr>
            <w:r w:rsidRPr="001931D0">
              <w:rPr>
                <w:rFonts w:eastAsia="Times New Roman" w:cs="Arial"/>
              </w:rPr>
              <w:t>8</w:t>
            </w:r>
          </w:p>
        </w:tc>
        <w:tc>
          <w:tcPr>
            <w:tcW w:w="956" w:type="pct"/>
          </w:tcPr>
          <w:p w14:paraId="2327722E" w14:textId="77777777" w:rsidR="002437AB" w:rsidRPr="001931D0" w:rsidRDefault="002437AB" w:rsidP="007104B7">
            <w:pPr>
              <w:ind w:left="567" w:hanging="567"/>
              <w:jc w:val="center"/>
              <w:rPr>
                <w:rFonts w:eastAsia="Times New Roman" w:cs="Arial"/>
              </w:rPr>
            </w:pPr>
          </w:p>
        </w:tc>
      </w:tr>
      <w:tr w:rsidR="002437AB" w:rsidRPr="00DB26AF" w14:paraId="65C48710" w14:textId="77777777" w:rsidTr="00E6548D">
        <w:trPr>
          <w:trHeight w:val="340"/>
        </w:trPr>
        <w:tc>
          <w:tcPr>
            <w:tcW w:w="5000" w:type="pct"/>
            <w:gridSpan w:val="3"/>
            <w:vAlign w:val="center"/>
          </w:tcPr>
          <w:p w14:paraId="262EA033" w14:textId="77777777" w:rsidR="002437AB" w:rsidRPr="001931D0" w:rsidRDefault="002437AB" w:rsidP="007104B7">
            <w:pPr>
              <w:ind w:left="567" w:hanging="567"/>
              <w:rPr>
                <w:rFonts w:eastAsia="Times New Roman" w:cs="Arial"/>
              </w:rPr>
            </w:pPr>
            <w:r w:rsidRPr="001931D0">
              <w:rPr>
                <w:rFonts w:eastAsia="Times New Roman" w:cs="Arial"/>
                <w:b/>
                <w:bCs/>
              </w:rPr>
              <w:t xml:space="preserve">Asian </w:t>
            </w:r>
            <w:r>
              <w:rPr>
                <w:rFonts w:eastAsia="Times New Roman" w:cs="Arial"/>
                <w:b/>
                <w:bCs/>
              </w:rPr>
              <w:t>/</w:t>
            </w:r>
            <w:r w:rsidRPr="001931D0">
              <w:rPr>
                <w:rFonts w:eastAsia="Times New Roman" w:cs="Arial"/>
                <w:b/>
                <w:bCs/>
              </w:rPr>
              <w:t xml:space="preserve"> Asian British</w:t>
            </w:r>
          </w:p>
        </w:tc>
      </w:tr>
      <w:tr w:rsidR="002437AB" w:rsidRPr="00DB26AF" w14:paraId="0EEBC7C3" w14:textId="77777777" w:rsidTr="00E6548D">
        <w:trPr>
          <w:trHeight w:val="340"/>
        </w:trPr>
        <w:tc>
          <w:tcPr>
            <w:tcW w:w="3575" w:type="pct"/>
            <w:vAlign w:val="center"/>
          </w:tcPr>
          <w:p w14:paraId="3F7E560A" w14:textId="77777777" w:rsidR="002437AB" w:rsidRPr="001931D0" w:rsidRDefault="002437AB" w:rsidP="007104B7">
            <w:pPr>
              <w:ind w:left="34" w:hanging="34"/>
              <w:rPr>
                <w:rFonts w:eastAsia="Times New Roman" w:cs="Arial"/>
                <w:b/>
                <w:bCs/>
              </w:rPr>
            </w:pPr>
            <w:r w:rsidRPr="001931D0">
              <w:rPr>
                <w:rFonts w:eastAsia="Times New Roman" w:cs="Arial"/>
                <w:bCs/>
              </w:rPr>
              <w:t>Indian</w:t>
            </w:r>
          </w:p>
        </w:tc>
        <w:tc>
          <w:tcPr>
            <w:tcW w:w="469" w:type="pct"/>
            <w:vAlign w:val="center"/>
          </w:tcPr>
          <w:p w14:paraId="6CB7A6AE" w14:textId="77777777" w:rsidR="002437AB" w:rsidRPr="001931D0" w:rsidRDefault="002437AB" w:rsidP="007104B7">
            <w:pPr>
              <w:ind w:left="567" w:hanging="567"/>
              <w:jc w:val="center"/>
              <w:rPr>
                <w:rFonts w:eastAsia="Times New Roman" w:cs="Arial"/>
              </w:rPr>
            </w:pPr>
            <w:r w:rsidRPr="001931D0">
              <w:rPr>
                <w:rFonts w:eastAsia="Times New Roman" w:cs="Arial"/>
              </w:rPr>
              <w:t>9</w:t>
            </w:r>
          </w:p>
        </w:tc>
        <w:tc>
          <w:tcPr>
            <w:tcW w:w="956" w:type="pct"/>
          </w:tcPr>
          <w:p w14:paraId="5C825460" w14:textId="77777777" w:rsidR="002437AB" w:rsidRPr="001931D0" w:rsidRDefault="002437AB" w:rsidP="007104B7">
            <w:pPr>
              <w:ind w:left="567" w:hanging="567"/>
              <w:jc w:val="center"/>
              <w:rPr>
                <w:rFonts w:eastAsia="Times New Roman" w:cs="Arial"/>
              </w:rPr>
            </w:pPr>
          </w:p>
        </w:tc>
      </w:tr>
      <w:tr w:rsidR="002437AB" w:rsidRPr="00DB26AF" w14:paraId="32C559F0" w14:textId="77777777" w:rsidTr="00E6548D">
        <w:trPr>
          <w:trHeight w:val="340"/>
        </w:trPr>
        <w:tc>
          <w:tcPr>
            <w:tcW w:w="3575" w:type="pct"/>
            <w:vAlign w:val="center"/>
          </w:tcPr>
          <w:p w14:paraId="065B3200" w14:textId="77777777" w:rsidR="002437AB" w:rsidRPr="001931D0" w:rsidRDefault="002437AB" w:rsidP="007104B7">
            <w:pPr>
              <w:ind w:left="34" w:hanging="34"/>
              <w:rPr>
                <w:rFonts w:eastAsia="Times New Roman" w:cs="Arial"/>
                <w:b/>
                <w:bCs/>
              </w:rPr>
            </w:pPr>
            <w:r w:rsidRPr="001931D0">
              <w:rPr>
                <w:rFonts w:eastAsia="Times New Roman" w:cs="Arial"/>
                <w:bCs/>
              </w:rPr>
              <w:t>Pakistani</w:t>
            </w:r>
          </w:p>
        </w:tc>
        <w:tc>
          <w:tcPr>
            <w:tcW w:w="469" w:type="pct"/>
            <w:vAlign w:val="center"/>
          </w:tcPr>
          <w:p w14:paraId="7399D947" w14:textId="77777777" w:rsidR="002437AB" w:rsidRPr="001931D0" w:rsidRDefault="002437AB" w:rsidP="007104B7">
            <w:pPr>
              <w:ind w:left="567" w:hanging="567"/>
              <w:jc w:val="center"/>
              <w:rPr>
                <w:rFonts w:eastAsia="Times New Roman" w:cs="Arial"/>
              </w:rPr>
            </w:pPr>
            <w:r w:rsidRPr="001931D0">
              <w:rPr>
                <w:rFonts w:eastAsia="Times New Roman" w:cs="Arial"/>
              </w:rPr>
              <w:t>10</w:t>
            </w:r>
          </w:p>
        </w:tc>
        <w:tc>
          <w:tcPr>
            <w:tcW w:w="956" w:type="pct"/>
          </w:tcPr>
          <w:p w14:paraId="70316A3B" w14:textId="77777777" w:rsidR="002437AB" w:rsidRPr="001931D0" w:rsidRDefault="002437AB" w:rsidP="007104B7">
            <w:pPr>
              <w:ind w:left="567" w:hanging="567"/>
              <w:jc w:val="center"/>
              <w:rPr>
                <w:rFonts w:eastAsia="Times New Roman" w:cs="Arial"/>
              </w:rPr>
            </w:pPr>
          </w:p>
        </w:tc>
      </w:tr>
      <w:tr w:rsidR="002437AB" w:rsidRPr="00DB26AF" w14:paraId="6632BF73" w14:textId="77777777" w:rsidTr="00E6548D">
        <w:trPr>
          <w:trHeight w:val="340"/>
        </w:trPr>
        <w:tc>
          <w:tcPr>
            <w:tcW w:w="3575" w:type="pct"/>
            <w:vAlign w:val="center"/>
          </w:tcPr>
          <w:p w14:paraId="58181371" w14:textId="77777777" w:rsidR="002437AB" w:rsidRPr="001931D0" w:rsidRDefault="002437AB" w:rsidP="007104B7">
            <w:pPr>
              <w:ind w:left="34" w:hanging="34"/>
              <w:rPr>
                <w:rFonts w:eastAsia="Times New Roman" w:cs="Arial"/>
                <w:b/>
                <w:bCs/>
              </w:rPr>
            </w:pPr>
            <w:r w:rsidRPr="001931D0">
              <w:rPr>
                <w:rFonts w:eastAsia="Times New Roman" w:cs="Arial"/>
                <w:bCs/>
              </w:rPr>
              <w:t>Bangladeshi</w:t>
            </w:r>
          </w:p>
        </w:tc>
        <w:tc>
          <w:tcPr>
            <w:tcW w:w="469" w:type="pct"/>
            <w:vAlign w:val="center"/>
          </w:tcPr>
          <w:p w14:paraId="2EAECC4A" w14:textId="77777777" w:rsidR="002437AB" w:rsidRPr="001931D0" w:rsidRDefault="002437AB" w:rsidP="007104B7">
            <w:pPr>
              <w:ind w:left="567" w:hanging="567"/>
              <w:jc w:val="center"/>
              <w:rPr>
                <w:rFonts w:eastAsia="Times New Roman" w:cs="Arial"/>
              </w:rPr>
            </w:pPr>
            <w:r w:rsidRPr="001931D0">
              <w:rPr>
                <w:rFonts w:eastAsia="Times New Roman" w:cs="Arial"/>
              </w:rPr>
              <w:t>11</w:t>
            </w:r>
          </w:p>
        </w:tc>
        <w:tc>
          <w:tcPr>
            <w:tcW w:w="956" w:type="pct"/>
          </w:tcPr>
          <w:p w14:paraId="02DFFE7D" w14:textId="77777777" w:rsidR="002437AB" w:rsidRPr="001931D0" w:rsidRDefault="002437AB" w:rsidP="007104B7">
            <w:pPr>
              <w:ind w:left="567" w:hanging="567"/>
              <w:jc w:val="center"/>
              <w:rPr>
                <w:rFonts w:eastAsia="Times New Roman" w:cs="Arial"/>
              </w:rPr>
            </w:pPr>
          </w:p>
        </w:tc>
      </w:tr>
      <w:tr w:rsidR="002437AB" w:rsidRPr="00DB26AF" w14:paraId="3168EC7C" w14:textId="77777777" w:rsidTr="00E6548D">
        <w:trPr>
          <w:trHeight w:val="340"/>
        </w:trPr>
        <w:tc>
          <w:tcPr>
            <w:tcW w:w="3575" w:type="pct"/>
            <w:vAlign w:val="center"/>
          </w:tcPr>
          <w:p w14:paraId="43E787E7" w14:textId="77777777" w:rsidR="002437AB" w:rsidRPr="001931D0" w:rsidRDefault="002437AB" w:rsidP="007104B7">
            <w:pPr>
              <w:ind w:left="34" w:hanging="34"/>
              <w:rPr>
                <w:rFonts w:eastAsia="Times New Roman" w:cs="Arial"/>
                <w:bCs/>
              </w:rPr>
            </w:pPr>
            <w:r w:rsidRPr="001931D0">
              <w:rPr>
                <w:rFonts w:eastAsia="Times New Roman" w:cs="Arial"/>
                <w:bCs/>
              </w:rPr>
              <w:lastRenderedPageBreak/>
              <w:t>Chinese</w:t>
            </w:r>
          </w:p>
        </w:tc>
        <w:tc>
          <w:tcPr>
            <w:tcW w:w="469" w:type="pct"/>
            <w:vAlign w:val="center"/>
          </w:tcPr>
          <w:p w14:paraId="245593B1" w14:textId="77777777" w:rsidR="002437AB" w:rsidRPr="001931D0" w:rsidRDefault="002437AB" w:rsidP="007104B7">
            <w:pPr>
              <w:ind w:left="567" w:hanging="567"/>
              <w:jc w:val="center"/>
              <w:rPr>
                <w:rFonts w:eastAsia="Times New Roman" w:cs="Arial"/>
              </w:rPr>
            </w:pPr>
            <w:r w:rsidRPr="001931D0">
              <w:rPr>
                <w:rFonts w:eastAsia="Times New Roman" w:cs="Arial"/>
              </w:rPr>
              <w:t>12</w:t>
            </w:r>
          </w:p>
        </w:tc>
        <w:tc>
          <w:tcPr>
            <w:tcW w:w="956" w:type="pct"/>
          </w:tcPr>
          <w:p w14:paraId="020FC0ED" w14:textId="77777777" w:rsidR="002437AB" w:rsidRPr="001931D0" w:rsidRDefault="002437AB" w:rsidP="007104B7">
            <w:pPr>
              <w:ind w:left="567" w:hanging="567"/>
              <w:jc w:val="center"/>
              <w:rPr>
                <w:rFonts w:eastAsia="Times New Roman" w:cs="Arial"/>
              </w:rPr>
            </w:pPr>
          </w:p>
        </w:tc>
      </w:tr>
      <w:tr w:rsidR="002437AB" w:rsidRPr="00DB26AF" w14:paraId="1FF70C9C" w14:textId="77777777" w:rsidTr="00E6548D">
        <w:trPr>
          <w:trHeight w:val="340"/>
        </w:trPr>
        <w:tc>
          <w:tcPr>
            <w:tcW w:w="3575" w:type="pct"/>
            <w:vAlign w:val="center"/>
          </w:tcPr>
          <w:p w14:paraId="21452738" w14:textId="32CEE4A1" w:rsidR="002437AB" w:rsidRPr="001931D0" w:rsidRDefault="002437AB" w:rsidP="007104B7">
            <w:pPr>
              <w:ind w:left="34" w:hanging="34"/>
              <w:rPr>
                <w:rFonts w:eastAsia="Times New Roman" w:cs="Arial"/>
                <w:b/>
                <w:bCs/>
              </w:rPr>
            </w:pPr>
            <w:r w:rsidRPr="001931D0">
              <w:rPr>
                <w:rFonts w:eastAsia="Times New Roman" w:cs="Arial"/>
                <w:bCs/>
              </w:rPr>
              <w:t>Any other Asian background (</w:t>
            </w:r>
            <w:r w:rsidR="006A3374">
              <w:t>Please specify</w:t>
            </w:r>
            <w:r w:rsidRPr="001931D0">
              <w:rPr>
                <w:rFonts w:eastAsia="Times New Roman" w:cs="Arial"/>
                <w:bCs/>
              </w:rPr>
              <w:t>)</w:t>
            </w:r>
          </w:p>
        </w:tc>
        <w:tc>
          <w:tcPr>
            <w:tcW w:w="469" w:type="pct"/>
            <w:vAlign w:val="center"/>
          </w:tcPr>
          <w:p w14:paraId="74FE5579" w14:textId="77777777" w:rsidR="002437AB" w:rsidRPr="001931D0" w:rsidRDefault="002437AB" w:rsidP="007104B7">
            <w:pPr>
              <w:ind w:left="567" w:hanging="567"/>
              <w:jc w:val="center"/>
              <w:rPr>
                <w:rFonts w:eastAsia="Times New Roman" w:cs="Arial"/>
              </w:rPr>
            </w:pPr>
            <w:r w:rsidRPr="001931D0">
              <w:rPr>
                <w:rFonts w:eastAsia="Times New Roman" w:cs="Arial"/>
              </w:rPr>
              <w:t>13</w:t>
            </w:r>
          </w:p>
        </w:tc>
        <w:tc>
          <w:tcPr>
            <w:tcW w:w="956" w:type="pct"/>
          </w:tcPr>
          <w:p w14:paraId="5C2203C2" w14:textId="77777777" w:rsidR="002437AB" w:rsidRPr="001931D0" w:rsidRDefault="002437AB" w:rsidP="007104B7">
            <w:pPr>
              <w:ind w:left="567" w:hanging="567"/>
              <w:jc w:val="center"/>
              <w:rPr>
                <w:rFonts w:eastAsia="Times New Roman" w:cs="Arial"/>
              </w:rPr>
            </w:pPr>
          </w:p>
        </w:tc>
      </w:tr>
      <w:tr w:rsidR="002437AB" w:rsidRPr="00DB26AF" w14:paraId="7BDBEC94" w14:textId="77777777" w:rsidTr="00E6548D">
        <w:trPr>
          <w:trHeight w:val="340"/>
        </w:trPr>
        <w:tc>
          <w:tcPr>
            <w:tcW w:w="3575" w:type="pct"/>
            <w:vAlign w:val="center"/>
          </w:tcPr>
          <w:p w14:paraId="63AB7C0F" w14:textId="77777777" w:rsidR="002437AB" w:rsidRPr="001931D0" w:rsidRDefault="002437AB" w:rsidP="007104B7">
            <w:pPr>
              <w:ind w:left="34" w:hanging="34"/>
              <w:rPr>
                <w:rFonts w:eastAsia="Times New Roman" w:cs="Arial"/>
                <w:b/>
                <w:bCs/>
              </w:rPr>
            </w:pPr>
            <w:r w:rsidRPr="001931D0">
              <w:rPr>
                <w:rFonts w:eastAsia="Times New Roman" w:cs="Arial"/>
                <w:b/>
                <w:bCs/>
              </w:rPr>
              <w:t xml:space="preserve">Black </w:t>
            </w:r>
            <w:r>
              <w:rPr>
                <w:rFonts w:eastAsia="Times New Roman" w:cs="Arial"/>
                <w:b/>
                <w:bCs/>
              </w:rPr>
              <w:t>/</w:t>
            </w:r>
            <w:r w:rsidRPr="001931D0">
              <w:rPr>
                <w:rFonts w:eastAsia="Times New Roman" w:cs="Arial"/>
                <w:b/>
                <w:bCs/>
              </w:rPr>
              <w:t xml:space="preserve"> Black British</w:t>
            </w:r>
          </w:p>
        </w:tc>
        <w:tc>
          <w:tcPr>
            <w:tcW w:w="469" w:type="pct"/>
            <w:vAlign w:val="center"/>
          </w:tcPr>
          <w:p w14:paraId="44C33EEA" w14:textId="77777777" w:rsidR="002437AB" w:rsidRPr="001931D0" w:rsidRDefault="002437AB" w:rsidP="007104B7">
            <w:pPr>
              <w:ind w:left="567" w:hanging="567"/>
              <w:jc w:val="center"/>
              <w:rPr>
                <w:rFonts w:eastAsia="Times New Roman" w:cs="Arial"/>
              </w:rPr>
            </w:pPr>
          </w:p>
        </w:tc>
        <w:tc>
          <w:tcPr>
            <w:tcW w:w="956" w:type="pct"/>
          </w:tcPr>
          <w:p w14:paraId="11516D54" w14:textId="77777777" w:rsidR="002437AB" w:rsidRPr="001931D0" w:rsidRDefault="002437AB" w:rsidP="007104B7">
            <w:pPr>
              <w:ind w:left="567" w:hanging="567"/>
              <w:jc w:val="center"/>
              <w:rPr>
                <w:rFonts w:eastAsia="Times New Roman" w:cs="Arial"/>
              </w:rPr>
            </w:pPr>
          </w:p>
        </w:tc>
      </w:tr>
      <w:tr w:rsidR="002437AB" w:rsidRPr="00DB26AF" w14:paraId="12E55515" w14:textId="77777777" w:rsidTr="00E6548D">
        <w:trPr>
          <w:trHeight w:val="340"/>
        </w:trPr>
        <w:tc>
          <w:tcPr>
            <w:tcW w:w="3575" w:type="pct"/>
            <w:vAlign w:val="center"/>
          </w:tcPr>
          <w:p w14:paraId="3F0FEB64" w14:textId="77777777" w:rsidR="002437AB" w:rsidRPr="001931D0" w:rsidRDefault="002437AB" w:rsidP="007104B7">
            <w:pPr>
              <w:ind w:left="34" w:hanging="34"/>
              <w:rPr>
                <w:rFonts w:eastAsia="Times New Roman" w:cs="Arial"/>
                <w:bCs/>
              </w:rPr>
            </w:pPr>
            <w:r>
              <w:rPr>
                <w:rFonts w:eastAsia="Times New Roman" w:cs="Arial"/>
                <w:bCs/>
              </w:rPr>
              <w:t>African</w:t>
            </w:r>
          </w:p>
        </w:tc>
        <w:tc>
          <w:tcPr>
            <w:tcW w:w="469" w:type="pct"/>
            <w:vAlign w:val="center"/>
          </w:tcPr>
          <w:p w14:paraId="60C63E75" w14:textId="77777777" w:rsidR="002437AB" w:rsidRPr="001931D0" w:rsidRDefault="002437AB" w:rsidP="007104B7">
            <w:pPr>
              <w:ind w:left="567" w:hanging="567"/>
              <w:jc w:val="center"/>
              <w:rPr>
                <w:rFonts w:eastAsia="Times New Roman" w:cs="Arial"/>
              </w:rPr>
            </w:pPr>
            <w:r w:rsidRPr="001931D0">
              <w:rPr>
                <w:rFonts w:eastAsia="Times New Roman" w:cs="Arial"/>
              </w:rPr>
              <w:t>14</w:t>
            </w:r>
          </w:p>
        </w:tc>
        <w:tc>
          <w:tcPr>
            <w:tcW w:w="956" w:type="pct"/>
          </w:tcPr>
          <w:p w14:paraId="3056F442" w14:textId="77777777" w:rsidR="002437AB" w:rsidRPr="001931D0" w:rsidRDefault="002437AB" w:rsidP="007104B7">
            <w:pPr>
              <w:ind w:left="567" w:hanging="567"/>
              <w:jc w:val="center"/>
              <w:rPr>
                <w:rFonts w:eastAsia="Times New Roman" w:cs="Arial"/>
              </w:rPr>
            </w:pPr>
          </w:p>
        </w:tc>
      </w:tr>
      <w:tr w:rsidR="002437AB" w:rsidRPr="00DB26AF" w14:paraId="2BC5539A" w14:textId="77777777" w:rsidTr="00E6548D">
        <w:trPr>
          <w:trHeight w:val="340"/>
        </w:trPr>
        <w:tc>
          <w:tcPr>
            <w:tcW w:w="3575" w:type="pct"/>
            <w:vAlign w:val="center"/>
          </w:tcPr>
          <w:p w14:paraId="02FDB696" w14:textId="77777777" w:rsidR="002437AB" w:rsidRPr="001931D0" w:rsidRDefault="002437AB" w:rsidP="007104B7">
            <w:pPr>
              <w:ind w:left="34" w:hanging="34"/>
              <w:rPr>
                <w:rFonts w:eastAsia="Times New Roman" w:cs="Arial"/>
                <w:bCs/>
              </w:rPr>
            </w:pPr>
            <w:r>
              <w:rPr>
                <w:rFonts w:eastAsia="Times New Roman" w:cs="Arial"/>
                <w:bCs/>
              </w:rPr>
              <w:t>Caribbean</w:t>
            </w:r>
          </w:p>
        </w:tc>
        <w:tc>
          <w:tcPr>
            <w:tcW w:w="469" w:type="pct"/>
            <w:vAlign w:val="center"/>
          </w:tcPr>
          <w:p w14:paraId="5A52558F" w14:textId="77777777" w:rsidR="002437AB" w:rsidRPr="001931D0" w:rsidRDefault="002437AB" w:rsidP="007104B7">
            <w:pPr>
              <w:ind w:left="567" w:hanging="567"/>
              <w:jc w:val="center"/>
              <w:rPr>
                <w:rFonts w:eastAsia="Times New Roman" w:cs="Arial"/>
              </w:rPr>
            </w:pPr>
            <w:r w:rsidRPr="001931D0">
              <w:rPr>
                <w:rFonts w:eastAsia="Times New Roman" w:cs="Arial"/>
              </w:rPr>
              <w:t>15</w:t>
            </w:r>
          </w:p>
        </w:tc>
        <w:tc>
          <w:tcPr>
            <w:tcW w:w="956" w:type="pct"/>
          </w:tcPr>
          <w:p w14:paraId="23A92A37" w14:textId="77777777" w:rsidR="002437AB" w:rsidRPr="001931D0" w:rsidRDefault="002437AB" w:rsidP="007104B7">
            <w:pPr>
              <w:ind w:left="567" w:hanging="567"/>
              <w:jc w:val="center"/>
              <w:rPr>
                <w:rFonts w:eastAsia="Times New Roman" w:cs="Arial"/>
              </w:rPr>
            </w:pPr>
          </w:p>
        </w:tc>
      </w:tr>
      <w:tr w:rsidR="002437AB" w:rsidRPr="00DB26AF" w14:paraId="70B04D84" w14:textId="77777777" w:rsidTr="00E6548D">
        <w:trPr>
          <w:trHeight w:val="340"/>
        </w:trPr>
        <w:tc>
          <w:tcPr>
            <w:tcW w:w="3575" w:type="pct"/>
            <w:vAlign w:val="center"/>
          </w:tcPr>
          <w:p w14:paraId="4C2509B2" w14:textId="61CB686E" w:rsidR="002437AB" w:rsidRPr="001931D0" w:rsidRDefault="002437AB" w:rsidP="007104B7">
            <w:pPr>
              <w:ind w:left="34" w:hanging="34"/>
              <w:rPr>
                <w:rFonts w:eastAsia="Times New Roman" w:cs="Arial"/>
                <w:bCs/>
              </w:rPr>
            </w:pPr>
            <w:r w:rsidRPr="001931D0">
              <w:rPr>
                <w:rFonts w:eastAsia="Times New Roman" w:cs="Arial"/>
                <w:bCs/>
              </w:rPr>
              <w:t>Any other Black</w:t>
            </w:r>
            <w:r>
              <w:rPr>
                <w:rFonts w:eastAsia="Times New Roman" w:cs="Arial"/>
                <w:bCs/>
              </w:rPr>
              <w:t xml:space="preserve"> / African / Caribbean</w:t>
            </w:r>
            <w:r w:rsidRPr="001931D0">
              <w:rPr>
                <w:rFonts w:eastAsia="Times New Roman" w:cs="Arial"/>
                <w:bCs/>
              </w:rPr>
              <w:t xml:space="preserve"> background (</w:t>
            </w:r>
            <w:r w:rsidR="006A3374">
              <w:t>Please specify</w:t>
            </w:r>
            <w:r w:rsidRPr="001931D0">
              <w:rPr>
                <w:rFonts w:eastAsia="Times New Roman" w:cs="Arial"/>
                <w:bCs/>
              </w:rPr>
              <w:t>)</w:t>
            </w:r>
          </w:p>
        </w:tc>
        <w:tc>
          <w:tcPr>
            <w:tcW w:w="469" w:type="pct"/>
            <w:vAlign w:val="center"/>
          </w:tcPr>
          <w:p w14:paraId="43F1C7D5" w14:textId="77777777" w:rsidR="002437AB" w:rsidRPr="001931D0" w:rsidRDefault="002437AB" w:rsidP="007104B7">
            <w:pPr>
              <w:ind w:left="567" w:hanging="567"/>
              <w:jc w:val="center"/>
              <w:rPr>
                <w:rFonts w:eastAsia="Times New Roman" w:cs="Arial"/>
              </w:rPr>
            </w:pPr>
            <w:r w:rsidRPr="001931D0">
              <w:rPr>
                <w:rFonts w:eastAsia="Times New Roman" w:cs="Arial"/>
              </w:rPr>
              <w:t>16</w:t>
            </w:r>
          </w:p>
        </w:tc>
        <w:tc>
          <w:tcPr>
            <w:tcW w:w="956" w:type="pct"/>
          </w:tcPr>
          <w:p w14:paraId="2D8C0BE0" w14:textId="77777777" w:rsidR="002437AB" w:rsidRPr="001931D0" w:rsidRDefault="002437AB" w:rsidP="007104B7">
            <w:pPr>
              <w:ind w:left="567" w:hanging="567"/>
              <w:jc w:val="center"/>
              <w:rPr>
                <w:rFonts w:eastAsia="Times New Roman" w:cs="Arial"/>
              </w:rPr>
            </w:pPr>
          </w:p>
        </w:tc>
      </w:tr>
      <w:tr w:rsidR="002437AB" w:rsidRPr="00DB26AF" w14:paraId="65732102" w14:textId="77777777" w:rsidTr="00E6548D">
        <w:trPr>
          <w:trHeight w:val="340"/>
        </w:trPr>
        <w:tc>
          <w:tcPr>
            <w:tcW w:w="5000" w:type="pct"/>
            <w:gridSpan w:val="3"/>
            <w:vAlign w:val="center"/>
          </w:tcPr>
          <w:p w14:paraId="369AA32F" w14:textId="77777777" w:rsidR="002437AB" w:rsidRPr="001931D0" w:rsidRDefault="002437AB" w:rsidP="007104B7">
            <w:pPr>
              <w:ind w:left="567" w:hanging="567"/>
              <w:rPr>
                <w:rFonts w:eastAsia="Times New Roman" w:cs="Arial"/>
              </w:rPr>
            </w:pPr>
            <w:r>
              <w:rPr>
                <w:rFonts w:eastAsia="Times New Roman" w:cs="Arial"/>
                <w:b/>
                <w:bCs/>
              </w:rPr>
              <w:t>E</w:t>
            </w:r>
            <w:r w:rsidRPr="001931D0">
              <w:rPr>
                <w:rFonts w:eastAsia="Times New Roman" w:cs="Arial"/>
                <w:b/>
                <w:bCs/>
              </w:rPr>
              <w:t>thnic group</w:t>
            </w:r>
            <w:r>
              <w:rPr>
                <w:rFonts w:eastAsia="Times New Roman" w:cs="Arial"/>
                <w:b/>
                <w:bCs/>
              </w:rPr>
              <w:t>s not listed</w:t>
            </w:r>
          </w:p>
        </w:tc>
      </w:tr>
      <w:tr w:rsidR="002437AB" w:rsidRPr="00DB26AF" w14:paraId="688273D4" w14:textId="77777777" w:rsidTr="00E6548D">
        <w:trPr>
          <w:trHeight w:val="340"/>
        </w:trPr>
        <w:tc>
          <w:tcPr>
            <w:tcW w:w="3575" w:type="pct"/>
            <w:vAlign w:val="center"/>
          </w:tcPr>
          <w:p w14:paraId="0CC628E4" w14:textId="77777777" w:rsidR="002437AB" w:rsidRPr="001931D0" w:rsidRDefault="002437AB" w:rsidP="007104B7">
            <w:pPr>
              <w:ind w:left="34" w:hanging="34"/>
              <w:rPr>
                <w:rFonts w:eastAsia="Times New Roman" w:cs="Arial"/>
                <w:bCs/>
              </w:rPr>
            </w:pPr>
            <w:r w:rsidRPr="001931D0">
              <w:rPr>
                <w:rFonts w:eastAsia="Times New Roman" w:cs="Arial"/>
                <w:bCs/>
              </w:rPr>
              <w:t>Arab</w:t>
            </w:r>
          </w:p>
        </w:tc>
        <w:tc>
          <w:tcPr>
            <w:tcW w:w="469" w:type="pct"/>
            <w:vAlign w:val="center"/>
          </w:tcPr>
          <w:p w14:paraId="291B5A2B" w14:textId="77777777" w:rsidR="002437AB" w:rsidRPr="001931D0" w:rsidRDefault="002437AB" w:rsidP="007104B7">
            <w:pPr>
              <w:ind w:left="567" w:hanging="567"/>
              <w:jc w:val="center"/>
              <w:rPr>
                <w:rFonts w:eastAsia="Times New Roman" w:cs="Arial"/>
              </w:rPr>
            </w:pPr>
            <w:r w:rsidRPr="001931D0">
              <w:rPr>
                <w:rFonts w:eastAsia="Times New Roman" w:cs="Arial"/>
              </w:rPr>
              <w:t>17</w:t>
            </w:r>
          </w:p>
        </w:tc>
        <w:tc>
          <w:tcPr>
            <w:tcW w:w="956" w:type="pct"/>
          </w:tcPr>
          <w:p w14:paraId="195EE4F6" w14:textId="77777777" w:rsidR="002437AB" w:rsidRPr="001931D0" w:rsidRDefault="002437AB" w:rsidP="007104B7">
            <w:pPr>
              <w:ind w:left="567" w:hanging="567"/>
              <w:jc w:val="center"/>
              <w:rPr>
                <w:rFonts w:eastAsia="Times New Roman" w:cs="Arial"/>
              </w:rPr>
            </w:pPr>
          </w:p>
        </w:tc>
      </w:tr>
      <w:tr w:rsidR="002437AB" w:rsidRPr="00DB26AF" w14:paraId="5E06ACB6" w14:textId="77777777" w:rsidTr="00E6548D">
        <w:trPr>
          <w:trHeight w:val="340"/>
        </w:trPr>
        <w:tc>
          <w:tcPr>
            <w:tcW w:w="3575" w:type="pct"/>
            <w:vAlign w:val="center"/>
          </w:tcPr>
          <w:p w14:paraId="6FA26A46" w14:textId="1F389C88" w:rsidR="002437AB" w:rsidRPr="001931D0" w:rsidRDefault="002437AB" w:rsidP="007104B7">
            <w:pPr>
              <w:ind w:left="34" w:hanging="34"/>
              <w:rPr>
                <w:rFonts w:eastAsia="Times New Roman" w:cs="Arial"/>
                <w:bCs/>
              </w:rPr>
            </w:pPr>
            <w:r w:rsidRPr="001931D0">
              <w:rPr>
                <w:rFonts w:eastAsia="Times New Roman" w:cs="Arial"/>
                <w:bCs/>
              </w:rPr>
              <w:t xml:space="preserve">Any other </w:t>
            </w:r>
            <w:r>
              <w:rPr>
                <w:rFonts w:eastAsia="Times New Roman" w:cs="Arial"/>
                <w:bCs/>
              </w:rPr>
              <w:t xml:space="preserve">ethnic group not listed </w:t>
            </w:r>
            <w:r w:rsidRPr="001931D0">
              <w:rPr>
                <w:rFonts w:eastAsia="Times New Roman" w:cs="Arial"/>
                <w:bCs/>
              </w:rPr>
              <w:t>(</w:t>
            </w:r>
            <w:r w:rsidR="006A3374">
              <w:t>Please specify</w:t>
            </w:r>
            <w:r w:rsidRPr="001931D0">
              <w:rPr>
                <w:rFonts w:eastAsia="Times New Roman" w:cs="Arial"/>
                <w:bCs/>
              </w:rPr>
              <w:t>)</w:t>
            </w:r>
          </w:p>
        </w:tc>
        <w:tc>
          <w:tcPr>
            <w:tcW w:w="469" w:type="pct"/>
            <w:vAlign w:val="center"/>
          </w:tcPr>
          <w:p w14:paraId="44D3EC9A" w14:textId="77777777" w:rsidR="002437AB" w:rsidRPr="001931D0" w:rsidRDefault="002437AB" w:rsidP="007104B7">
            <w:pPr>
              <w:ind w:left="567" w:hanging="567"/>
              <w:jc w:val="center"/>
              <w:rPr>
                <w:rFonts w:eastAsia="Times New Roman" w:cs="Arial"/>
              </w:rPr>
            </w:pPr>
            <w:r w:rsidRPr="001931D0">
              <w:rPr>
                <w:rFonts w:eastAsia="Times New Roman" w:cs="Arial"/>
              </w:rPr>
              <w:t>19</w:t>
            </w:r>
          </w:p>
        </w:tc>
        <w:tc>
          <w:tcPr>
            <w:tcW w:w="956" w:type="pct"/>
          </w:tcPr>
          <w:p w14:paraId="11289C73" w14:textId="77777777" w:rsidR="002437AB" w:rsidRPr="001931D0" w:rsidRDefault="002437AB" w:rsidP="007104B7">
            <w:pPr>
              <w:ind w:left="567" w:hanging="567"/>
              <w:jc w:val="center"/>
              <w:rPr>
                <w:rFonts w:eastAsia="Times New Roman" w:cs="Arial"/>
              </w:rPr>
            </w:pPr>
          </w:p>
        </w:tc>
      </w:tr>
      <w:tr w:rsidR="002437AB" w:rsidRPr="00DB26AF" w14:paraId="35343ABE" w14:textId="77777777" w:rsidTr="00E6548D">
        <w:trPr>
          <w:trHeight w:val="340"/>
        </w:trPr>
        <w:tc>
          <w:tcPr>
            <w:tcW w:w="3575" w:type="pct"/>
            <w:vAlign w:val="center"/>
          </w:tcPr>
          <w:p w14:paraId="411CA027" w14:textId="77777777" w:rsidR="002437AB" w:rsidRPr="001931D0" w:rsidRDefault="002437AB" w:rsidP="007104B7">
            <w:pPr>
              <w:ind w:left="34" w:hanging="34"/>
              <w:rPr>
                <w:rFonts w:eastAsia="Times New Roman" w:cs="Arial"/>
                <w:bCs/>
              </w:rPr>
            </w:pPr>
            <w:r w:rsidRPr="001931D0">
              <w:rPr>
                <w:rFonts w:cs="Arial"/>
              </w:rPr>
              <w:t>Prefer not to say</w:t>
            </w:r>
          </w:p>
        </w:tc>
        <w:tc>
          <w:tcPr>
            <w:tcW w:w="469" w:type="pct"/>
            <w:vAlign w:val="center"/>
          </w:tcPr>
          <w:p w14:paraId="0238D070" w14:textId="77777777" w:rsidR="002437AB" w:rsidRPr="001931D0" w:rsidRDefault="002437AB" w:rsidP="007104B7">
            <w:pPr>
              <w:ind w:left="567" w:hanging="567"/>
              <w:jc w:val="center"/>
              <w:rPr>
                <w:rFonts w:eastAsia="Times New Roman" w:cs="Arial"/>
              </w:rPr>
            </w:pPr>
            <w:r w:rsidRPr="001931D0">
              <w:rPr>
                <w:rFonts w:eastAsia="Times New Roman" w:cs="Arial"/>
              </w:rPr>
              <w:t>20</w:t>
            </w:r>
          </w:p>
        </w:tc>
        <w:tc>
          <w:tcPr>
            <w:tcW w:w="956" w:type="pct"/>
          </w:tcPr>
          <w:p w14:paraId="58A10B1D" w14:textId="6DBFEFF7" w:rsidR="002437AB" w:rsidRPr="001931D0" w:rsidRDefault="002437AB" w:rsidP="007104B7">
            <w:pPr>
              <w:ind w:left="567" w:hanging="567"/>
              <w:jc w:val="center"/>
              <w:rPr>
                <w:rFonts w:eastAsia="Times New Roman" w:cs="Arial"/>
              </w:rPr>
            </w:pPr>
          </w:p>
        </w:tc>
      </w:tr>
    </w:tbl>
    <w:p w14:paraId="36B75DE1" w14:textId="242151F5" w:rsidR="002437AB" w:rsidRPr="00E6548D" w:rsidRDefault="00E6548D" w:rsidP="006A3374">
      <w:pPr>
        <w:pStyle w:val="BodyText"/>
        <w:spacing w:before="240"/>
        <w:rPr>
          <w:i/>
          <w:iCs/>
        </w:rPr>
      </w:pPr>
      <w:r w:rsidRPr="00E6548D">
        <w:rPr>
          <w:i/>
          <w:iCs/>
        </w:rPr>
        <w:t xml:space="preserve">Ask all. Single code. </w:t>
      </w:r>
    </w:p>
    <w:p w14:paraId="33995841" w14:textId="335A2E20" w:rsidR="002437AB" w:rsidRDefault="00E6548D" w:rsidP="00E6548D">
      <w:pPr>
        <w:pStyle w:val="BodyText"/>
      </w:pPr>
      <w:r>
        <w:t xml:space="preserve">H10. </w:t>
      </w:r>
      <w:r w:rsidR="002437AB" w:rsidRPr="008528DD">
        <w:t>Do you have any physical or mental health conditions or illnesses lasting or expected to last for 12 months or more?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57" w:type="dxa"/>
          <w:right w:w="21" w:type="dxa"/>
        </w:tblCellMar>
        <w:tblLook w:val="0000" w:firstRow="0" w:lastRow="0" w:firstColumn="0" w:lastColumn="0" w:noHBand="0" w:noVBand="0"/>
      </w:tblPr>
      <w:tblGrid>
        <w:gridCol w:w="5311"/>
        <w:gridCol w:w="1008"/>
        <w:gridCol w:w="2678"/>
      </w:tblGrid>
      <w:tr w:rsidR="002437AB" w:rsidRPr="0075191C" w14:paraId="66C5DBE9" w14:textId="77777777" w:rsidTr="006A3374">
        <w:trPr>
          <w:cantSplit/>
          <w:trHeight w:val="522"/>
        </w:trPr>
        <w:tc>
          <w:tcPr>
            <w:tcW w:w="2952" w:type="pct"/>
            <w:vAlign w:val="center"/>
          </w:tcPr>
          <w:p w14:paraId="58ADEA34" w14:textId="77777777" w:rsidR="002437AB" w:rsidRPr="00856D31" w:rsidRDefault="002437AB" w:rsidP="006A3374">
            <w:pPr>
              <w:pStyle w:val="Table1Black"/>
              <w:spacing w:after="0"/>
            </w:pPr>
            <w:r w:rsidRPr="00856D31">
              <w:t>Yes</w:t>
            </w:r>
          </w:p>
        </w:tc>
        <w:tc>
          <w:tcPr>
            <w:tcW w:w="560" w:type="pct"/>
            <w:vAlign w:val="center"/>
          </w:tcPr>
          <w:p w14:paraId="22FEB917" w14:textId="77777777" w:rsidR="002437AB" w:rsidRPr="001931D0" w:rsidRDefault="002437AB" w:rsidP="007104B7">
            <w:pPr>
              <w:keepLines/>
              <w:ind w:left="360"/>
              <w:jc w:val="both"/>
              <w:rPr>
                <w:rFonts w:eastAsia="Times New Roman" w:cs="Arial"/>
              </w:rPr>
            </w:pPr>
            <w:r w:rsidRPr="001931D0">
              <w:rPr>
                <w:rFonts w:eastAsia="Times New Roman" w:cs="Arial"/>
              </w:rPr>
              <w:t>1</w:t>
            </w:r>
          </w:p>
        </w:tc>
        <w:tc>
          <w:tcPr>
            <w:tcW w:w="1488" w:type="pct"/>
          </w:tcPr>
          <w:p w14:paraId="210F65EC" w14:textId="77777777" w:rsidR="002437AB" w:rsidRPr="001931D0" w:rsidRDefault="002437AB" w:rsidP="007104B7">
            <w:pPr>
              <w:keepLines/>
              <w:ind w:left="360"/>
              <w:jc w:val="both"/>
              <w:rPr>
                <w:rFonts w:eastAsia="Times New Roman" w:cs="Arial"/>
              </w:rPr>
            </w:pPr>
          </w:p>
        </w:tc>
      </w:tr>
      <w:tr w:rsidR="002437AB" w:rsidRPr="0075191C" w14:paraId="6C2C2659" w14:textId="77777777" w:rsidTr="006A3374">
        <w:trPr>
          <w:cantSplit/>
          <w:trHeight w:val="522"/>
        </w:trPr>
        <w:tc>
          <w:tcPr>
            <w:tcW w:w="2952" w:type="pct"/>
            <w:vAlign w:val="center"/>
          </w:tcPr>
          <w:p w14:paraId="4F9256EE" w14:textId="77777777" w:rsidR="002437AB" w:rsidRPr="00856D31" w:rsidRDefault="002437AB" w:rsidP="00E6548D">
            <w:pPr>
              <w:pStyle w:val="Table1Black"/>
              <w:spacing w:after="0"/>
            </w:pPr>
            <w:r w:rsidRPr="00856D31">
              <w:t>No</w:t>
            </w:r>
          </w:p>
        </w:tc>
        <w:tc>
          <w:tcPr>
            <w:tcW w:w="560" w:type="pct"/>
            <w:vAlign w:val="center"/>
          </w:tcPr>
          <w:p w14:paraId="3C1DC7C5" w14:textId="77777777" w:rsidR="002437AB" w:rsidRPr="001931D0" w:rsidRDefault="002437AB" w:rsidP="007104B7">
            <w:pPr>
              <w:keepLines/>
              <w:ind w:left="360"/>
              <w:jc w:val="both"/>
              <w:rPr>
                <w:rFonts w:eastAsia="Times New Roman" w:cs="Arial"/>
              </w:rPr>
            </w:pPr>
            <w:r w:rsidRPr="001931D0">
              <w:rPr>
                <w:rFonts w:eastAsia="Times New Roman" w:cs="Arial"/>
              </w:rPr>
              <w:t>2</w:t>
            </w:r>
          </w:p>
        </w:tc>
        <w:tc>
          <w:tcPr>
            <w:tcW w:w="1488" w:type="pct"/>
          </w:tcPr>
          <w:p w14:paraId="5D85AC34" w14:textId="77777777" w:rsidR="002437AB" w:rsidRPr="001931D0" w:rsidRDefault="002437AB" w:rsidP="007104B7">
            <w:pPr>
              <w:keepLines/>
              <w:ind w:left="360"/>
              <w:jc w:val="both"/>
              <w:rPr>
                <w:rFonts w:eastAsia="Times New Roman" w:cs="Arial"/>
              </w:rPr>
            </w:pPr>
          </w:p>
        </w:tc>
      </w:tr>
      <w:tr w:rsidR="002437AB" w:rsidRPr="0075191C" w14:paraId="0DCEA6CE" w14:textId="77777777" w:rsidTr="006A3374">
        <w:trPr>
          <w:cantSplit/>
          <w:trHeight w:val="522"/>
        </w:trPr>
        <w:tc>
          <w:tcPr>
            <w:tcW w:w="2952" w:type="pct"/>
            <w:vAlign w:val="center"/>
          </w:tcPr>
          <w:p w14:paraId="74C80DE7" w14:textId="5F59123E" w:rsidR="002437AB" w:rsidRPr="00856D31" w:rsidRDefault="002437AB" w:rsidP="00E6548D">
            <w:pPr>
              <w:pStyle w:val="Table1Black"/>
              <w:spacing w:after="0"/>
            </w:pPr>
            <w:r w:rsidRPr="00856D31">
              <w:t>Don’t know</w:t>
            </w:r>
          </w:p>
        </w:tc>
        <w:tc>
          <w:tcPr>
            <w:tcW w:w="560" w:type="pct"/>
            <w:vAlign w:val="center"/>
          </w:tcPr>
          <w:p w14:paraId="39CA5493" w14:textId="77777777" w:rsidR="002437AB" w:rsidRPr="001931D0" w:rsidRDefault="002437AB" w:rsidP="007104B7">
            <w:pPr>
              <w:keepLines/>
              <w:ind w:left="360"/>
              <w:jc w:val="both"/>
              <w:rPr>
                <w:rFonts w:eastAsia="Times New Roman" w:cs="Arial"/>
              </w:rPr>
            </w:pPr>
            <w:r w:rsidRPr="001931D0">
              <w:rPr>
                <w:rFonts w:eastAsia="Times New Roman" w:cs="Arial"/>
              </w:rPr>
              <w:t>3</w:t>
            </w:r>
          </w:p>
        </w:tc>
        <w:tc>
          <w:tcPr>
            <w:tcW w:w="1488" w:type="pct"/>
          </w:tcPr>
          <w:p w14:paraId="221B5668" w14:textId="77777777" w:rsidR="002437AB" w:rsidRPr="001931D0" w:rsidRDefault="002437AB" w:rsidP="007104B7">
            <w:pPr>
              <w:keepLines/>
              <w:ind w:left="360"/>
              <w:jc w:val="both"/>
              <w:rPr>
                <w:rFonts w:eastAsia="Times New Roman" w:cs="Arial"/>
              </w:rPr>
            </w:pPr>
          </w:p>
        </w:tc>
      </w:tr>
      <w:tr w:rsidR="002437AB" w:rsidRPr="0075191C" w14:paraId="1E1E77EE" w14:textId="77777777" w:rsidTr="006A3374">
        <w:trPr>
          <w:cantSplit/>
          <w:trHeight w:val="522"/>
        </w:trPr>
        <w:tc>
          <w:tcPr>
            <w:tcW w:w="2952" w:type="pct"/>
            <w:vAlign w:val="center"/>
          </w:tcPr>
          <w:p w14:paraId="4BE1EA34" w14:textId="77777777" w:rsidR="002437AB" w:rsidRPr="00856D31" w:rsidRDefault="002437AB" w:rsidP="007104B7">
            <w:pPr>
              <w:pStyle w:val="Table1Black"/>
              <w:spacing w:after="0"/>
            </w:pPr>
            <w:r w:rsidRPr="00856D31">
              <w:t>Prefer not to say</w:t>
            </w:r>
          </w:p>
        </w:tc>
        <w:tc>
          <w:tcPr>
            <w:tcW w:w="560" w:type="pct"/>
            <w:vAlign w:val="center"/>
          </w:tcPr>
          <w:p w14:paraId="34E29DAA" w14:textId="77777777" w:rsidR="002437AB" w:rsidRPr="001931D0" w:rsidRDefault="002437AB" w:rsidP="007104B7">
            <w:pPr>
              <w:keepLines/>
              <w:ind w:left="360"/>
              <w:jc w:val="both"/>
              <w:rPr>
                <w:rFonts w:eastAsia="Times New Roman" w:cs="Arial"/>
              </w:rPr>
            </w:pPr>
            <w:r w:rsidRPr="001931D0">
              <w:rPr>
                <w:rFonts w:eastAsia="Times New Roman" w:cs="Arial"/>
              </w:rPr>
              <w:t>4</w:t>
            </w:r>
          </w:p>
        </w:tc>
        <w:tc>
          <w:tcPr>
            <w:tcW w:w="1488" w:type="pct"/>
          </w:tcPr>
          <w:p w14:paraId="74C75540" w14:textId="77777777" w:rsidR="002437AB" w:rsidRPr="001931D0" w:rsidRDefault="002437AB" w:rsidP="007104B7">
            <w:pPr>
              <w:keepLines/>
              <w:ind w:left="360"/>
              <w:jc w:val="both"/>
              <w:rPr>
                <w:rFonts w:eastAsia="Times New Roman" w:cs="Arial"/>
              </w:rPr>
            </w:pPr>
          </w:p>
        </w:tc>
      </w:tr>
    </w:tbl>
    <w:p w14:paraId="194DDEB8" w14:textId="2B644532" w:rsidR="002437AB" w:rsidRPr="00E6548D" w:rsidRDefault="00E6548D" w:rsidP="006A3374">
      <w:pPr>
        <w:pStyle w:val="BodyText"/>
        <w:spacing w:before="240"/>
        <w:rPr>
          <w:i/>
          <w:iCs/>
        </w:rPr>
      </w:pPr>
      <w:r w:rsidRPr="00E6548D">
        <w:rPr>
          <w:i/>
          <w:iCs/>
        </w:rPr>
        <w:t>Ask if has a long-term health condition (H</w:t>
      </w:r>
      <w:r w:rsidR="002437AB" w:rsidRPr="00E6548D">
        <w:rPr>
          <w:i/>
          <w:iCs/>
        </w:rPr>
        <w:t>10=1)</w:t>
      </w:r>
      <w:r w:rsidRPr="00E6548D">
        <w:rPr>
          <w:i/>
          <w:iCs/>
        </w:rPr>
        <w:t xml:space="preserve">. Single code. </w:t>
      </w:r>
    </w:p>
    <w:p w14:paraId="5B660472" w14:textId="17A3841C" w:rsidR="002437AB" w:rsidRDefault="00E6548D" w:rsidP="00E6548D">
      <w:pPr>
        <w:pStyle w:val="BodyText"/>
      </w:pPr>
      <w:r>
        <w:t xml:space="preserve">H11. </w:t>
      </w:r>
      <w:r w:rsidR="002437AB" w:rsidRPr="008528DD">
        <w:t>Does your condition or illness/do any of your conditions or illnesses reduce your ability to carry-out day-to-day activities?</w:t>
      </w:r>
      <w:r w:rsidR="002437AB" w:rsidRPr="0075191C">
        <w:t>?</w:t>
      </w:r>
    </w:p>
    <w:tbl>
      <w:tblPr>
        <w:tblStyle w:val="TableGrid"/>
        <w:tblW w:w="5000" w:type="pct"/>
        <w:tblLook w:val="04A0" w:firstRow="1" w:lastRow="0" w:firstColumn="1" w:lastColumn="0" w:noHBand="0" w:noVBand="1"/>
      </w:tblPr>
      <w:tblGrid>
        <w:gridCol w:w="5307"/>
        <w:gridCol w:w="955"/>
        <w:gridCol w:w="2735"/>
      </w:tblGrid>
      <w:tr w:rsidR="002437AB" w:rsidRPr="0075191C" w14:paraId="44E9668E" w14:textId="77777777" w:rsidTr="00E6548D">
        <w:trPr>
          <w:trHeight w:val="522"/>
        </w:trPr>
        <w:tc>
          <w:tcPr>
            <w:tcW w:w="2949" w:type="pct"/>
            <w:vAlign w:val="center"/>
          </w:tcPr>
          <w:p w14:paraId="7812D40C" w14:textId="77777777" w:rsidR="002437AB" w:rsidRPr="00DD798D" w:rsidRDefault="002437AB" w:rsidP="007104B7">
            <w:pPr>
              <w:pStyle w:val="Table1Black"/>
              <w:spacing w:after="0"/>
            </w:pPr>
            <w:r w:rsidRPr="00DD798D">
              <w:t>Yes</w:t>
            </w:r>
            <w:r>
              <w:t>, a lot</w:t>
            </w:r>
          </w:p>
        </w:tc>
        <w:tc>
          <w:tcPr>
            <w:tcW w:w="531" w:type="pct"/>
            <w:vAlign w:val="center"/>
          </w:tcPr>
          <w:p w14:paraId="055DCA92" w14:textId="77777777" w:rsidR="002437AB" w:rsidRPr="0075191C" w:rsidRDefault="002437AB" w:rsidP="007104B7">
            <w:pPr>
              <w:pStyle w:val="Table1Black"/>
              <w:spacing w:after="0"/>
              <w:jc w:val="center"/>
            </w:pPr>
            <w:r w:rsidRPr="0075191C">
              <w:t>1</w:t>
            </w:r>
          </w:p>
        </w:tc>
        <w:tc>
          <w:tcPr>
            <w:tcW w:w="1520" w:type="pct"/>
          </w:tcPr>
          <w:p w14:paraId="7A310067" w14:textId="77777777" w:rsidR="002437AB" w:rsidRPr="0075191C" w:rsidRDefault="002437AB" w:rsidP="007104B7">
            <w:pPr>
              <w:pStyle w:val="Table1Black"/>
              <w:spacing w:after="0"/>
              <w:jc w:val="center"/>
            </w:pPr>
          </w:p>
        </w:tc>
      </w:tr>
      <w:tr w:rsidR="002437AB" w:rsidRPr="0075191C" w14:paraId="5EC43D43" w14:textId="77777777" w:rsidTr="00E6548D">
        <w:trPr>
          <w:trHeight w:val="522"/>
        </w:trPr>
        <w:tc>
          <w:tcPr>
            <w:tcW w:w="2949" w:type="pct"/>
            <w:vAlign w:val="center"/>
          </w:tcPr>
          <w:p w14:paraId="4910283B" w14:textId="77777777" w:rsidR="002437AB" w:rsidRPr="00DD798D" w:rsidRDefault="002437AB" w:rsidP="007104B7">
            <w:pPr>
              <w:pStyle w:val="Table1Black"/>
              <w:spacing w:after="0"/>
            </w:pPr>
            <w:r>
              <w:t>Yes, a little</w:t>
            </w:r>
          </w:p>
        </w:tc>
        <w:tc>
          <w:tcPr>
            <w:tcW w:w="531" w:type="pct"/>
            <w:vAlign w:val="center"/>
          </w:tcPr>
          <w:p w14:paraId="0BE446B0" w14:textId="77777777" w:rsidR="002437AB" w:rsidRPr="0075191C" w:rsidRDefault="002437AB" w:rsidP="007104B7">
            <w:pPr>
              <w:pStyle w:val="Table1Black"/>
              <w:spacing w:after="0"/>
              <w:jc w:val="center"/>
            </w:pPr>
            <w:r w:rsidRPr="0075191C">
              <w:t>2</w:t>
            </w:r>
          </w:p>
        </w:tc>
        <w:tc>
          <w:tcPr>
            <w:tcW w:w="1520" w:type="pct"/>
          </w:tcPr>
          <w:p w14:paraId="4F788CF4" w14:textId="77777777" w:rsidR="002437AB" w:rsidRPr="0075191C" w:rsidRDefault="002437AB" w:rsidP="007104B7">
            <w:pPr>
              <w:pStyle w:val="Table1Black"/>
              <w:spacing w:after="0"/>
              <w:jc w:val="center"/>
            </w:pPr>
          </w:p>
        </w:tc>
      </w:tr>
      <w:tr w:rsidR="002437AB" w:rsidRPr="0075191C" w14:paraId="5C85DBBA" w14:textId="77777777" w:rsidTr="00E6548D">
        <w:trPr>
          <w:trHeight w:val="522"/>
        </w:trPr>
        <w:tc>
          <w:tcPr>
            <w:tcW w:w="2949" w:type="pct"/>
            <w:vAlign w:val="center"/>
          </w:tcPr>
          <w:p w14:paraId="296F1E44" w14:textId="77777777" w:rsidR="002437AB" w:rsidRPr="00DD798D" w:rsidRDefault="002437AB" w:rsidP="007104B7">
            <w:pPr>
              <w:pStyle w:val="Table1Black"/>
              <w:spacing w:after="0"/>
            </w:pPr>
            <w:r w:rsidRPr="00DD798D">
              <w:t>No</w:t>
            </w:r>
            <w:r>
              <w:t>, not at all</w:t>
            </w:r>
          </w:p>
        </w:tc>
        <w:tc>
          <w:tcPr>
            <w:tcW w:w="531" w:type="pct"/>
            <w:vAlign w:val="center"/>
          </w:tcPr>
          <w:p w14:paraId="26E8D1E6" w14:textId="77777777" w:rsidR="002437AB" w:rsidRPr="0075191C" w:rsidRDefault="002437AB" w:rsidP="007104B7">
            <w:pPr>
              <w:pStyle w:val="Table1Black"/>
              <w:spacing w:after="0"/>
              <w:jc w:val="center"/>
            </w:pPr>
            <w:r w:rsidRPr="0075191C">
              <w:t>3</w:t>
            </w:r>
          </w:p>
        </w:tc>
        <w:tc>
          <w:tcPr>
            <w:tcW w:w="1520" w:type="pct"/>
          </w:tcPr>
          <w:p w14:paraId="4CC92B10" w14:textId="77777777" w:rsidR="002437AB" w:rsidRPr="0075191C" w:rsidRDefault="002437AB" w:rsidP="007104B7">
            <w:pPr>
              <w:pStyle w:val="Table1Black"/>
              <w:spacing w:after="0"/>
              <w:jc w:val="center"/>
            </w:pPr>
          </w:p>
        </w:tc>
      </w:tr>
      <w:tr w:rsidR="002437AB" w:rsidRPr="0075191C" w14:paraId="541376A5" w14:textId="77777777" w:rsidTr="00E6548D">
        <w:trPr>
          <w:trHeight w:val="522"/>
        </w:trPr>
        <w:tc>
          <w:tcPr>
            <w:tcW w:w="2949" w:type="pct"/>
            <w:vAlign w:val="center"/>
          </w:tcPr>
          <w:p w14:paraId="164B6363" w14:textId="77777777" w:rsidR="002437AB" w:rsidRPr="00DD798D" w:rsidRDefault="002437AB" w:rsidP="007104B7">
            <w:pPr>
              <w:pStyle w:val="Table1Black"/>
              <w:spacing w:after="0"/>
            </w:pPr>
            <w:r w:rsidRPr="00DD798D">
              <w:t>Don’t know</w:t>
            </w:r>
          </w:p>
        </w:tc>
        <w:tc>
          <w:tcPr>
            <w:tcW w:w="531" w:type="pct"/>
            <w:vAlign w:val="center"/>
          </w:tcPr>
          <w:p w14:paraId="65308742" w14:textId="77777777" w:rsidR="002437AB" w:rsidRPr="0075191C" w:rsidRDefault="002437AB" w:rsidP="007104B7">
            <w:pPr>
              <w:pStyle w:val="Table1Black"/>
              <w:spacing w:after="0"/>
              <w:jc w:val="center"/>
            </w:pPr>
            <w:r>
              <w:t>4</w:t>
            </w:r>
          </w:p>
        </w:tc>
        <w:tc>
          <w:tcPr>
            <w:tcW w:w="1520" w:type="pct"/>
          </w:tcPr>
          <w:p w14:paraId="11C1D4F5" w14:textId="77777777" w:rsidR="002437AB" w:rsidRPr="0075191C" w:rsidRDefault="002437AB" w:rsidP="007104B7">
            <w:pPr>
              <w:pStyle w:val="Table1Black"/>
              <w:spacing w:after="0"/>
              <w:jc w:val="center"/>
            </w:pPr>
          </w:p>
        </w:tc>
      </w:tr>
      <w:tr w:rsidR="002437AB" w:rsidRPr="0075191C" w14:paraId="7D00B168" w14:textId="77777777" w:rsidTr="00E6548D">
        <w:trPr>
          <w:trHeight w:val="522"/>
        </w:trPr>
        <w:tc>
          <w:tcPr>
            <w:tcW w:w="2949" w:type="pct"/>
            <w:vAlign w:val="center"/>
          </w:tcPr>
          <w:p w14:paraId="09BB8843" w14:textId="77777777" w:rsidR="002437AB" w:rsidRPr="00DD798D" w:rsidRDefault="002437AB" w:rsidP="007104B7">
            <w:pPr>
              <w:pStyle w:val="Table1Black"/>
              <w:spacing w:after="0"/>
            </w:pPr>
            <w:r>
              <w:t>Prefer not to say</w:t>
            </w:r>
          </w:p>
        </w:tc>
        <w:tc>
          <w:tcPr>
            <w:tcW w:w="531" w:type="pct"/>
            <w:vAlign w:val="center"/>
          </w:tcPr>
          <w:p w14:paraId="7A673087" w14:textId="77777777" w:rsidR="002437AB" w:rsidRPr="0075191C" w:rsidRDefault="002437AB" w:rsidP="007104B7">
            <w:pPr>
              <w:pStyle w:val="Table1Black"/>
              <w:spacing w:after="0"/>
              <w:jc w:val="center"/>
            </w:pPr>
            <w:r>
              <w:t>5</w:t>
            </w:r>
          </w:p>
        </w:tc>
        <w:tc>
          <w:tcPr>
            <w:tcW w:w="1520" w:type="pct"/>
          </w:tcPr>
          <w:p w14:paraId="63BDA21A" w14:textId="77777777" w:rsidR="002437AB" w:rsidRPr="0075191C" w:rsidRDefault="002437AB" w:rsidP="007104B7">
            <w:pPr>
              <w:pStyle w:val="Table1Black"/>
              <w:spacing w:after="0"/>
              <w:jc w:val="center"/>
            </w:pPr>
          </w:p>
        </w:tc>
      </w:tr>
    </w:tbl>
    <w:p w14:paraId="6FD72EB4" w14:textId="06231CA0" w:rsidR="005136DA" w:rsidRDefault="005136DA" w:rsidP="005136DA">
      <w:pPr>
        <w:pStyle w:val="Heading2"/>
      </w:pPr>
      <w:bookmarkStart w:id="109" w:name="_Toc144280118"/>
      <w:r>
        <w:t>Appendix 3: Organisational case studies</w:t>
      </w:r>
      <w:bookmarkEnd w:id="109"/>
    </w:p>
    <w:p w14:paraId="270C898A" w14:textId="77777777" w:rsidR="00844BD2" w:rsidRDefault="00844BD2" w:rsidP="00844BD2">
      <w:pPr>
        <w:pStyle w:val="Heading3"/>
      </w:pPr>
      <w:r>
        <w:t>Case study 1: Peaks and Plains Housing Trust, 50-249 employees</w:t>
      </w:r>
    </w:p>
    <w:p w14:paraId="27054482" w14:textId="77777777" w:rsidR="00844BD2" w:rsidRPr="005B6912" w:rsidRDefault="00844BD2" w:rsidP="00844BD2">
      <w:pPr>
        <w:pStyle w:val="Heading4"/>
        <w:rPr>
          <w:color w:val="004436" w:themeColor="text2"/>
        </w:rPr>
      </w:pPr>
      <w:r w:rsidRPr="005B6912">
        <w:rPr>
          <w:color w:val="004436" w:themeColor="text2"/>
        </w:rPr>
        <w:t>Background</w:t>
      </w:r>
    </w:p>
    <w:p w14:paraId="1021ECBF" w14:textId="6D34702F" w:rsidR="00844BD2" w:rsidRDefault="00844BD2" w:rsidP="00844BD2">
      <w:pPr>
        <w:pStyle w:val="BodyText"/>
      </w:pPr>
      <w:r>
        <w:t xml:space="preserve">Peaks and Plains Housing Trust is a housing trust in Macclesfield employing approximately 150-160 staff. They provide affordable housing throughout Cheshire East housing through </w:t>
      </w:r>
      <w:r w:rsidR="0011107E">
        <w:t>right-to-buy</w:t>
      </w:r>
      <w:r>
        <w:t xml:space="preserve"> part ownership and buying outright.</w:t>
      </w:r>
    </w:p>
    <w:p w14:paraId="008413BD" w14:textId="7EE79E26" w:rsidR="00844BD2" w:rsidRDefault="00844BD2" w:rsidP="00844BD2">
      <w:pPr>
        <w:pStyle w:val="BodyText"/>
      </w:pPr>
      <w:r>
        <w:lastRenderedPageBreak/>
        <w:t>The delegate had worked at the organisation for four years as a HR business partner. They work</w:t>
      </w:r>
      <w:r w:rsidR="00F221F1">
        <w:t>ed</w:t>
      </w:r>
      <w:r>
        <w:t xml:space="preserve"> in a team of five including the Assistant Director, HR manager, HR business partner, and learning and development business partner. Their main responsibilities include</w:t>
      </w:r>
      <w:r w:rsidR="00F221F1">
        <w:t>d</w:t>
      </w:r>
      <w:r>
        <w:t xml:space="preserve"> a mix of case work with employees dealing with employer relations and working on projects that come from the HR People Plan strategy. </w:t>
      </w:r>
    </w:p>
    <w:p w14:paraId="65F5DD8C" w14:textId="5A008177" w:rsidR="00844BD2" w:rsidRDefault="00844BD2" w:rsidP="00844BD2">
      <w:pPr>
        <w:pStyle w:val="BodyText"/>
      </w:pPr>
      <w:r>
        <w:t>The HR and OD manager ha</w:t>
      </w:r>
      <w:r w:rsidR="00F221F1">
        <w:t>d</w:t>
      </w:r>
      <w:r>
        <w:t xml:space="preserve"> worked in the organisation for 17 years. Their role involve</w:t>
      </w:r>
      <w:r w:rsidR="00F221F1">
        <w:t>d</w:t>
      </w:r>
      <w:r>
        <w:t xml:space="preserve"> managing the HR team in both an operational capacity, dealing with all elements of employee relations, and also working on organisational development. </w:t>
      </w:r>
    </w:p>
    <w:p w14:paraId="2441444A" w14:textId="77777777" w:rsidR="00844BD2" w:rsidRDefault="00844BD2" w:rsidP="00844BD2">
      <w:pPr>
        <w:pStyle w:val="BodyText"/>
      </w:pPr>
      <w:r>
        <w:t xml:space="preserve">Prior to employees attending the Acas training the approach to dispute resolution was more informal and less structured. The HR and OD manager believed that many of the principles of mediation were automatically used by HR staff to resolve disputes, but they were not necessarily used in a structured way. </w:t>
      </w:r>
    </w:p>
    <w:p w14:paraId="76E5968F" w14:textId="77777777" w:rsidR="00844BD2" w:rsidRDefault="00844BD2" w:rsidP="00844BD2">
      <w:pPr>
        <w:pStyle w:val="Quote"/>
      </w:pPr>
      <w:r>
        <w:t xml:space="preserve">‘I went on the Acas mediation course 6 or 7 years ago and then recently colleagues have been on the recent one. Before that I tended to do the mediation following the model I got trained on and then [colleagues] have probably done a more informal part of that with meeting with staff separately and a less structured approach. But having all three of us trained now on the mediation course we follow the principles of that now which I do think is more effective we can share the benefits side of it with employees of possible successful outcomes and give them more information.’ </w:t>
      </w:r>
    </w:p>
    <w:p w14:paraId="60CDD752" w14:textId="77777777" w:rsidR="00844BD2" w:rsidRDefault="00844BD2" w:rsidP="00844BD2">
      <w:pPr>
        <w:pStyle w:val="Quoteattribution"/>
      </w:pPr>
      <w:r>
        <w:t>Senior leader</w:t>
      </w:r>
    </w:p>
    <w:p w14:paraId="53CA49DE" w14:textId="77777777" w:rsidR="00844BD2" w:rsidRDefault="00844BD2" w:rsidP="00844BD2">
      <w:pPr>
        <w:pStyle w:val="BodyText"/>
      </w:pPr>
      <w:r>
        <w:t xml:space="preserve">Three staff were trained in conducting mediations prior to the delegate attending the course and so if mediation was required then there were people in the organisation who had already attended the Acas training and received the qualification. Other colleagues who were not qualified would facilitate conversations but would not undertake mediations. </w:t>
      </w:r>
    </w:p>
    <w:p w14:paraId="1280A4C4" w14:textId="77777777" w:rsidR="00844BD2" w:rsidRDefault="00844BD2" w:rsidP="00844BD2">
      <w:pPr>
        <w:pStyle w:val="BodyText"/>
      </w:pPr>
      <w:r>
        <w:t>Those who were trained included the HR and OD manager who had attended the Acas training 6-7 years ago. They would do mediations following the model they were taught which they did not think had changed over time. They identified that emphasis was put on the importance of them taking their ‘HR hat’ off and focusing on mediating rather than problem solving which would be the usual response for HR staff.</w:t>
      </w:r>
      <w:r w:rsidRPr="00344FD5">
        <w:t xml:space="preserve"> </w:t>
      </w:r>
    </w:p>
    <w:p w14:paraId="6C3DA1E2" w14:textId="77777777" w:rsidR="00844BD2" w:rsidRDefault="00844BD2" w:rsidP="00844BD2">
      <w:pPr>
        <w:pStyle w:val="Quote"/>
      </w:pPr>
      <w:r w:rsidRPr="008E03DB">
        <w:t>‘What the training course taught me was that you do have to take your HR hat off when you’re doing mediation, and I think that’s vital when you do mediation…in the HR world we tend to problem solve all the time and we like to problem solve but when you’re in mediation it’s up to the individuals to come up with the solutions</w:t>
      </w:r>
      <w:r>
        <w:t xml:space="preserve">. </w:t>
      </w:r>
      <w:r w:rsidRPr="00DE16E0">
        <w:t xml:space="preserve">I think the benefits are learning what your role is, whereas </w:t>
      </w:r>
      <w:r>
        <w:t>in</w:t>
      </w:r>
      <w:r w:rsidRPr="00DE16E0">
        <w:t xml:space="preserve"> the informal part you could quite easily go back to having your HR hat on, whereas when your officially in your mediation side of things that training has taught me that you have to adapt into a different role.’</w:t>
      </w:r>
      <w:r>
        <w:t xml:space="preserve"> </w:t>
      </w:r>
    </w:p>
    <w:p w14:paraId="13783B2A" w14:textId="77777777" w:rsidR="00844BD2" w:rsidRDefault="00844BD2" w:rsidP="00844BD2">
      <w:pPr>
        <w:pStyle w:val="Quoteattribution"/>
      </w:pPr>
      <w:r>
        <w:t>Senior leader</w:t>
      </w:r>
    </w:p>
    <w:p w14:paraId="068268A4" w14:textId="77777777" w:rsidR="00844BD2" w:rsidRDefault="00844BD2" w:rsidP="00844BD2">
      <w:pPr>
        <w:pStyle w:val="BodyText"/>
      </w:pPr>
      <w:r>
        <w:t xml:space="preserve">Mediation was not used ‘a huge amount’ in the organisation, and the HR and OD manager estimated there had been seven instances in the past 18 months. However, it was increasingly written into policies and processes such as the bullying and harassment and grievance procedures. Policies are reviewed every three years by the HR manager and then they are updated and signed off by the Trust executives. </w:t>
      </w:r>
    </w:p>
    <w:p w14:paraId="53F51FC3" w14:textId="77777777" w:rsidR="00844BD2" w:rsidRDefault="00844BD2" w:rsidP="00844BD2">
      <w:pPr>
        <w:pStyle w:val="Quote"/>
      </w:pPr>
      <w:r>
        <w:t xml:space="preserve">‘I don’t think it’s been used a huge amount, but I’d say now and again…in the last couple of years policies and processes have been reviewed and it’s been written in…we’ve not long since had a </w:t>
      </w:r>
      <w:r>
        <w:lastRenderedPageBreak/>
        <w:t xml:space="preserve">bullying and harassment policy and it’s in there, it’s in our grievance policy, it’s in any areas where conflict resolution applies’ </w:t>
      </w:r>
    </w:p>
    <w:p w14:paraId="7DD060EA" w14:textId="77777777" w:rsidR="00844BD2" w:rsidRPr="00AE202B" w:rsidRDefault="00844BD2" w:rsidP="00844BD2">
      <w:pPr>
        <w:pStyle w:val="Quoteattribution"/>
      </w:pPr>
      <w:r>
        <w:t>Delegate</w:t>
      </w:r>
    </w:p>
    <w:p w14:paraId="3E22F27C" w14:textId="77777777" w:rsidR="00844BD2" w:rsidRPr="005B6912" w:rsidRDefault="00844BD2" w:rsidP="00844BD2">
      <w:pPr>
        <w:pStyle w:val="Heading4"/>
        <w:rPr>
          <w:color w:val="004436" w:themeColor="text2"/>
        </w:rPr>
      </w:pPr>
      <w:r w:rsidRPr="005B6912">
        <w:rPr>
          <w:color w:val="004436" w:themeColor="text2"/>
        </w:rPr>
        <w:t xml:space="preserve">Before the training </w:t>
      </w:r>
    </w:p>
    <w:p w14:paraId="5DBD5417" w14:textId="77777777" w:rsidR="00844BD2" w:rsidRDefault="00844BD2" w:rsidP="00844BD2">
      <w:pPr>
        <w:pStyle w:val="BodyText"/>
      </w:pPr>
      <w:r>
        <w:t xml:space="preserve">The delegates involvement with mediation before the training was because of their role in case work and aiming to avoid grievances, or resolving grievances that were raised. Mediation would also be used to improve difficult relationships. </w:t>
      </w:r>
    </w:p>
    <w:p w14:paraId="434FD66A" w14:textId="77777777" w:rsidR="00844BD2" w:rsidRDefault="00844BD2" w:rsidP="00844BD2">
      <w:pPr>
        <w:pStyle w:val="Quote"/>
      </w:pPr>
      <w:r w:rsidRPr="00586F04">
        <w:t>‘Where I’ve got involved with this [mediation] has been around case work where I’ve either tried to avoid grievances, or a grievance has been raised, or where we can see that there are relationship difficulties’</w:t>
      </w:r>
      <w:r>
        <w:t xml:space="preserve"> </w:t>
      </w:r>
    </w:p>
    <w:p w14:paraId="68E1751A" w14:textId="77777777" w:rsidR="00844BD2" w:rsidRDefault="00844BD2" w:rsidP="00844BD2">
      <w:pPr>
        <w:pStyle w:val="Quoteattribution"/>
      </w:pPr>
      <w:r>
        <w:t>Delegate</w:t>
      </w:r>
    </w:p>
    <w:p w14:paraId="2C56430F" w14:textId="77777777" w:rsidR="00844BD2" w:rsidRPr="00C46BB7" w:rsidRDefault="00844BD2" w:rsidP="00844BD2">
      <w:pPr>
        <w:pStyle w:val="BodyText"/>
      </w:pPr>
      <w:r>
        <w:t xml:space="preserve">The delegate had not carried out mediations prior to attending the training because they were not qualified. However, they were involved in facilitating discussions which tended to be shorter and simpler than mediations. These facilitated discussions took place within other HR processes and the trainee used some guidance published by Acas to support their role in this.  </w:t>
      </w:r>
    </w:p>
    <w:p w14:paraId="04575D69" w14:textId="77777777" w:rsidR="00844BD2" w:rsidRDefault="00844BD2" w:rsidP="00844BD2">
      <w:pPr>
        <w:pStyle w:val="Quote"/>
      </w:pPr>
      <w:r w:rsidRPr="00586F04">
        <w:t>‘I’ve never done full mediations because I wasn’t qualified, the nearest I came to that was facilitated discussions</w:t>
      </w:r>
      <w:r>
        <w:t xml:space="preserve"> [in a previous organisation]</w:t>
      </w:r>
      <w:r w:rsidRPr="00586F04">
        <w:t>, I’ve done a few of those which are obviously very different and I know there is some Acas guidance around facilitated discussions but it’s a much simpler, shorter method.</w:t>
      </w:r>
      <w:r>
        <w:t xml:space="preserve">’ </w:t>
      </w:r>
    </w:p>
    <w:p w14:paraId="26A73926" w14:textId="77777777" w:rsidR="00844BD2" w:rsidRPr="00EF5185" w:rsidRDefault="00844BD2" w:rsidP="00844BD2">
      <w:pPr>
        <w:pStyle w:val="Quoteattribution"/>
      </w:pPr>
      <w:r>
        <w:t>Delegate</w:t>
      </w:r>
    </w:p>
    <w:p w14:paraId="78481C86" w14:textId="77777777" w:rsidR="00844BD2" w:rsidRDefault="00844BD2" w:rsidP="00844BD2">
      <w:pPr>
        <w:pStyle w:val="Quote"/>
      </w:pPr>
      <w:r>
        <w:t xml:space="preserve">‘Other than that [facilitated discussions] it has been formal processes that I’ve been involved in…it has been in my capacity as an HR contact person in formal processes so it’s always been supporting managers, advise and guide them through formal processes, or where individuals have raised formal grievances and have come to me directly’ </w:t>
      </w:r>
    </w:p>
    <w:p w14:paraId="017B49F4" w14:textId="77777777" w:rsidR="00844BD2" w:rsidRDefault="00844BD2" w:rsidP="00844BD2">
      <w:pPr>
        <w:pStyle w:val="Quoteattribution"/>
      </w:pPr>
      <w:r>
        <w:t xml:space="preserve">Delegate </w:t>
      </w:r>
    </w:p>
    <w:p w14:paraId="71D0C01F" w14:textId="0DEF1728" w:rsidR="00844BD2" w:rsidRDefault="00844BD2" w:rsidP="00844BD2">
      <w:pPr>
        <w:pStyle w:val="BodyText"/>
      </w:pPr>
      <w:r>
        <w:t>The HR and OD man</w:t>
      </w:r>
      <w:r w:rsidR="00B16B97">
        <w:t>a</w:t>
      </w:r>
      <w:r>
        <w:t xml:space="preserve">ger reported that the view of mediation in the organisation was </w:t>
      </w:r>
      <w:r w:rsidR="0011107E">
        <w:t>positive,</w:t>
      </w:r>
      <w:r>
        <w:t xml:space="preserve"> and it was encouraged by the senior Trust executives. There were no barriers for conducting mediation because the executives supported it regardless of the significant cost associated with carrying out mediations because they could see the value it added.</w:t>
      </w:r>
    </w:p>
    <w:p w14:paraId="70676517" w14:textId="77777777" w:rsidR="00844BD2" w:rsidRDefault="00844BD2" w:rsidP="00844BD2">
      <w:pPr>
        <w:pStyle w:val="Quote"/>
      </w:pPr>
      <w:r w:rsidRPr="00593F03">
        <w:t>‘It was encouraged, there was never any barriers because there is obviously a significant cost linked to it, but I do think they [senior leadership team] can see the value that it adds and the training is always supported.</w:t>
      </w:r>
      <w:r>
        <w:t xml:space="preserve">’ </w:t>
      </w:r>
    </w:p>
    <w:p w14:paraId="499E0416" w14:textId="77777777" w:rsidR="00844BD2" w:rsidRDefault="00844BD2" w:rsidP="00844BD2">
      <w:pPr>
        <w:pStyle w:val="Quoteattribution"/>
      </w:pPr>
      <w:r>
        <w:t>Senior leader</w:t>
      </w:r>
    </w:p>
    <w:p w14:paraId="4E0FAD03" w14:textId="77777777" w:rsidR="00844BD2" w:rsidRDefault="00844BD2" w:rsidP="00844BD2">
      <w:pPr>
        <w:pStyle w:val="BodyText"/>
      </w:pPr>
      <w:r>
        <w:t>The delegate felt that employees perceived mediation as a ‘</w:t>
      </w:r>
      <w:r w:rsidRPr="00B438FC">
        <w:rPr>
          <w:i/>
          <w:iCs/>
        </w:rPr>
        <w:t>full-on, heavy handed, or scary’</w:t>
      </w:r>
      <w:r>
        <w:t xml:space="preserve"> process and so some people were concerned when it was suggested. Sometimes this was based on previous experiences of mediation in other organisations or because, due to confidentiality, the process of mediation is unknown. The delegate described having to spend some time explaining mediation to individuals prior to them agreeing to it. On the other hand, the HR and OD Manager noted that no employee had rejected mediation so felt that this showed mediation to be an effective and accepted tool.</w:t>
      </w:r>
    </w:p>
    <w:p w14:paraId="4A6D30F1" w14:textId="77777777" w:rsidR="00844BD2" w:rsidRDefault="00844BD2" w:rsidP="00844BD2">
      <w:pPr>
        <w:pStyle w:val="Quote"/>
      </w:pPr>
      <w:r w:rsidRPr="009553B1">
        <w:lastRenderedPageBreak/>
        <w:t>‘I think some people when it has been suggested have been not very open to it, I think quite concerned about it, feeling it is a very full-on, heavy handed. Their impression of it is that it</w:t>
      </w:r>
      <w:r>
        <w:t xml:space="preserve"> </w:t>
      </w:r>
      <w:r w:rsidRPr="009553B1">
        <w:t>seem</w:t>
      </w:r>
      <w:r>
        <w:t>s</w:t>
      </w:r>
      <w:r w:rsidRPr="009553B1">
        <w:t xml:space="preserve"> quite scary prospect to the individuals, and then it takes a little bit of time put aside to tell people more about it…so they understand what it really is, I think the initial perception of it is that it is quite a scary prospect.</w:t>
      </w:r>
      <w:r>
        <w:t xml:space="preserve">’ </w:t>
      </w:r>
    </w:p>
    <w:p w14:paraId="59FB7A1F" w14:textId="77777777" w:rsidR="00844BD2" w:rsidRDefault="00844BD2" w:rsidP="00844BD2">
      <w:pPr>
        <w:pStyle w:val="Quoteattribution"/>
      </w:pPr>
      <w:r>
        <w:t xml:space="preserve">Delegate </w:t>
      </w:r>
    </w:p>
    <w:p w14:paraId="1F88D8AC" w14:textId="77777777" w:rsidR="00844BD2" w:rsidRDefault="00844BD2" w:rsidP="00844BD2">
      <w:pPr>
        <w:pStyle w:val="Quote"/>
      </w:pPr>
      <w:r w:rsidRPr="009553B1">
        <w:t>‘Some of them come with previous experiences of where they’ve worked before, they know it’s been happening in the background, not necessarily with them involved, and they’ve thought that looks like quite a big thing going on and we’re not quite sure what was going on or what was involved but it felt like a big issue at the time, I think it is fear of the unknown as well.’</w:t>
      </w:r>
      <w:r>
        <w:t xml:space="preserve"> </w:t>
      </w:r>
    </w:p>
    <w:p w14:paraId="5FECF70E" w14:textId="77777777" w:rsidR="00844BD2" w:rsidRPr="00EF5185" w:rsidRDefault="00844BD2" w:rsidP="00844BD2">
      <w:pPr>
        <w:pStyle w:val="Quoteattribution"/>
      </w:pPr>
      <w:r>
        <w:t>Delegate</w:t>
      </w:r>
    </w:p>
    <w:p w14:paraId="20CEB33F" w14:textId="77777777" w:rsidR="00844BD2" w:rsidRDefault="00844BD2" w:rsidP="00844BD2">
      <w:pPr>
        <w:pStyle w:val="BodyText"/>
      </w:pPr>
      <w:r>
        <w:t xml:space="preserve">The delegate attended the Acas training in part for their own personal development and also to support colleagues in carrying out mediations. The delegate explained that because the organisation is small, people worked closely with one another and so relationship issues came up fairly often and it was useful for the organisation to have a pool of people who could offer mediation. </w:t>
      </w:r>
    </w:p>
    <w:p w14:paraId="34BF4597" w14:textId="5F5EF6BA" w:rsidR="00844BD2" w:rsidRDefault="00844BD2" w:rsidP="00844BD2">
      <w:pPr>
        <w:pStyle w:val="BodyText"/>
      </w:pPr>
      <w:r>
        <w:t xml:space="preserve">The HR and OD manager recognised that having individuals trained in mediation made mediation more effective, meant that the mediators </w:t>
      </w:r>
      <w:r w:rsidR="00B16B97">
        <w:t xml:space="preserve">had </w:t>
      </w:r>
      <w:r>
        <w:t xml:space="preserve">a better understanding of the process, and the accreditation gave them credibility. They also believed that the more confidence that parties had in the mediator’s knowledge, then the greater buy in they had in the process which supported the mediation process. </w:t>
      </w:r>
    </w:p>
    <w:p w14:paraId="28DD7332" w14:textId="77777777" w:rsidR="00844BD2" w:rsidRDefault="00844BD2" w:rsidP="00844BD2">
      <w:pPr>
        <w:pStyle w:val="Quote"/>
      </w:pPr>
      <w:r w:rsidRPr="00593F03">
        <w:t xml:space="preserve">‘It’s more </w:t>
      </w:r>
      <w:r>
        <w:t>to</w:t>
      </w:r>
      <w:r w:rsidRPr="00593F03">
        <w:t xml:space="preserve"> explain to individual</w:t>
      </w:r>
      <w:r>
        <w:t>s</w:t>
      </w:r>
      <w:r w:rsidRPr="00593F03">
        <w:t xml:space="preserve"> that you have had the training and that we’re going to do it in a certain way as a result of the training</w:t>
      </w:r>
      <w:r>
        <w:t>,</w:t>
      </w:r>
      <w:r w:rsidRPr="00593F03">
        <w:t xml:space="preserve"> and this is what it looks like</w:t>
      </w:r>
      <w:r>
        <w:t>,</w:t>
      </w:r>
      <w:r w:rsidRPr="00593F03">
        <w:t xml:space="preserve"> and getting more buy-in from individuals</w:t>
      </w:r>
      <w:r>
        <w:t>…I</w:t>
      </w:r>
      <w:r w:rsidRPr="00593F03">
        <w:t xml:space="preserve"> had so much more knowledge of how to resolve especially tricky disputes</w:t>
      </w:r>
      <w:r>
        <w:t>,</w:t>
      </w:r>
      <w:r w:rsidRPr="00593F03">
        <w:t xml:space="preserve"> I felt more confident and I could give individuals more information which got better buy in from them that it was going to be successful</w:t>
      </w:r>
      <w:r>
        <w:t>…</w:t>
      </w:r>
      <w:r w:rsidRPr="00593F03">
        <w:t xml:space="preserve"> I definitely had more knowledge and structure.</w:t>
      </w:r>
      <w:r>
        <w:t xml:space="preserve">’ </w:t>
      </w:r>
    </w:p>
    <w:p w14:paraId="529907A0" w14:textId="77777777" w:rsidR="00844BD2" w:rsidRPr="00EF5185" w:rsidRDefault="00844BD2" w:rsidP="00844BD2">
      <w:pPr>
        <w:pStyle w:val="Quoteattribution"/>
      </w:pPr>
      <w:r>
        <w:t>Senior leader</w:t>
      </w:r>
    </w:p>
    <w:p w14:paraId="53C66362" w14:textId="77777777" w:rsidR="00844BD2" w:rsidRDefault="00844BD2" w:rsidP="00844BD2">
      <w:pPr>
        <w:pStyle w:val="BodyText"/>
      </w:pPr>
      <w:r>
        <w:t xml:space="preserve">The HR and OD Manager expected that having more trained staff would help them to resolve conflict speedily and with more successful outcomes. They also wanted to increase the accessibility to mediation by having more staff trained to undertake it. Ultimately, they expected that having trained mediators would have a positive impact on the organisation and relationships between employees. It was also hoped that offering mediation earlier on would reduce sickness absence. </w:t>
      </w:r>
    </w:p>
    <w:p w14:paraId="7CDF93C5" w14:textId="77777777" w:rsidR="00844BD2" w:rsidRDefault="00844BD2" w:rsidP="00844BD2">
      <w:pPr>
        <w:pStyle w:val="Quote"/>
      </w:pPr>
      <w:r w:rsidRPr="00D26093">
        <w:t>‘The motivation is to successfully resolve conflicts speedily with successful outcomes…because we are only a small team it was for staff to have that access to a trained mediator so we needed the other two as well’</w:t>
      </w:r>
      <w:r>
        <w:t xml:space="preserve"> </w:t>
      </w:r>
    </w:p>
    <w:p w14:paraId="2834DF5C" w14:textId="77777777" w:rsidR="00844BD2" w:rsidRDefault="00844BD2" w:rsidP="00844BD2">
      <w:pPr>
        <w:pStyle w:val="Quoteattribution"/>
      </w:pPr>
      <w:r>
        <w:t>Senior leader</w:t>
      </w:r>
    </w:p>
    <w:p w14:paraId="0F698A64" w14:textId="77777777" w:rsidR="00844BD2" w:rsidRDefault="00844BD2" w:rsidP="00844BD2">
      <w:pPr>
        <w:pStyle w:val="Quote"/>
      </w:pPr>
      <w:r>
        <w:t xml:space="preserve">‘To try and reduce sickness absence down for example, and I think it does I think if we nip it in the bud at an early stage…reducing that sickness down and getting people back into work if it is the case when it has got that far and they’re off I think it is a remedy to improve those relationships’ </w:t>
      </w:r>
    </w:p>
    <w:p w14:paraId="5EEEDA1F" w14:textId="77777777" w:rsidR="00844BD2" w:rsidRPr="00A50464" w:rsidRDefault="00844BD2" w:rsidP="00844BD2">
      <w:pPr>
        <w:pStyle w:val="Quoteattribution"/>
      </w:pPr>
      <w:r>
        <w:t>Senior leader</w:t>
      </w:r>
    </w:p>
    <w:p w14:paraId="0C32AF28" w14:textId="77777777" w:rsidR="00844BD2" w:rsidRPr="005B6912" w:rsidRDefault="00844BD2" w:rsidP="00844BD2">
      <w:pPr>
        <w:pStyle w:val="Heading4"/>
        <w:rPr>
          <w:color w:val="004436" w:themeColor="text2"/>
        </w:rPr>
      </w:pPr>
      <w:r w:rsidRPr="005B6912">
        <w:rPr>
          <w:color w:val="004436" w:themeColor="text2"/>
        </w:rPr>
        <w:lastRenderedPageBreak/>
        <w:t>The training</w:t>
      </w:r>
    </w:p>
    <w:p w14:paraId="0F76477C" w14:textId="4AFCAF90" w:rsidR="00844BD2" w:rsidRDefault="00844BD2" w:rsidP="00844BD2">
      <w:pPr>
        <w:pStyle w:val="BodyText"/>
      </w:pPr>
      <w:r>
        <w:t>The Acas training was selected because the HR and OD Manager had heard good things about the training and read about it online, and they were confident in Acas’</w:t>
      </w:r>
      <w:r w:rsidR="00C53D54">
        <w:t>s</w:t>
      </w:r>
      <w:r>
        <w:t xml:space="preserve"> reputation for mediation guidance. They are also a member of a HR social networking group who had recommended the training. Members of the organisation had also attended other training delivered by Acas, such as mental health training for managers, and been satisfied with the courses.</w:t>
      </w:r>
    </w:p>
    <w:p w14:paraId="47A10B21" w14:textId="77777777" w:rsidR="00844BD2" w:rsidRDefault="00844BD2" w:rsidP="00844BD2">
      <w:pPr>
        <w:pStyle w:val="Quote"/>
      </w:pPr>
      <w:r>
        <w:t xml:space="preserve">‘That it is a recognised training course by Acas I think it just adds a bit more weight to it.’ </w:t>
      </w:r>
    </w:p>
    <w:p w14:paraId="0834DBD7" w14:textId="77777777" w:rsidR="00844BD2" w:rsidRPr="004764E8" w:rsidRDefault="00844BD2" w:rsidP="00844BD2">
      <w:pPr>
        <w:pStyle w:val="Quoteattribution"/>
      </w:pPr>
      <w:r>
        <w:t>Senior leader</w:t>
      </w:r>
    </w:p>
    <w:p w14:paraId="6EE27B54" w14:textId="592C23B2" w:rsidR="00844BD2" w:rsidRPr="002752DF" w:rsidRDefault="00844BD2" w:rsidP="00844BD2">
      <w:pPr>
        <w:pStyle w:val="BodyText"/>
      </w:pPr>
      <w:r>
        <w:t xml:space="preserve">The delegate completed the course on a 5-day residential, face-to-face with tutors and people from other organisations. The delegate hoped the training would provide them with a bigger framework to use, increase their confidence, and enable them to be better equipped to carry out mediations. The course met the </w:t>
      </w:r>
      <w:r w:rsidR="00B16B97">
        <w:t xml:space="preserve">delegate’s </w:t>
      </w:r>
      <w:r>
        <w:t xml:space="preserve">expectation as they learnt new skills and developed an understanding of the framework. Although the role-play could be uncomfortable at first, they really valued it as an exercise as they were able to practice what they had learnt, and it felt like a safe space. </w:t>
      </w:r>
    </w:p>
    <w:p w14:paraId="01A23683" w14:textId="53B4CAA2" w:rsidR="00844BD2" w:rsidRDefault="00844BD2" w:rsidP="00844BD2">
      <w:pPr>
        <w:pStyle w:val="BodyText"/>
      </w:pPr>
      <w:r>
        <w:t xml:space="preserve">The delegate reported that the tutors were excellent, and while they were knowledgeable and professional, they also came across </w:t>
      </w:r>
      <w:r w:rsidR="00F221F1">
        <w:t xml:space="preserve">as </w:t>
      </w:r>
      <w:r>
        <w:t>informal which helped facilitate the sessions. The handouts that were provided were particularly useful and they still used them to help them prepare before carrying out a mediation. They said they would recommend the training to anyone who plays a role in dispute resolution, including HR, but it would also be useful to union representatives, and ‘</w:t>
      </w:r>
      <w:r w:rsidRPr="00B438FC">
        <w:rPr>
          <w:i/>
          <w:iCs/>
        </w:rPr>
        <w:t>well-placed’</w:t>
      </w:r>
      <w:r>
        <w:t xml:space="preserve"> managers.</w:t>
      </w:r>
    </w:p>
    <w:p w14:paraId="4711EFC5" w14:textId="77777777" w:rsidR="00844BD2" w:rsidRDefault="00844BD2" w:rsidP="00844BD2">
      <w:pPr>
        <w:pStyle w:val="BodyText"/>
      </w:pPr>
      <w:r>
        <w:t>The HR and OD manager had also attended the training and agreed that it was good. The feedback they had received from other staff who had attended was that they ‘</w:t>
      </w:r>
      <w:r w:rsidRPr="00B438FC">
        <w:rPr>
          <w:i/>
          <w:iCs/>
        </w:rPr>
        <w:t>loved it’</w:t>
      </w:r>
      <w:r>
        <w:t xml:space="preserve"> and as they have used the skills in mediation and secured successful outcomes, the manager was satisfied that the expectations of the training was met.</w:t>
      </w:r>
    </w:p>
    <w:p w14:paraId="16282A8B" w14:textId="77777777" w:rsidR="00844BD2" w:rsidRDefault="00844BD2" w:rsidP="00844BD2">
      <w:pPr>
        <w:pStyle w:val="BodyText"/>
      </w:pPr>
      <w:r>
        <w:t xml:space="preserve">In terms of improvements to the course, the delegate explained that they undertook their first mediation six months after the training and they had to look back through the materials to remind themselves and feel confident carrying out the mediation. They found that the most challenging part of the process was moving from discussing and agreeing the agenda with individuals to action planning, as this stage involved lots of multi-skilling. The delegate reflected that it would have been useful to spend more time practicing that transition as part of the course. </w:t>
      </w:r>
    </w:p>
    <w:p w14:paraId="1DF4CA80" w14:textId="77777777" w:rsidR="00844BD2" w:rsidRDefault="00844BD2" w:rsidP="00844BD2">
      <w:pPr>
        <w:pStyle w:val="Quote"/>
      </w:pPr>
      <w:r w:rsidRPr="009553B1">
        <w:t>‘One of the challenges for me was when I had the first one to do, and obviously I did have to do a lot of prep because there was a bit of a gap between doing the course and then actually having a mediation…the bit that I found more challenging was what I would describe as the middle bit of the process where you are moving from getting the individuals to agree an agenda and then into action planning and it’s a lot of multi-skilling…on the course it would have been good to get more practice of that part.</w:t>
      </w:r>
      <w:r>
        <w:t xml:space="preserve">’ </w:t>
      </w:r>
    </w:p>
    <w:p w14:paraId="53094639" w14:textId="77777777" w:rsidR="00844BD2" w:rsidRPr="00EF5185" w:rsidRDefault="00844BD2" w:rsidP="00844BD2">
      <w:pPr>
        <w:pStyle w:val="Quoteattribution"/>
      </w:pPr>
      <w:r>
        <w:t>Delegate</w:t>
      </w:r>
    </w:p>
    <w:p w14:paraId="25D7DB9D" w14:textId="77777777" w:rsidR="00844BD2" w:rsidRPr="001421A1" w:rsidRDefault="00844BD2" w:rsidP="00844BD2">
      <w:pPr>
        <w:pStyle w:val="BodyText"/>
      </w:pPr>
      <w:r>
        <w:t xml:space="preserve">The delegate also identified that they had not been able to find feedback forms for people to fill in following the mediation to provide feedback to the other party. They would find it useful to have a template provided by Acas to use for this stage of the process. </w:t>
      </w:r>
    </w:p>
    <w:p w14:paraId="6510E6E1" w14:textId="77777777" w:rsidR="00844BD2" w:rsidRPr="005B6912" w:rsidRDefault="00844BD2" w:rsidP="00844BD2">
      <w:pPr>
        <w:pStyle w:val="Heading4"/>
        <w:rPr>
          <w:color w:val="004436" w:themeColor="text2"/>
        </w:rPr>
      </w:pPr>
      <w:r w:rsidRPr="005B6912">
        <w:rPr>
          <w:color w:val="004436" w:themeColor="text2"/>
        </w:rPr>
        <w:lastRenderedPageBreak/>
        <w:t>After the training</w:t>
      </w:r>
    </w:p>
    <w:p w14:paraId="54764591" w14:textId="77777777" w:rsidR="00844BD2" w:rsidRDefault="00844BD2" w:rsidP="00844BD2">
      <w:pPr>
        <w:pStyle w:val="BodyText"/>
      </w:pPr>
      <w:r>
        <w:t xml:space="preserve">The delegate had completed two mediations since taking part in the training. The first was not resolved through mediation but they did feel that going through the process did help the situation and it was resolved in another way. Following this, the delegate reflected on what they could have done differently, why the process had not led to the dispute being resolved, and they described how the outcome did impact them personally as they were invested in it. </w:t>
      </w:r>
    </w:p>
    <w:p w14:paraId="5857A0DE" w14:textId="77777777" w:rsidR="00844BD2" w:rsidRDefault="00844BD2" w:rsidP="00844BD2">
      <w:pPr>
        <w:pStyle w:val="Quote"/>
      </w:pPr>
      <w:r>
        <w:t xml:space="preserve">‘I did a lot of reflection and a bit of soul searching around could I have done anything differently, what were the reasons why they hadn’t managed to agree… I think it does effect you personally because you’re obviously invested in it. What helped was I looked at the framework and thought I’m there as a facilitator and it’s not for me to take it on too personally so I had to sort of step away from that and think it’s not about me, but that did sit with me a bit afterwards.’ </w:t>
      </w:r>
    </w:p>
    <w:p w14:paraId="34C352A5" w14:textId="77777777" w:rsidR="00844BD2" w:rsidRPr="00EF5185" w:rsidRDefault="00844BD2" w:rsidP="00844BD2">
      <w:pPr>
        <w:pStyle w:val="Quoteattribution"/>
      </w:pPr>
      <w:r>
        <w:t>Delegate</w:t>
      </w:r>
    </w:p>
    <w:p w14:paraId="4446504B" w14:textId="77777777" w:rsidR="00844BD2" w:rsidRDefault="00844BD2" w:rsidP="00844BD2">
      <w:pPr>
        <w:pStyle w:val="BodyText"/>
      </w:pPr>
      <w:r>
        <w:t xml:space="preserve">The second mediation the delegate undertook was fully resolved and they found it rewarding to use the framework and see it work successfully. The delegate commented that as part of their role they provide HR advice to a primary school in the area and the second mediation was between staff at the school so they were not known to them. The delegate considered if this supported the process. </w:t>
      </w:r>
    </w:p>
    <w:p w14:paraId="58832A9B" w14:textId="77777777" w:rsidR="00844BD2" w:rsidRDefault="00844BD2" w:rsidP="00844BD2">
      <w:pPr>
        <w:pStyle w:val="Quote"/>
      </w:pPr>
      <w:r>
        <w:t>‘Putting that framework into play can really work and can really pay off because at one point the parties were having a full-on argument and by the end of it they were getting on really well’</w:t>
      </w:r>
    </w:p>
    <w:p w14:paraId="3B066296" w14:textId="77777777" w:rsidR="00844BD2" w:rsidRPr="00EF5185" w:rsidRDefault="00844BD2" w:rsidP="00844BD2">
      <w:pPr>
        <w:pStyle w:val="Quoteattribution"/>
      </w:pPr>
      <w:r>
        <w:t>Delegate</w:t>
      </w:r>
    </w:p>
    <w:p w14:paraId="7F00EC01" w14:textId="77777777" w:rsidR="00844BD2" w:rsidRDefault="00844BD2" w:rsidP="00844BD2">
      <w:pPr>
        <w:pStyle w:val="BodyText"/>
      </w:pPr>
      <w:r>
        <w:t xml:space="preserve">The training provided the delegate with a clear framework to use and a structure for going through the process. They also felt that the experience of the training and having a qualification also gave them confidence. Skills that they had found particularly useful included being objective, actively listening, note-taking, summarising, and questioning.  </w:t>
      </w:r>
    </w:p>
    <w:p w14:paraId="616AE88F" w14:textId="77777777" w:rsidR="00844BD2" w:rsidRDefault="00844BD2" w:rsidP="00844BD2">
      <w:pPr>
        <w:pStyle w:val="Quote"/>
      </w:pPr>
      <w:r w:rsidRPr="00E57855">
        <w:t>‘What gives me confidence in it is the framework, so I’m working through that structure and there is quite a lot on that course about reminding you of the skills that you need and I do a little refresh every tim</w:t>
      </w:r>
      <w:r>
        <w:t>e’</w:t>
      </w:r>
    </w:p>
    <w:p w14:paraId="5D689C13" w14:textId="77777777" w:rsidR="00844BD2" w:rsidRPr="00EF5185" w:rsidRDefault="00844BD2" w:rsidP="00844BD2">
      <w:pPr>
        <w:pStyle w:val="Quoteattribution"/>
      </w:pPr>
      <w:r>
        <w:t>Delegate</w:t>
      </w:r>
    </w:p>
    <w:p w14:paraId="113874D9" w14:textId="35BBD8BD" w:rsidR="00844BD2" w:rsidRDefault="00844BD2" w:rsidP="00844BD2">
      <w:pPr>
        <w:pStyle w:val="Quote"/>
      </w:pPr>
      <w:r>
        <w:t>‘Staying impartial… making sure they stick to the ground rules, multiskilling like active listening, trying to take down the important notes, summarising, asking the right questions in the right way, it’s quite hard it’s fairly challenging and I imagine the more you do the better you become</w:t>
      </w:r>
      <w:r w:rsidR="0011107E">
        <w:t>.</w:t>
      </w:r>
      <w:r w:rsidRPr="00E57855">
        <w:t>’</w:t>
      </w:r>
      <w:r>
        <w:t xml:space="preserve"> </w:t>
      </w:r>
    </w:p>
    <w:p w14:paraId="3DE76A8B" w14:textId="77777777" w:rsidR="00844BD2" w:rsidRPr="00EF5185" w:rsidRDefault="00844BD2" w:rsidP="00844BD2">
      <w:pPr>
        <w:pStyle w:val="Quoteattribution"/>
      </w:pPr>
      <w:r>
        <w:t>Delegate</w:t>
      </w:r>
    </w:p>
    <w:p w14:paraId="71EF3BCC" w14:textId="77777777" w:rsidR="00844BD2" w:rsidRDefault="00844BD2" w:rsidP="00844BD2">
      <w:pPr>
        <w:pStyle w:val="BodyText"/>
      </w:pPr>
      <w:r>
        <w:t xml:space="preserve">The mediator’s handbook provided by Acas was also a useful tool and helped them refresh their skills prior to each mediation. An important part of the process was preparing parties for mediation and spending time explaining the process, and the training enabled them to have the knowledge to do this. </w:t>
      </w:r>
    </w:p>
    <w:p w14:paraId="01D5F122" w14:textId="77777777" w:rsidR="00844BD2" w:rsidRDefault="00844BD2" w:rsidP="00844BD2">
      <w:pPr>
        <w:pStyle w:val="Quote"/>
      </w:pPr>
      <w:r w:rsidRPr="00E57855">
        <w:t>‘Getting the people prepared for mediation, when people go into mediation they go in with preconceived ideas about what it’s going to give them and I spend quite a bit of time explaining what it is and what it isn’t and I got that from the course, that was really helpful.’</w:t>
      </w:r>
      <w:r>
        <w:t xml:space="preserve"> </w:t>
      </w:r>
    </w:p>
    <w:p w14:paraId="079047BF" w14:textId="77777777" w:rsidR="00844BD2" w:rsidRPr="00EF5185" w:rsidRDefault="00844BD2" w:rsidP="00844BD2">
      <w:pPr>
        <w:pStyle w:val="Quoteattribution"/>
      </w:pPr>
      <w:r>
        <w:t>Delegate</w:t>
      </w:r>
    </w:p>
    <w:p w14:paraId="451D2C2D" w14:textId="77777777" w:rsidR="00844BD2" w:rsidRDefault="00844BD2" w:rsidP="00844BD2">
      <w:pPr>
        <w:pStyle w:val="BodyText"/>
      </w:pPr>
      <w:r>
        <w:lastRenderedPageBreak/>
        <w:t xml:space="preserve">The delegate identified that the training had a positive impact on the organisation because the organisation had another trained mediator who had the skills to undertake mediation. This meant that mediation could be used more often and not only in exceptional circumstances. </w:t>
      </w:r>
    </w:p>
    <w:p w14:paraId="0B349741" w14:textId="77777777" w:rsidR="00844BD2" w:rsidRDefault="00844BD2" w:rsidP="00844BD2">
      <w:pPr>
        <w:pStyle w:val="Quote"/>
      </w:pPr>
      <w:r w:rsidRPr="00436E2E">
        <w:t>‘I think maybe when you don’t have as many people who can do it and who can be called upon it’s used only in exceptional circumstances, whereas I think actually it could be used at a very early stage sometimes and be probably not too time consuming to</w:t>
      </w:r>
      <w:r>
        <w:t xml:space="preserve"> </w:t>
      </w:r>
      <w:r w:rsidRPr="00436E2E">
        <w:t>avoid ongoing problems.</w:t>
      </w:r>
      <w:r>
        <w:t xml:space="preserve">’ </w:t>
      </w:r>
    </w:p>
    <w:p w14:paraId="7B9B45CB" w14:textId="77777777" w:rsidR="00844BD2" w:rsidRPr="00EF5185" w:rsidRDefault="00844BD2" w:rsidP="00844BD2">
      <w:pPr>
        <w:pStyle w:val="Quoteattribution"/>
      </w:pPr>
      <w:r>
        <w:t>Delegate</w:t>
      </w:r>
    </w:p>
    <w:p w14:paraId="0ED16AE5" w14:textId="77777777" w:rsidR="00844BD2" w:rsidRDefault="00844BD2" w:rsidP="00844BD2">
      <w:pPr>
        <w:pStyle w:val="BodyText"/>
      </w:pPr>
      <w:r>
        <w:t>The HR and OD manager reported that their expectations of how the training would impact the organisation had been met. Trained mediators had been able to apply what they had learnt in practice and had successful mediation outcomes. The mediators could provide immediate intervention, use the tools of mediation quickly and introduce action quickly. Employees had praised the process and reflected that they were relieved not to have to progress down a formal complaint process. The manager reported that in terms of relationships between employees and their managers, when a dispute involved their manager, employees appreciated having a safe space to discuss issues.</w:t>
      </w:r>
      <w:r w:rsidRPr="00C83849">
        <w:t xml:space="preserve"> </w:t>
      </w:r>
      <w:r>
        <w:t>The HR and OD Manager believed there had been less contact with unions since the mediation training as they seemed happy with mediation being used as an approach to resolve issues.</w:t>
      </w:r>
    </w:p>
    <w:p w14:paraId="12FE8745" w14:textId="16B14AD5" w:rsidR="00844BD2" w:rsidRDefault="00844BD2" w:rsidP="00844BD2">
      <w:pPr>
        <w:pStyle w:val="Quote"/>
      </w:pPr>
      <w:r w:rsidRPr="00905AFC">
        <w:t xml:space="preserve">‘Relationships have very quickly turned themselves around with immediate intervention, it’s a tool that can be used very quickly, problems can be resolved very quickly </w:t>
      </w:r>
      <w:r w:rsidR="0011107E">
        <w:t>i.e.,</w:t>
      </w:r>
      <w:r w:rsidRPr="00905AFC">
        <w:t xml:space="preserve"> on the day, and the actions from that can be introduced very quickly.</w:t>
      </w:r>
      <w:r>
        <w:t xml:space="preserve">’ </w:t>
      </w:r>
    </w:p>
    <w:p w14:paraId="49981EC2" w14:textId="77777777" w:rsidR="00844BD2" w:rsidRDefault="00844BD2" w:rsidP="00844BD2">
      <w:pPr>
        <w:pStyle w:val="Quoteattribution"/>
      </w:pPr>
      <w:r>
        <w:t>Senior leader</w:t>
      </w:r>
    </w:p>
    <w:p w14:paraId="6BE0D742" w14:textId="77777777" w:rsidR="00844BD2" w:rsidRDefault="00844BD2" w:rsidP="00844BD2">
      <w:pPr>
        <w:pStyle w:val="Quote"/>
      </w:pPr>
      <w:r w:rsidRPr="00905AFC">
        <w:t>‘There has been less contact through the unions…before the mediation it was the case that the unions were contacted straight away but since we’ve had mediation the unions seem to have taken a step back and they’ve allowed the mediation process to run without any interaction by them and they’ve been happy with the outcomes.</w:t>
      </w:r>
      <w:r>
        <w:t>’</w:t>
      </w:r>
    </w:p>
    <w:p w14:paraId="2BAEF690" w14:textId="77777777" w:rsidR="00844BD2" w:rsidRPr="00C83849" w:rsidRDefault="00844BD2" w:rsidP="00844BD2">
      <w:pPr>
        <w:pStyle w:val="Quoteattribution"/>
        <w:rPr>
          <w:bCs/>
        </w:rPr>
      </w:pPr>
      <w:r>
        <w:t>Senior leader</w:t>
      </w:r>
    </w:p>
    <w:p w14:paraId="7235C841" w14:textId="77777777" w:rsidR="00844BD2" w:rsidRDefault="00844BD2" w:rsidP="00844BD2">
      <w:pPr>
        <w:pStyle w:val="BodyText"/>
      </w:pPr>
      <w:r>
        <w:t xml:space="preserve">Since the training, the delegate felt that the organisation takes concerns seriously and employees were encouraged not to just ‘suffer in silence’. However, they were still unsure how many people in the organisation properly understand mediation and identified that there was more work that could be done to improve that by talking to people about mediation. The HR and OD Manager explained that it is difficult to gauge how people feel about mediation outside of those individuals who are involved in mediation because the nature of the confidential process means experiences are not discussed. Efforts to promote mediation within the organisation included having it as part of the organisation’s intranet and within existing policies. Additionally, when there are awareness events, for example wellbeing day or anti-bullying week, the availability of mediation and its purpose is referenced in communications. </w:t>
      </w:r>
    </w:p>
    <w:p w14:paraId="14504C91" w14:textId="77777777" w:rsidR="00844BD2" w:rsidRDefault="00844BD2" w:rsidP="00844BD2">
      <w:pPr>
        <w:pStyle w:val="Quote"/>
      </w:pPr>
      <w:r w:rsidRPr="00431595">
        <w:t xml:space="preserve">‘I would say that people know that we take concerns seriously and hopefully they can see that there is a culture there that people don’t have to suffer in silence and if they are unhappy, they can raise issues, I’m not sure how many people out there understand what mediation is…we could probably do more to educate people on what that is’ </w:t>
      </w:r>
    </w:p>
    <w:p w14:paraId="67962054" w14:textId="77777777" w:rsidR="00844BD2" w:rsidRPr="00EF5185" w:rsidRDefault="00844BD2" w:rsidP="00844BD2">
      <w:pPr>
        <w:pStyle w:val="Quoteattribution"/>
      </w:pPr>
      <w:r>
        <w:t>Delegate</w:t>
      </w:r>
    </w:p>
    <w:p w14:paraId="05632590" w14:textId="77777777" w:rsidR="00844BD2" w:rsidRPr="005B6912" w:rsidRDefault="00844BD2" w:rsidP="00844BD2">
      <w:pPr>
        <w:pStyle w:val="Heading4"/>
        <w:rPr>
          <w:color w:val="004436" w:themeColor="text2"/>
        </w:rPr>
      </w:pPr>
      <w:r w:rsidRPr="005B6912">
        <w:rPr>
          <w:color w:val="004436" w:themeColor="text2"/>
        </w:rPr>
        <w:lastRenderedPageBreak/>
        <w:t>Success factors for mediation</w:t>
      </w:r>
    </w:p>
    <w:p w14:paraId="47A4C022" w14:textId="77777777" w:rsidR="00844BD2" w:rsidRDefault="00844BD2" w:rsidP="00844BD2">
      <w:pPr>
        <w:pStyle w:val="BodyText"/>
      </w:pPr>
      <w:r>
        <w:t xml:space="preserve">The delegate recognised that the employer providing them with the time to carry out mediations and being understanding of the time taken to prepare for them was a factor in ensuring successful mediations. They described that mediations are also an open-ended commitment as they cannot tell how long a mediation might take but their employer supports them dedicating time to it. </w:t>
      </w:r>
    </w:p>
    <w:p w14:paraId="166BA262" w14:textId="77777777" w:rsidR="00844BD2" w:rsidRDefault="00844BD2" w:rsidP="00844BD2">
      <w:pPr>
        <w:pStyle w:val="Quote"/>
      </w:pPr>
      <w:r w:rsidRPr="00BC3A67">
        <w:t>‘They always give me the time and understanding that you are going to need preparation time and because mediation is open-ended you don’t know how long it is going to take on the day and if that’s going to need to be followed up, there is always a recognised investment of time for it.’</w:t>
      </w:r>
      <w:r>
        <w:t xml:space="preserve"> </w:t>
      </w:r>
    </w:p>
    <w:p w14:paraId="3A414EC3" w14:textId="77777777" w:rsidR="00844BD2" w:rsidRPr="00EF5185" w:rsidRDefault="00844BD2" w:rsidP="00844BD2">
      <w:pPr>
        <w:pStyle w:val="Quoteattribution"/>
      </w:pPr>
      <w:r>
        <w:t>Delegate</w:t>
      </w:r>
    </w:p>
    <w:p w14:paraId="76775B6A" w14:textId="2EFFF8FA" w:rsidR="00844BD2" w:rsidRDefault="00844BD2" w:rsidP="00844BD2">
      <w:pPr>
        <w:pStyle w:val="BodyText"/>
      </w:pPr>
      <w:r>
        <w:t xml:space="preserve">The delegates’ manager </w:t>
      </w:r>
      <w:r w:rsidR="00642E9C">
        <w:t>was</w:t>
      </w:r>
      <w:r>
        <w:t xml:space="preserve"> also interested in understanding how mediations went, and within the confines of confidentiality they </w:t>
      </w:r>
      <w:r w:rsidR="00642E9C">
        <w:t>were</w:t>
      </w:r>
      <w:r>
        <w:t xml:space="preserve"> able to discuss how the process went and how it made them feel, which allow</w:t>
      </w:r>
      <w:r w:rsidR="00642E9C">
        <w:t>ed</w:t>
      </w:r>
      <w:r>
        <w:t xml:space="preserve"> them to reflect on the experience. The delegate emphasised that to support mediation, mediators need to be able to talk about their experience (without revealing details) and provide reassurance to other colleagues who undertake mediations that there is no guarantee it will be successful. The HR and OD manager reported that they have a debrief within the HR team following any mediation so they can learn from each other, and it helps people have an open mind about mediation.</w:t>
      </w:r>
    </w:p>
    <w:p w14:paraId="5BFAE3C6" w14:textId="77777777" w:rsidR="00844BD2" w:rsidRDefault="00844BD2" w:rsidP="00844BD2">
      <w:pPr>
        <w:pStyle w:val="Quote"/>
      </w:pPr>
      <w:r w:rsidRPr="00BC3A67">
        <w:t>‘My managers always interested to know how it went, she’s also qualified so understands that you can’t delve into the detail of it but is interested to know how’s that gone, was it successful, how are you feeling</w:t>
      </w:r>
      <w:r>
        <w:t>’</w:t>
      </w:r>
    </w:p>
    <w:p w14:paraId="4300FCEB" w14:textId="77777777" w:rsidR="00844BD2" w:rsidRPr="00EF5185" w:rsidRDefault="00844BD2" w:rsidP="00844BD2">
      <w:pPr>
        <w:pStyle w:val="Quoteattribution"/>
      </w:pPr>
      <w:r>
        <w:t>Delegate</w:t>
      </w:r>
    </w:p>
    <w:p w14:paraId="17F3A2FB" w14:textId="77777777" w:rsidR="00844BD2" w:rsidRDefault="00844BD2" w:rsidP="00844BD2">
      <w:pPr>
        <w:pStyle w:val="BodyText"/>
      </w:pPr>
      <w:r>
        <w:t>Another successful factor mentioned by the HR and OD manager was the positive buy-in from the parties involved in mediation. They described a recent instance where the dispute was not fully resolved because they felt that one side was just ‘</w:t>
      </w:r>
      <w:r w:rsidRPr="00F00C13">
        <w:rPr>
          <w:i/>
          <w:iCs/>
        </w:rPr>
        <w:t>going along’</w:t>
      </w:r>
      <w:r>
        <w:t xml:space="preserve"> with mediation rather than being invested and committed to the process. </w:t>
      </w:r>
    </w:p>
    <w:p w14:paraId="78C04854" w14:textId="77777777" w:rsidR="00844BD2" w:rsidRDefault="00844BD2" w:rsidP="00844BD2">
      <w:pPr>
        <w:pStyle w:val="Heading4"/>
      </w:pPr>
      <w:r w:rsidRPr="005B6912">
        <w:rPr>
          <w:color w:val="004436" w:themeColor="text2"/>
        </w:rPr>
        <w:t>Barriers to successful mediation</w:t>
      </w:r>
    </w:p>
    <w:p w14:paraId="03A3B3DB" w14:textId="77777777" w:rsidR="00844BD2" w:rsidRDefault="00844BD2" w:rsidP="00844BD2">
      <w:pPr>
        <w:pStyle w:val="BodyText"/>
      </w:pPr>
      <w:r>
        <w:t xml:space="preserve">The delegate felt that the greatest barrier to carrying out successful mediation was time pressures, often a result of conflicting workloads or projects. As of yet, they have not yet experienced being unable to undertake a mediation because of this barrier but would like to think that the organisation would find a way to prioritise the mediation. </w:t>
      </w:r>
    </w:p>
    <w:p w14:paraId="3A379D6B" w14:textId="77777777" w:rsidR="00844BD2" w:rsidRDefault="00844BD2" w:rsidP="00844BD2">
      <w:pPr>
        <w:pStyle w:val="Quote"/>
      </w:pPr>
      <w:r>
        <w:t>‘</w:t>
      </w:r>
      <w:r w:rsidRPr="00431595">
        <w:t>There could be a time barrier if they’re going through a busy period…I’d like to think we’d prioritise that though’</w:t>
      </w:r>
    </w:p>
    <w:p w14:paraId="029EE8F1" w14:textId="77777777" w:rsidR="00844BD2" w:rsidRPr="00EF5185" w:rsidRDefault="00844BD2" w:rsidP="00844BD2">
      <w:pPr>
        <w:pStyle w:val="Quoteattribution"/>
      </w:pPr>
      <w:r>
        <w:t>Delegate</w:t>
      </w:r>
    </w:p>
    <w:p w14:paraId="255B1B93" w14:textId="77777777" w:rsidR="00844BD2" w:rsidRDefault="00844BD2" w:rsidP="00844BD2">
      <w:pPr>
        <w:pStyle w:val="BodyText"/>
      </w:pPr>
      <w:r>
        <w:t xml:space="preserve">The delegate also reported that employee perceptions of mediation were also a barrier if they lacked understanding or had unrealistic expectations of mediation. Having one-to-one time with individuals prior to the mediation helps to minimise this barrier. The delegate used a factsheet published by [organisation] which they had edited to include just the key information and used this as a resource to support the early stages of the mediation process. </w:t>
      </w:r>
    </w:p>
    <w:p w14:paraId="333DAED2" w14:textId="77777777" w:rsidR="00844BD2" w:rsidRDefault="00844BD2" w:rsidP="00844BD2">
      <w:pPr>
        <w:pStyle w:val="Quote"/>
      </w:pPr>
      <w:r w:rsidRPr="00431595">
        <w:t xml:space="preserve">‘Another barrier is people’s perception of it and what people think it is…as part of the actual framework you always spend one-to-one time with each party talking to them about what their issues </w:t>
      </w:r>
      <w:r w:rsidRPr="00431595">
        <w:lastRenderedPageBreak/>
        <w:t>are but I think there is a stage before that which is you need to know it is a voluntary process, you’ve both got to want to do it, but you need to know what it is’</w:t>
      </w:r>
      <w:r>
        <w:t xml:space="preserve"> </w:t>
      </w:r>
    </w:p>
    <w:p w14:paraId="606885A7" w14:textId="77777777" w:rsidR="00844BD2" w:rsidRPr="00EF5185" w:rsidRDefault="00844BD2" w:rsidP="00844BD2">
      <w:pPr>
        <w:pStyle w:val="Quoteattribution"/>
      </w:pPr>
      <w:r>
        <w:t>Delegate</w:t>
      </w:r>
    </w:p>
    <w:p w14:paraId="24DC4FEE" w14:textId="77777777" w:rsidR="00844BD2" w:rsidRDefault="00844BD2" w:rsidP="00844BD2">
      <w:pPr>
        <w:pStyle w:val="BodyText"/>
      </w:pPr>
      <w:r>
        <w:t>The HR and OD manager emphasised the need for parties to be fully engaged in the process because when it is one-sided the process is less successful. Furthermore, they thought it was important to provide feedback on both sides to consider how it could have worked differently.</w:t>
      </w:r>
    </w:p>
    <w:p w14:paraId="32F32565" w14:textId="77777777" w:rsidR="00844BD2" w:rsidRPr="005B6912" w:rsidRDefault="00844BD2" w:rsidP="00844BD2">
      <w:pPr>
        <w:pStyle w:val="Heading4"/>
        <w:rPr>
          <w:color w:val="004436" w:themeColor="text2"/>
        </w:rPr>
      </w:pPr>
      <w:r w:rsidRPr="005B6912">
        <w:rPr>
          <w:color w:val="004436" w:themeColor="text2"/>
        </w:rPr>
        <w:t>The future</w:t>
      </w:r>
    </w:p>
    <w:p w14:paraId="34EE558E" w14:textId="7830876D" w:rsidR="00844BD2" w:rsidRDefault="00844BD2" w:rsidP="00844BD2">
      <w:pPr>
        <w:pStyle w:val="BodyText"/>
      </w:pPr>
      <w:r>
        <w:t>In the long term, the delegate expect</w:t>
      </w:r>
      <w:r w:rsidR="00642E9C">
        <w:t>ed</w:t>
      </w:r>
      <w:r>
        <w:t xml:space="preserve"> that mediation will be thought about as a tool for resolutions more often and it will be used more regularly within the organisation. They fores</w:t>
      </w:r>
      <w:r w:rsidR="00642E9C">
        <w:t>aw</w:t>
      </w:r>
      <w:r>
        <w:t xml:space="preserve"> a point where it is commonly suggested and discussed with individuals. </w:t>
      </w:r>
    </w:p>
    <w:p w14:paraId="3654F577" w14:textId="77777777" w:rsidR="00844BD2" w:rsidRDefault="00844BD2" w:rsidP="00844BD2">
      <w:pPr>
        <w:pStyle w:val="Quote"/>
      </w:pPr>
      <w:r>
        <w:t xml:space="preserve">‘It will be more of a ‘let’s try this approach’ than it ever was before…I’d like to think it will be more of a ‘have we considered this’ before we just let things run through the formal’ </w:t>
      </w:r>
    </w:p>
    <w:p w14:paraId="745997A4" w14:textId="77777777" w:rsidR="00844BD2" w:rsidRPr="00EF5185" w:rsidRDefault="00844BD2" w:rsidP="00844BD2">
      <w:pPr>
        <w:pStyle w:val="Quoteattribution"/>
      </w:pPr>
      <w:r>
        <w:t>Delegate</w:t>
      </w:r>
    </w:p>
    <w:p w14:paraId="2C1B5E5F" w14:textId="77777777" w:rsidR="00844BD2" w:rsidRDefault="00844BD2" w:rsidP="00844BD2">
      <w:pPr>
        <w:pStyle w:val="BodyText"/>
      </w:pPr>
      <w:r>
        <w:t xml:space="preserve">The HR and OD manager thought that in the long-term, mediation would lead to people being kept in the workplace longer and reduce long-term sickness, although they noted it is currently too early to measure if this has happened yet. They also think that there will be greater knowledge across the organisation that there is a process and support in place.  </w:t>
      </w:r>
    </w:p>
    <w:p w14:paraId="31003CA7" w14:textId="77777777" w:rsidR="00844BD2" w:rsidRDefault="00844BD2" w:rsidP="00844BD2">
      <w:pPr>
        <w:pStyle w:val="Heading3"/>
      </w:pPr>
      <w:r>
        <w:t>Case study 2: Private sector, 50-249 employees</w:t>
      </w:r>
    </w:p>
    <w:p w14:paraId="712399D9" w14:textId="77777777" w:rsidR="00844BD2" w:rsidRPr="005B6912" w:rsidRDefault="00844BD2" w:rsidP="00844BD2">
      <w:pPr>
        <w:pStyle w:val="Heading4"/>
        <w:rPr>
          <w:color w:val="004436" w:themeColor="text2"/>
        </w:rPr>
      </w:pPr>
      <w:r w:rsidRPr="005B6912">
        <w:rPr>
          <w:color w:val="004436" w:themeColor="text2"/>
        </w:rPr>
        <w:t>Background</w:t>
      </w:r>
    </w:p>
    <w:p w14:paraId="7DD20919" w14:textId="5FEA453B" w:rsidR="00844BD2" w:rsidRDefault="00844BD2" w:rsidP="00844BD2">
      <w:pPr>
        <w:pStyle w:val="BodyText"/>
        <w:jc w:val="both"/>
      </w:pPr>
      <w:r>
        <w:t>The organisation is a retail company, that imports natural stone and porcelain floor covering and distributes floor and wall tiles. They have approximately 230 employees</w:t>
      </w:r>
      <w:r w:rsidR="00B16B97">
        <w:t xml:space="preserve"> working across 14 showrooms and </w:t>
      </w:r>
      <w:r w:rsidR="003D25E5">
        <w:t xml:space="preserve">the </w:t>
      </w:r>
      <w:r w:rsidR="00B16B97">
        <w:t>Head Office</w:t>
      </w:r>
      <w:r>
        <w:t xml:space="preserve">, with the largest part of their workforce being their operational workforce. </w:t>
      </w:r>
    </w:p>
    <w:p w14:paraId="7DB3FA3E" w14:textId="3E005A51" w:rsidR="00844BD2" w:rsidRDefault="00844BD2" w:rsidP="00844BD2">
      <w:pPr>
        <w:pStyle w:val="BodyText"/>
        <w:jc w:val="both"/>
      </w:pPr>
      <w:r>
        <w:t>Both interviewees in this case study attended the course. The HR Manager had been in her role for 6 years. Their role involved looking after the HR needs of the business as well as line managing 3 employees. The Assistant HR Manager had been in her role for 4 years. In this role, she helped the HR manager with the running of the HR department and was also involved with Learning and Development and line manag</w:t>
      </w:r>
      <w:r w:rsidR="003D0760">
        <w:t>ing</w:t>
      </w:r>
      <w:r>
        <w:t xml:space="preserve"> 2 employees. </w:t>
      </w:r>
    </w:p>
    <w:p w14:paraId="7C940798" w14:textId="77777777" w:rsidR="00844BD2" w:rsidRDefault="00844BD2" w:rsidP="00844BD2">
      <w:pPr>
        <w:pStyle w:val="BodyText"/>
        <w:jc w:val="both"/>
      </w:pPr>
      <w:r>
        <w:t>Prior to attending the course, the organisation had a grievance policy in place which employees could follow if they wanted a formal option. If employees wished to raise an issue informally, they were encouraged to speak to their line manager. The Assistant HR Manager noted that although this informal process existed, line managers in some cases were not confident or did not have the necessary skills to deal with matters raised so it would often be left to HR to deal with the disciplinaries or investigations. Overall, however, mediation was not used very much as part of this grievance policy. Additionally, the organisation had never used external mediators, although the option was available if needed.</w:t>
      </w:r>
    </w:p>
    <w:p w14:paraId="55F441C9" w14:textId="6356AD70" w:rsidR="00844BD2" w:rsidRDefault="00844BD2" w:rsidP="00844BD2">
      <w:pPr>
        <w:pStyle w:val="Quote"/>
      </w:pPr>
      <w:r w:rsidRPr="005F242F">
        <w:t xml:space="preserve">‘We use a company called </w:t>
      </w:r>
      <w:r>
        <w:t>[organisation]</w:t>
      </w:r>
      <w:r w:rsidRPr="005F242F">
        <w:t xml:space="preserve"> who underwrite us for all of our employment law leads. We do have options from there, I think it’s called their </w:t>
      </w:r>
      <w:r w:rsidR="0011107E" w:rsidRPr="005F242F">
        <w:t>face-to-face</w:t>
      </w:r>
      <w:r w:rsidRPr="005F242F">
        <w:t xml:space="preserve"> theme, that if needed we could outsource it and have somebody come in and be an external mediator should we feel that neither myself or my line manager are the appropriate people.’</w:t>
      </w:r>
    </w:p>
    <w:p w14:paraId="168CA7B2" w14:textId="77777777" w:rsidR="00844BD2" w:rsidRPr="005C67E9" w:rsidRDefault="00844BD2" w:rsidP="00844BD2">
      <w:pPr>
        <w:pStyle w:val="Quoteattribution"/>
      </w:pPr>
      <w:r>
        <w:t>Delegate, Assistant HR Manager</w:t>
      </w:r>
    </w:p>
    <w:p w14:paraId="2D0A0BD1" w14:textId="77777777" w:rsidR="00844BD2" w:rsidRPr="005B6912" w:rsidRDefault="00844BD2" w:rsidP="00844BD2">
      <w:pPr>
        <w:pStyle w:val="Heading4"/>
        <w:rPr>
          <w:color w:val="004436" w:themeColor="text2"/>
        </w:rPr>
      </w:pPr>
      <w:r w:rsidRPr="005B6912">
        <w:rPr>
          <w:color w:val="004436" w:themeColor="text2"/>
        </w:rPr>
        <w:lastRenderedPageBreak/>
        <w:t xml:space="preserve">Before the training </w:t>
      </w:r>
    </w:p>
    <w:p w14:paraId="75741495" w14:textId="77777777" w:rsidR="00844BD2" w:rsidRDefault="00844BD2" w:rsidP="00844BD2">
      <w:pPr>
        <w:pStyle w:val="BodyText"/>
        <w:jc w:val="both"/>
      </w:pPr>
      <w:r w:rsidRPr="00913CDF">
        <w:t xml:space="preserve">Before the </w:t>
      </w:r>
      <w:r>
        <w:t xml:space="preserve">training, the HR Manager did not have a great deal of experience with mediation, apart from low level conflicts </w:t>
      </w:r>
      <w:r w:rsidRPr="00913CDF">
        <w:t>which they might get involved in resolving with the line manager.</w:t>
      </w:r>
      <w:r>
        <w:t xml:space="preserve"> In total, the HR Manager estimated that they spent less than 10% of their working time mediating. Other aspects of dispute resolution, such as coaching, group discussion and working through disciplinary and grievance procedures took more time as this was probably around 25% to 30% of their role. </w:t>
      </w:r>
      <w:r w:rsidRPr="00E33A78">
        <w:t xml:space="preserve"> </w:t>
      </w:r>
    </w:p>
    <w:p w14:paraId="01469929" w14:textId="023623D6" w:rsidR="00844BD2" w:rsidRPr="00712E64" w:rsidRDefault="00844BD2" w:rsidP="00844BD2">
      <w:pPr>
        <w:pStyle w:val="BodyText"/>
        <w:jc w:val="both"/>
        <w:rPr>
          <w:i/>
          <w:iCs/>
        </w:rPr>
      </w:pPr>
      <w:r>
        <w:t xml:space="preserve">For the Assistant HR Manager, they estimated that they spent around 30% of their time mediating, although it was difficult to be exact due to the nature of their role as they often would use mediation skills in their day-to-day conversations. Both delegates were supported by their organisation who paid for them to obtain qualifications such as </w:t>
      </w:r>
      <w:r w:rsidR="004A7A3E">
        <w:t>L</w:t>
      </w:r>
      <w:r>
        <w:t>evel 5 CIPD</w:t>
      </w:r>
      <w:r w:rsidR="004A7A3E">
        <w:t>,</w:t>
      </w:r>
      <w:r>
        <w:t xml:space="preserve"> as well </w:t>
      </w:r>
      <w:r w:rsidR="004A7A3E">
        <w:t xml:space="preserve">as to </w:t>
      </w:r>
      <w:r>
        <w:t xml:space="preserve">attend other Acas courses. </w:t>
      </w:r>
    </w:p>
    <w:p w14:paraId="0C6E6548" w14:textId="77777777" w:rsidR="00844BD2" w:rsidRDefault="00844BD2" w:rsidP="00844BD2">
      <w:pPr>
        <w:pStyle w:val="BodyText"/>
        <w:jc w:val="both"/>
      </w:pPr>
      <w:r>
        <w:t xml:space="preserve">Before taking part in the course, the HR Manager felt like they had a lack of knowledge about mediation as it was not something that was really used in the organisation. Prior to their role, there had also been no HR team in their organisation, so she felt as though this contributed to the lack of knowledge and that this was the case across the organisation. As such, she did not feel like mediation was being used effectively to resolve disputes or disagreements within the organisation. The Assistant HR Manager agreed with this viewpoint and felt that mediation was not being used correctly because they did not have the right tools and knowledge to use it to its full potential. </w:t>
      </w:r>
    </w:p>
    <w:p w14:paraId="02303528" w14:textId="77777777" w:rsidR="00844BD2" w:rsidRDefault="00844BD2" w:rsidP="00844BD2">
      <w:pPr>
        <w:pStyle w:val="Quote"/>
      </w:pPr>
      <w:r w:rsidRPr="002A4364">
        <w:t xml:space="preserve">‘I perceived it to be a way of getting people in a room, getting their thoughts, and feelings…all out in the open and hoping that the right outcome would be reached whereas now having done the course, I know that there is so much more to it than just hoping that the right outcome’s going to be reach.’ </w:t>
      </w:r>
    </w:p>
    <w:p w14:paraId="0E73EEC7" w14:textId="77777777" w:rsidR="00844BD2" w:rsidRPr="005C67E9" w:rsidRDefault="00844BD2" w:rsidP="00844BD2">
      <w:pPr>
        <w:pStyle w:val="Quoteattribution"/>
      </w:pPr>
      <w:r>
        <w:t>Delegate, Assistant HR Manager</w:t>
      </w:r>
    </w:p>
    <w:p w14:paraId="109BFCB6" w14:textId="77777777" w:rsidR="00844BD2" w:rsidRPr="00171936" w:rsidRDefault="00844BD2" w:rsidP="00844BD2">
      <w:pPr>
        <w:pStyle w:val="BodyText"/>
        <w:jc w:val="both"/>
        <w:rPr>
          <w:i/>
          <w:iCs/>
        </w:rPr>
      </w:pPr>
      <w:r>
        <w:t xml:space="preserve">Both delegates referenced examples of failed mediation attempts as motivating factors to go on the course. In these instances, they had either not spent enough time thinking about whether mediation was the right course of action or had been unable to effectively lead the mediation process. Both the HR Manager and the Assistant HR Manager felt that it was important to go on the course to learn how to do it properly and what could be done as mediators. Positive experiences with Acas courses previously also encouraged them to take this specific course. </w:t>
      </w:r>
    </w:p>
    <w:p w14:paraId="4B3A8BA0" w14:textId="1565D84C" w:rsidR="00844BD2" w:rsidRDefault="00844BD2" w:rsidP="00844BD2">
      <w:pPr>
        <w:pStyle w:val="Quote"/>
      </w:pPr>
      <w:r>
        <w:t xml:space="preserve">‘I think we just had quite a few encounters as mediators where it didn’t quite go the way that we had planned it and we wanted to understand what we could </w:t>
      </w:r>
      <w:r w:rsidR="0011107E">
        <w:t>do,</w:t>
      </w:r>
      <w:r>
        <w:t xml:space="preserve"> and I think we were going into it putting a lot of pressure on the employees to be the ones to find the answer.’ </w:t>
      </w:r>
    </w:p>
    <w:p w14:paraId="200B4F7B" w14:textId="77777777" w:rsidR="00844BD2" w:rsidRDefault="00844BD2" w:rsidP="00844BD2">
      <w:pPr>
        <w:pStyle w:val="Quoteattribution"/>
      </w:pPr>
      <w:r>
        <w:t>Delegate, Assistant HR Manager</w:t>
      </w:r>
      <w:r w:rsidRPr="00171936">
        <w:t xml:space="preserve"> </w:t>
      </w:r>
    </w:p>
    <w:p w14:paraId="6CF4F573" w14:textId="57844A01" w:rsidR="00844BD2" w:rsidRDefault="00844BD2" w:rsidP="00844BD2">
      <w:pPr>
        <w:pStyle w:val="Quote"/>
      </w:pPr>
      <w:r w:rsidRPr="00712E64">
        <w:t xml:space="preserve">‘I’ve done quite a lot of Acas training over the years. I’ve always found it really </w:t>
      </w:r>
      <w:r w:rsidR="0011107E" w:rsidRPr="00712E64">
        <w:t>good,</w:t>
      </w:r>
      <w:r w:rsidRPr="00712E64">
        <w:t xml:space="preserve"> and I was aware of that qualification for a number of years and then when we had it go wrong, I felt that was the right time to press ahead and do it.’ </w:t>
      </w:r>
    </w:p>
    <w:p w14:paraId="0C793FD5" w14:textId="77777777" w:rsidR="00844BD2" w:rsidRPr="00FE241F" w:rsidRDefault="00844BD2" w:rsidP="00844BD2">
      <w:pPr>
        <w:pStyle w:val="Quoteattribution"/>
      </w:pPr>
      <w:r>
        <w:t>Delegate, HR Manager</w:t>
      </w:r>
    </w:p>
    <w:p w14:paraId="22927605" w14:textId="694CFEE6" w:rsidR="00844BD2" w:rsidRPr="007A1D30" w:rsidRDefault="00844BD2" w:rsidP="00844BD2">
      <w:pPr>
        <w:pStyle w:val="BodyText"/>
        <w:jc w:val="both"/>
      </w:pPr>
      <w:r>
        <w:t xml:space="preserve">The Assistant HR Manager noted that the company growth over the last few years had resulted in more employees and thus, more conflicts. By going on the course, they hoped that it would help deal with these incidents. Within this context, the company had also started investing quite heavily in their management workforce and their managers now attend trainings two or three times a year and, in these sessions, they give </w:t>
      </w:r>
      <w:r w:rsidR="004A7A3E">
        <w:t>some</w:t>
      </w:r>
      <w:r>
        <w:t xml:space="preserve"> HR training as well. They do a lot of on-the-job training, alongside group sessions, coaching and other grievance or disciplinary procedures.</w:t>
      </w:r>
    </w:p>
    <w:p w14:paraId="67C654A9" w14:textId="77777777" w:rsidR="00844BD2" w:rsidRDefault="00844BD2" w:rsidP="00844BD2">
      <w:pPr>
        <w:pStyle w:val="Quote"/>
      </w:pPr>
      <w:r>
        <w:lastRenderedPageBreak/>
        <w:t xml:space="preserve">‘The company has grown significantly over the last 4 years, especially since Covid. We are employing a lot more people and what comes with employing a lot more people is employing people with different opinions, different beliefs, different temperaments. So, I think we were finding that conflicts probably were increasing.’ </w:t>
      </w:r>
    </w:p>
    <w:p w14:paraId="3EAAD619" w14:textId="77777777" w:rsidR="00844BD2" w:rsidRPr="007D4075" w:rsidRDefault="00844BD2" w:rsidP="00844BD2">
      <w:pPr>
        <w:pStyle w:val="Quoteattribution"/>
      </w:pPr>
      <w:r>
        <w:t>Delegate, Assistant HR Manager</w:t>
      </w:r>
    </w:p>
    <w:p w14:paraId="3AE45CD7" w14:textId="77777777" w:rsidR="00844BD2" w:rsidRPr="005B6912" w:rsidRDefault="00844BD2" w:rsidP="00844BD2">
      <w:pPr>
        <w:pStyle w:val="Heading4"/>
        <w:rPr>
          <w:color w:val="004436" w:themeColor="text2"/>
        </w:rPr>
      </w:pPr>
      <w:r w:rsidRPr="005B6912">
        <w:rPr>
          <w:color w:val="004436" w:themeColor="text2"/>
        </w:rPr>
        <w:t>The training</w:t>
      </w:r>
    </w:p>
    <w:p w14:paraId="65CA8330" w14:textId="67537010" w:rsidR="00844BD2" w:rsidRPr="00712E64" w:rsidRDefault="00844BD2" w:rsidP="00844BD2">
      <w:pPr>
        <w:pStyle w:val="BodyText"/>
        <w:jc w:val="both"/>
      </w:pPr>
      <w:r>
        <w:t xml:space="preserve">The HR Manager expected to gain basic knowledge on how to use mediation, and how to effectively resolve conflicts by using </w:t>
      </w:r>
      <w:r w:rsidR="004A7A3E">
        <w:t>what they learned</w:t>
      </w:r>
      <w:r>
        <w:t xml:space="preserve"> from the course. The Assistant HR Manager was unsure as to what she expected from the </w:t>
      </w:r>
      <w:r w:rsidRPr="00712E64">
        <w:t xml:space="preserve">course, but both </w:t>
      </w:r>
      <w:r>
        <w:t>agreed</w:t>
      </w:r>
      <w:r w:rsidR="004A7A3E">
        <w:t xml:space="preserve"> that</w:t>
      </w:r>
      <w:r w:rsidRPr="00712E64">
        <w:t xml:space="preserve"> following the course</w:t>
      </w:r>
      <w:r w:rsidR="004A7A3E">
        <w:t>,</w:t>
      </w:r>
      <w:r w:rsidRPr="00712E64">
        <w:t xml:space="preserve"> it met their expectations. </w:t>
      </w:r>
    </w:p>
    <w:p w14:paraId="2517B589" w14:textId="77777777" w:rsidR="00844BD2" w:rsidRDefault="00844BD2" w:rsidP="00844BD2">
      <w:pPr>
        <w:pStyle w:val="Quote"/>
      </w:pPr>
      <w:r w:rsidRPr="00712E64">
        <w:t xml:space="preserve">‘I think it met exactly what I thought it would, I left with the knowledge that I thought I would have, and I felt satisfied it provided what I hoped it would.’ </w:t>
      </w:r>
    </w:p>
    <w:p w14:paraId="199C0E3B" w14:textId="77777777" w:rsidR="00844BD2" w:rsidRPr="00712E64" w:rsidRDefault="00844BD2" w:rsidP="00844BD2">
      <w:pPr>
        <w:pStyle w:val="Quoteattribution"/>
      </w:pPr>
      <w:r>
        <w:t>Delegate, HR Manager</w:t>
      </w:r>
    </w:p>
    <w:p w14:paraId="12DAAF86" w14:textId="65E2D143" w:rsidR="00844BD2" w:rsidRDefault="00844BD2" w:rsidP="00844BD2">
      <w:pPr>
        <w:pStyle w:val="BodyText"/>
        <w:jc w:val="both"/>
      </w:pPr>
      <w:r>
        <w:t>Both delegates commented that the course tutors were very knowledgeable, and the course content covered during the course was seen as relevant. The use of good examples and a framework to follow helped</w:t>
      </w:r>
      <w:r w:rsidR="004A7A3E">
        <w:t xml:space="preserve"> to</w:t>
      </w:r>
      <w:r>
        <w:t xml:space="preserve"> further their understanding</w:t>
      </w:r>
      <w:r w:rsidR="004A7A3E">
        <w:t>.</w:t>
      </w:r>
      <w:r>
        <w:t xml:space="preserve"> </w:t>
      </w:r>
      <w:r w:rsidR="004A7A3E">
        <w:t>T</w:t>
      </w:r>
      <w:r>
        <w:t xml:space="preserve">he use of role play was particularly effective as it encouraged them to apply their learning in a practical manner. </w:t>
      </w:r>
    </w:p>
    <w:p w14:paraId="6A8C6318" w14:textId="77777777" w:rsidR="00844BD2" w:rsidRDefault="00844BD2" w:rsidP="00844BD2">
      <w:pPr>
        <w:pStyle w:val="Quote"/>
      </w:pPr>
      <w:r>
        <w:t>‘</w:t>
      </w:r>
      <w:r w:rsidRPr="00065E44">
        <w:t>I think the role play, although some people found it embarrassing or difficult, was one of the best parts because it made you put into practise the things that you were learning. So, I thought it was a really good balance of the theory group work and practically applying your knowledge.</w:t>
      </w:r>
      <w:r>
        <w:t>’</w:t>
      </w:r>
      <w:r w:rsidRPr="00065E44">
        <w:t xml:space="preserve"> </w:t>
      </w:r>
    </w:p>
    <w:p w14:paraId="26C2917F" w14:textId="77777777" w:rsidR="00844BD2" w:rsidRPr="00065E44" w:rsidRDefault="00844BD2" w:rsidP="00844BD2">
      <w:pPr>
        <w:pStyle w:val="Quoteattribution"/>
      </w:pPr>
      <w:r>
        <w:t>Delegate, HR Manager</w:t>
      </w:r>
    </w:p>
    <w:p w14:paraId="11547FB2" w14:textId="77777777" w:rsidR="00844BD2" w:rsidRDefault="00844BD2" w:rsidP="00844BD2">
      <w:pPr>
        <w:pStyle w:val="Quote"/>
      </w:pPr>
      <w:r>
        <w:t>‘</w:t>
      </w:r>
      <w:r w:rsidRPr="00065E44">
        <w:t>That's why I found it really good. Because when we were doing the role play and there were lots of different characters, there were lots of different angles and I think that that's what I would probably recommend. It is because you were able to see a lot of different perspective and think about that when you're then tackling mediation yourself.</w:t>
      </w:r>
      <w:r>
        <w:t>'</w:t>
      </w:r>
      <w:r w:rsidRPr="00065E44">
        <w:t xml:space="preserve"> </w:t>
      </w:r>
    </w:p>
    <w:p w14:paraId="71B378DF" w14:textId="77777777" w:rsidR="00844BD2" w:rsidRDefault="00844BD2" w:rsidP="00844BD2">
      <w:pPr>
        <w:pStyle w:val="Quoteattribution"/>
      </w:pPr>
      <w:r>
        <w:t>Delegate, Assistant HR Manager</w:t>
      </w:r>
    </w:p>
    <w:p w14:paraId="0D30FF79" w14:textId="238E189C" w:rsidR="00844BD2" w:rsidRDefault="00844BD2" w:rsidP="00844BD2">
      <w:pPr>
        <w:pStyle w:val="BodyText"/>
        <w:jc w:val="both"/>
      </w:pPr>
      <w:r>
        <w:t>In terms of improvements to the course, both delegates did not feel like the</w:t>
      </w:r>
      <w:r w:rsidR="004A7A3E">
        <w:t>re</w:t>
      </w:r>
      <w:r>
        <w:t xml:space="preserve"> were any improvements needed. They would both recommend the course as they felt it covered all the different aspects to mediation, covering all the different stages in good detail. </w:t>
      </w:r>
    </w:p>
    <w:p w14:paraId="2BC56D32" w14:textId="77777777" w:rsidR="00844BD2" w:rsidRDefault="00844BD2" w:rsidP="00844BD2">
      <w:pPr>
        <w:pStyle w:val="Quote"/>
      </w:pPr>
      <w:r w:rsidRPr="00C4433E">
        <w:t xml:space="preserve">‘I thought for my level, it was pitched at a really good level. It wasn’t too over complicated. It wasn’t too basic, I thought. The length of the course allowed them to go into quite a bit of depth in areas that were needed so to be honest, there weren’t really negatives for me.’ </w:t>
      </w:r>
    </w:p>
    <w:p w14:paraId="4FFADF65" w14:textId="77777777" w:rsidR="00844BD2" w:rsidRDefault="00844BD2" w:rsidP="00844BD2">
      <w:pPr>
        <w:pStyle w:val="Quoteattribution"/>
      </w:pPr>
      <w:r>
        <w:t>Delegate, HR Manager</w:t>
      </w:r>
    </w:p>
    <w:p w14:paraId="6659036D" w14:textId="77777777" w:rsidR="00844BD2" w:rsidRDefault="00844BD2" w:rsidP="00844BD2">
      <w:pPr>
        <w:pStyle w:val="Quote"/>
      </w:pPr>
      <w:r w:rsidRPr="006B7ED0">
        <w:t>‘I think that was that was a big learning for me with how important each of those stages in the processes</w:t>
      </w:r>
      <w:r>
        <w:t xml:space="preserve"> [are]</w:t>
      </w:r>
      <w:r w:rsidRPr="006B7ED0">
        <w:t xml:space="preserve">.’ </w:t>
      </w:r>
    </w:p>
    <w:p w14:paraId="7FE54F59" w14:textId="77777777" w:rsidR="00844BD2" w:rsidRPr="006B7ED0" w:rsidRDefault="00844BD2" w:rsidP="00844BD2">
      <w:pPr>
        <w:pStyle w:val="Quoteattribution"/>
      </w:pPr>
      <w:r>
        <w:t>Delegate, Assistant HR Manager</w:t>
      </w:r>
    </w:p>
    <w:p w14:paraId="1B2218F9" w14:textId="77777777" w:rsidR="00844BD2" w:rsidRDefault="00844BD2" w:rsidP="00844BD2">
      <w:pPr>
        <w:pStyle w:val="BodyText"/>
        <w:jc w:val="both"/>
      </w:pPr>
      <w:r>
        <w:t xml:space="preserve">Both delegates completed the course online due to Covid and although the HR Manager felt that in-person interactions with the group would have made it a different experience, it still met expectations. </w:t>
      </w:r>
      <w:r>
        <w:lastRenderedPageBreak/>
        <w:t xml:space="preserve">The Assistant HR Manager agreed that the online format worked well, noting that the structure of the course and the use of breakout rooms were used effectively. </w:t>
      </w:r>
    </w:p>
    <w:p w14:paraId="0624C3E1" w14:textId="77777777" w:rsidR="00844BD2" w:rsidRDefault="00844BD2" w:rsidP="00844BD2">
      <w:pPr>
        <w:pStyle w:val="Quote"/>
      </w:pPr>
      <w:r w:rsidRPr="006B7ED0">
        <w:t xml:space="preserve">‘I wasn’t looking forward to it being online because I’d obviously attended a lot of course in person and online in the past. But actually the way it was set out, the way it was laid out, the breakout rooms, the group activity, it didn’t bother me once I was on it.’ </w:t>
      </w:r>
    </w:p>
    <w:p w14:paraId="4B7B43CA" w14:textId="77777777" w:rsidR="00844BD2" w:rsidRPr="006B7ED0" w:rsidRDefault="00844BD2" w:rsidP="00844BD2">
      <w:pPr>
        <w:pStyle w:val="Quoteattribution"/>
      </w:pPr>
      <w:r>
        <w:t>Delegate, Assistant HR Manager</w:t>
      </w:r>
    </w:p>
    <w:p w14:paraId="52E466F0" w14:textId="77777777" w:rsidR="00844BD2" w:rsidRPr="005B6912" w:rsidRDefault="00844BD2" w:rsidP="00844BD2">
      <w:pPr>
        <w:pStyle w:val="Heading4"/>
        <w:rPr>
          <w:color w:val="004436" w:themeColor="text2"/>
        </w:rPr>
      </w:pPr>
      <w:r w:rsidRPr="005B6912">
        <w:rPr>
          <w:color w:val="004436" w:themeColor="text2"/>
        </w:rPr>
        <w:t>After the training</w:t>
      </w:r>
    </w:p>
    <w:p w14:paraId="1F4DD4C3" w14:textId="2C98D240" w:rsidR="00844BD2" w:rsidRDefault="00844BD2" w:rsidP="00844BD2">
      <w:pPr>
        <w:pStyle w:val="BodyText"/>
        <w:jc w:val="both"/>
      </w:pPr>
      <w:r>
        <w:t>Since attending the course, the HR Manager had undertaken two medi</w:t>
      </w:r>
      <w:r w:rsidR="00A94BE5">
        <w:t>ations</w:t>
      </w:r>
      <w:r>
        <w:t>, with both achieving successful outcomes. Each mediation took approximately 20 minutes and the HR Manager reported feeling increasingly more confident. One aspect that ha</w:t>
      </w:r>
      <w:r w:rsidR="00610B44">
        <w:t>d</w:t>
      </w:r>
      <w:r>
        <w:t xml:space="preserve"> been particularly useful was following the structure from the course.  </w:t>
      </w:r>
    </w:p>
    <w:p w14:paraId="07E812F0" w14:textId="77777777" w:rsidR="00844BD2" w:rsidRDefault="00844BD2" w:rsidP="00844BD2">
      <w:pPr>
        <w:pStyle w:val="Quote"/>
      </w:pPr>
      <w:r w:rsidRPr="0099410D">
        <w:t xml:space="preserve">‘I think it gives me more confidence on how to approach it and therefore I have opted to go down that route more than I would have done because of my confidence.’ </w:t>
      </w:r>
    </w:p>
    <w:p w14:paraId="6D2B2959" w14:textId="77777777" w:rsidR="00844BD2" w:rsidRPr="0099410D" w:rsidRDefault="00844BD2" w:rsidP="00844BD2">
      <w:pPr>
        <w:pStyle w:val="Quoteattribution"/>
      </w:pPr>
      <w:r>
        <w:t xml:space="preserve">Delegate, </w:t>
      </w:r>
      <w:r w:rsidRPr="0099410D">
        <w:t>HR Manager</w:t>
      </w:r>
    </w:p>
    <w:p w14:paraId="2BDE22F6" w14:textId="529BE07A" w:rsidR="00844BD2" w:rsidRDefault="00844BD2" w:rsidP="00844BD2">
      <w:pPr>
        <w:pStyle w:val="BodyText"/>
        <w:jc w:val="both"/>
      </w:pPr>
      <w:r>
        <w:t>Whilst the Assistant HR Manager ha</w:t>
      </w:r>
      <w:r w:rsidR="00610B44">
        <w:t>d</w:t>
      </w:r>
      <w:r>
        <w:t xml:space="preserve"> not carried out any formal mediation since the course, she had found herself using the skills she ha</w:t>
      </w:r>
      <w:r w:rsidR="00610B44">
        <w:t>d</w:t>
      </w:r>
      <w:r>
        <w:t xml:space="preserve"> learnt in the course in conversations when conflict has arisen, e.g., appraisal meetings as well as day-to-day conversations. In meetings where emotions could be heightened, she </w:t>
      </w:r>
      <w:r w:rsidR="00610B44">
        <w:t>was</w:t>
      </w:r>
      <w:r>
        <w:t xml:space="preserve"> objective and impartial, which in turn had enabled her to become more confident in knowing when to intervene and stop a meeting that is no longer productive. The HR Manager also agreed that being impartial and taking the emotions out of the situation ha</w:t>
      </w:r>
      <w:r w:rsidR="00610B44">
        <w:t>d</w:t>
      </w:r>
      <w:r>
        <w:t xml:space="preserve"> been very important in mediation since the course, with listening skills being the key to achieving this.</w:t>
      </w:r>
    </w:p>
    <w:p w14:paraId="03EFF2F0" w14:textId="77777777" w:rsidR="00844BD2" w:rsidRDefault="00844BD2" w:rsidP="00844BD2">
      <w:pPr>
        <w:pStyle w:val="Quote"/>
      </w:pPr>
      <w:r w:rsidRPr="00172C51">
        <w:t xml:space="preserve">‘With mediation, it’s about listening and then sort of not give your own opinion but trying to help the other understand what’s being communicated. So definitely with listening and then the ability to summarise another person’s conversation accurately.’ </w:t>
      </w:r>
    </w:p>
    <w:p w14:paraId="2747A42D" w14:textId="77777777" w:rsidR="00844BD2" w:rsidRDefault="00844BD2" w:rsidP="00844BD2">
      <w:pPr>
        <w:pStyle w:val="Quoteattribution"/>
      </w:pPr>
      <w:r>
        <w:t xml:space="preserve">Delegate, </w:t>
      </w:r>
      <w:r w:rsidRPr="00172C51">
        <w:t>HR Manager</w:t>
      </w:r>
    </w:p>
    <w:p w14:paraId="027214AA" w14:textId="77777777" w:rsidR="00844BD2" w:rsidRDefault="00844BD2" w:rsidP="00844BD2">
      <w:pPr>
        <w:pStyle w:val="Quote"/>
      </w:pPr>
      <w:r>
        <w:t xml:space="preserve">‘One thing that I did take from the training, which I think I’m definitely using a lot more of now, is being that impartial body. I think whether I meant to or not, I think that I’ve have a tendency to lean towards the person that I perhaps agree with the most and felt that I had a bit of an allegiance to the manager in those meetings, whereas now I am growing in confidence…to keep my opinions to myself to try and allow two-sided conversations between those parties.’ </w:t>
      </w:r>
    </w:p>
    <w:p w14:paraId="6D8F67B7" w14:textId="77777777" w:rsidR="00844BD2" w:rsidRPr="00172C51" w:rsidRDefault="00844BD2" w:rsidP="00844BD2">
      <w:pPr>
        <w:pStyle w:val="Quoteattribution"/>
      </w:pPr>
      <w:r>
        <w:t>Delegate, Assistant HR Manager</w:t>
      </w:r>
    </w:p>
    <w:p w14:paraId="318ACCE6" w14:textId="753124BD" w:rsidR="00844BD2" w:rsidRDefault="00844BD2" w:rsidP="00844BD2">
      <w:pPr>
        <w:pStyle w:val="BodyText"/>
        <w:jc w:val="both"/>
      </w:pPr>
      <w:r>
        <w:t>Both the HR Manager and the Assistant Manager agreed that since the course, they both fe</w:t>
      </w:r>
      <w:r w:rsidR="00610B44">
        <w:t>lt</w:t>
      </w:r>
      <w:r>
        <w:t xml:space="preserve"> that they </w:t>
      </w:r>
      <w:r w:rsidR="00610B44">
        <w:t>were</w:t>
      </w:r>
      <w:r>
        <w:t xml:space="preserve"> able to resolve disputes more quickly and effectively. Also</w:t>
      </w:r>
      <w:r w:rsidR="00610B44">
        <w:t>,</w:t>
      </w:r>
      <w:r>
        <w:t xml:space="preserve"> that it had given the organisation another tool which they could use when needed and they were able to encourage other managers to utilise it. </w:t>
      </w:r>
    </w:p>
    <w:p w14:paraId="34E34FDF" w14:textId="77777777" w:rsidR="00844BD2" w:rsidRDefault="00844BD2" w:rsidP="00844BD2">
      <w:pPr>
        <w:pStyle w:val="Quote"/>
      </w:pPr>
      <w:r w:rsidRPr="009B186C">
        <w:t>‘</w:t>
      </w:r>
      <w:r>
        <w:t>T</w:t>
      </w:r>
      <w:r w:rsidRPr="009B186C">
        <w:t xml:space="preserve">here’s been a lot of things going on in this particular showroom but rather than just leaving it, which sometimes we perhaps have done in the past with the company, we’re definitely using our mediation skills to intervene sooner.’ </w:t>
      </w:r>
    </w:p>
    <w:p w14:paraId="0F7C0052" w14:textId="77777777" w:rsidR="00844BD2" w:rsidRDefault="00844BD2" w:rsidP="00844BD2">
      <w:pPr>
        <w:pStyle w:val="Quoteattribution"/>
      </w:pPr>
      <w:r>
        <w:t xml:space="preserve">Delegate, </w:t>
      </w:r>
      <w:r w:rsidRPr="009B186C">
        <w:t>Assistant HR Manager</w:t>
      </w:r>
    </w:p>
    <w:p w14:paraId="23250941" w14:textId="77777777" w:rsidR="00844BD2" w:rsidRDefault="00844BD2" w:rsidP="00844BD2">
      <w:pPr>
        <w:pStyle w:val="BodyText"/>
        <w:jc w:val="both"/>
      </w:pPr>
      <w:r>
        <w:lastRenderedPageBreak/>
        <w:t>Following the course, the organisation had introduced a harassment policy and amended their appraisal process so that it included an opportunity for employees to have their say. The Assistant HR Manager felt that these changes have potentially happened because of the course.</w:t>
      </w:r>
    </w:p>
    <w:p w14:paraId="5EE0D6AE" w14:textId="77777777" w:rsidR="00844BD2" w:rsidRDefault="00844BD2" w:rsidP="00844BD2">
      <w:pPr>
        <w:pStyle w:val="Quote"/>
      </w:pPr>
      <w:r w:rsidRPr="00576324">
        <w:t>‘</w:t>
      </w:r>
      <w:r>
        <w:t>T</w:t>
      </w:r>
      <w:r w:rsidRPr="00576324">
        <w:t xml:space="preserve">he appraisal process used to be very much about performance, whereas we’ve now introduced sections about do they feel supported in their role and how that’s going to change for them over the last year and we’re just trying to really encourage more 2-sided dialogue between our managers and our employees.’ </w:t>
      </w:r>
    </w:p>
    <w:p w14:paraId="7298C9C5" w14:textId="77777777" w:rsidR="00844BD2" w:rsidRPr="00576324" w:rsidRDefault="00844BD2" w:rsidP="00844BD2">
      <w:pPr>
        <w:pStyle w:val="Quoteattribution"/>
      </w:pPr>
      <w:r>
        <w:t xml:space="preserve">Delegate, </w:t>
      </w:r>
      <w:r w:rsidRPr="00576324">
        <w:t>Assistant HR Manager</w:t>
      </w:r>
    </w:p>
    <w:p w14:paraId="6A816E5E" w14:textId="77777777" w:rsidR="00844BD2" w:rsidRPr="005B6912" w:rsidRDefault="00844BD2" w:rsidP="00844BD2">
      <w:pPr>
        <w:pStyle w:val="Heading4"/>
        <w:rPr>
          <w:color w:val="004436" w:themeColor="text2"/>
        </w:rPr>
      </w:pPr>
      <w:r w:rsidRPr="005B6912">
        <w:rPr>
          <w:color w:val="004436" w:themeColor="text2"/>
        </w:rPr>
        <w:t>Success factors for mediation</w:t>
      </w:r>
    </w:p>
    <w:p w14:paraId="02740A42" w14:textId="3435E7BC" w:rsidR="00844BD2" w:rsidRDefault="00844BD2" w:rsidP="00844BD2">
      <w:pPr>
        <w:pStyle w:val="BodyText"/>
        <w:jc w:val="both"/>
      </w:pPr>
      <w:r>
        <w:t>For this organisation, the key success factor for mediation had been having two trained people in the company who were able to offer mediation and use it when necessary. The HR Manager felt that having this tool at their disposal meant that the</w:t>
      </w:r>
      <w:r w:rsidR="00610B44">
        <w:t>y</w:t>
      </w:r>
      <w:r>
        <w:t xml:space="preserve"> used mediation in scenarios that they would not have previously used it in. Having more knowledgeable mediators had also meant that they were intervening more in situations which avoided situations from escalating into formal grievances.  </w:t>
      </w:r>
    </w:p>
    <w:p w14:paraId="38BA2DFD" w14:textId="77777777" w:rsidR="00844BD2" w:rsidRDefault="00844BD2" w:rsidP="00844BD2">
      <w:pPr>
        <w:pStyle w:val="Quote"/>
      </w:pPr>
      <w:r w:rsidRPr="009F0161">
        <w:t xml:space="preserve">‘We’ve got people with the right skills to address those situations, and in doing so should prevent things going down a formal route or a more time-consuming formal process.’ </w:t>
      </w:r>
    </w:p>
    <w:p w14:paraId="59831C9A" w14:textId="77777777" w:rsidR="00844BD2" w:rsidRPr="009F0161" w:rsidRDefault="00844BD2" w:rsidP="00844BD2">
      <w:pPr>
        <w:pStyle w:val="Quoteattribution"/>
      </w:pPr>
      <w:r>
        <w:t xml:space="preserve">Delegate, </w:t>
      </w:r>
      <w:r w:rsidRPr="009F0161">
        <w:t>HR Manager</w:t>
      </w:r>
    </w:p>
    <w:p w14:paraId="15ED1AB0" w14:textId="77777777" w:rsidR="00844BD2" w:rsidRPr="005B6912" w:rsidRDefault="00844BD2" w:rsidP="00844BD2">
      <w:pPr>
        <w:pStyle w:val="Heading4"/>
        <w:rPr>
          <w:color w:val="004436" w:themeColor="text2"/>
        </w:rPr>
      </w:pPr>
      <w:r w:rsidRPr="005B6912">
        <w:rPr>
          <w:color w:val="004436" w:themeColor="text2"/>
        </w:rPr>
        <w:t>Barriers to successful mediation</w:t>
      </w:r>
    </w:p>
    <w:p w14:paraId="44258424" w14:textId="77777777" w:rsidR="00844BD2" w:rsidRPr="009F0161" w:rsidRDefault="00844BD2" w:rsidP="00844BD2">
      <w:pPr>
        <w:pStyle w:val="BodyText"/>
        <w:jc w:val="both"/>
      </w:pPr>
      <w:r>
        <w:t xml:space="preserve">The HR Manager and Assistant HR Manager both recognised that within the wider organisation, there was a lack of understanding of what mediation is, which could act as a barrier to successful mediation. There was suggestion from the HR Manager that awareness training for line managers could increase the use of mediation. </w:t>
      </w:r>
    </w:p>
    <w:p w14:paraId="6E4B2760" w14:textId="77777777" w:rsidR="00844BD2" w:rsidRDefault="00844BD2" w:rsidP="00844BD2">
      <w:pPr>
        <w:pStyle w:val="Quote"/>
      </w:pPr>
      <w:r w:rsidRPr="009B186C">
        <w:t>‘I don’t think we’re quite there in terms of the wider organisation fully understanding its purpose and I think we’ve probably still got a bit more work to do for them to fully understand how beneficial it is.’</w:t>
      </w:r>
      <w:r>
        <w:t xml:space="preserve"> </w:t>
      </w:r>
    </w:p>
    <w:p w14:paraId="543286F5" w14:textId="77777777" w:rsidR="00844BD2" w:rsidRDefault="00844BD2" w:rsidP="00844BD2">
      <w:pPr>
        <w:pStyle w:val="Quoteattribution"/>
      </w:pPr>
      <w:r>
        <w:t>Delegate, Assistant HR Manager</w:t>
      </w:r>
    </w:p>
    <w:p w14:paraId="3170533A" w14:textId="77777777" w:rsidR="00844BD2" w:rsidRDefault="00844BD2" w:rsidP="00844BD2">
      <w:pPr>
        <w:pStyle w:val="Quote"/>
      </w:pPr>
      <w:r>
        <w:t xml:space="preserve">‘I think they think it’s a fluffy HR tool probably, that’s used to get them talking again.’ </w:t>
      </w:r>
    </w:p>
    <w:p w14:paraId="3D3592F7" w14:textId="77777777" w:rsidR="00844BD2" w:rsidRDefault="00844BD2" w:rsidP="00844BD2">
      <w:pPr>
        <w:pStyle w:val="Quoteattribution"/>
      </w:pPr>
      <w:r>
        <w:t>Delegate, HR Manager</w:t>
      </w:r>
    </w:p>
    <w:p w14:paraId="4B53DEBA" w14:textId="6321F64D" w:rsidR="00844BD2" w:rsidRDefault="00844BD2" w:rsidP="00844BD2">
      <w:pPr>
        <w:pStyle w:val="BodyText"/>
        <w:jc w:val="both"/>
      </w:pPr>
      <w:r>
        <w:t xml:space="preserve">The Assistant HR Manager also noted that the organisation can be slow to accept change, which could have a negative effect. The HR department had been working on this by ‘drip-feeding’ changes to the company, through in-house training such as the ‘difficult conversations training’ they offered to managers. It </w:t>
      </w:r>
      <w:r w:rsidR="002F3779">
        <w:t>was</w:t>
      </w:r>
      <w:r>
        <w:t xml:space="preserve"> hoped that they will be able to expand on this interactive in-house training over the next 18 months and continue to stress the importance of this to the wider organisation.  </w:t>
      </w:r>
    </w:p>
    <w:p w14:paraId="6B946CF8" w14:textId="5AC219E7" w:rsidR="00844BD2" w:rsidRDefault="00844BD2" w:rsidP="00844BD2">
      <w:pPr>
        <w:pStyle w:val="Quote"/>
      </w:pPr>
      <w:r w:rsidRPr="00F178D0">
        <w:t xml:space="preserve">‘What I have learned from working in the business is that things aren’t always necessarily accepted straight away because we are not necessarily a business that accepts change very quickly. So we have to sort of like drip feed it in and then </w:t>
      </w:r>
      <w:r w:rsidR="00B16B97" w:rsidRPr="00F178D0">
        <w:t>just</w:t>
      </w:r>
      <w:r w:rsidRPr="00F178D0">
        <w:t xml:space="preserve"> keep on drip feeding it for it to become a part of practice.’ </w:t>
      </w:r>
    </w:p>
    <w:p w14:paraId="38255969" w14:textId="77777777" w:rsidR="00844BD2" w:rsidRPr="00F178D0" w:rsidRDefault="00844BD2" w:rsidP="00844BD2">
      <w:pPr>
        <w:pStyle w:val="Quoteattribution"/>
      </w:pPr>
      <w:r>
        <w:t xml:space="preserve">Delegate, </w:t>
      </w:r>
      <w:r w:rsidRPr="00F178D0">
        <w:t>Assistant HR Manager</w:t>
      </w:r>
    </w:p>
    <w:p w14:paraId="0BE3D99B" w14:textId="77777777" w:rsidR="00844BD2" w:rsidRPr="005B6912" w:rsidRDefault="00844BD2" w:rsidP="00844BD2">
      <w:pPr>
        <w:pStyle w:val="Heading4"/>
        <w:rPr>
          <w:color w:val="004436" w:themeColor="text2"/>
        </w:rPr>
      </w:pPr>
      <w:r w:rsidRPr="005B6912">
        <w:rPr>
          <w:color w:val="004436" w:themeColor="text2"/>
        </w:rPr>
        <w:lastRenderedPageBreak/>
        <w:t>The future</w:t>
      </w:r>
    </w:p>
    <w:p w14:paraId="3F1FB539" w14:textId="1491E8C5" w:rsidR="00844BD2" w:rsidRPr="00F178D0" w:rsidRDefault="002F3779" w:rsidP="00844BD2">
      <w:pPr>
        <w:pStyle w:val="BodyText"/>
      </w:pPr>
      <w:r>
        <w:t>In the l</w:t>
      </w:r>
      <w:r w:rsidR="00844BD2">
        <w:t xml:space="preserve">onger term, the HR Manager would like to see that conflicts are being resolved quickly and effectively. Similarly, the Assistant HR Manager would like to see that the wider organisation is able to implement the learnings that have been taken from the course and handle situations that arise appropriately. </w:t>
      </w:r>
    </w:p>
    <w:p w14:paraId="3E78221A" w14:textId="77777777" w:rsidR="00844BD2" w:rsidRDefault="00844BD2" w:rsidP="00844BD2">
      <w:pPr>
        <w:pStyle w:val="Quote"/>
      </w:pPr>
      <w:r w:rsidRPr="00451F6E">
        <w:t xml:space="preserve">‘To increase the effective management of conflict resolution, to come to a timely outcome, which means people get working again together quicker, which ultimately means we've got a more harmonious workforce.’ </w:t>
      </w:r>
    </w:p>
    <w:p w14:paraId="21C1037B" w14:textId="77777777" w:rsidR="00844BD2" w:rsidRDefault="00844BD2" w:rsidP="00844BD2">
      <w:pPr>
        <w:pStyle w:val="Quoteattribution"/>
      </w:pPr>
      <w:r>
        <w:t xml:space="preserve">Delegate, </w:t>
      </w:r>
      <w:r w:rsidRPr="00451F6E">
        <w:t>HR Manager</w:t>
      </w:r>
    </w:p>
    <w:p w14:paraId="04AF5CD4" w14:textId="77777777" w:rsidR="00844BD2" w:rsidRDefault="00844BD2" w:rsidP="00844BD2">
      <w:pPr>
        <w:pStyle w:val="Heading3"/>
      </w:pPr>
      <w:r>
        <w:t>Case study 3: Medway Community Healthcare CIC, 250+ employees</w:t>
      </w:r>
    </w:p>
    <w:p w14:paraId="5688EE02" w14:textId="77777777" w:rsidR="00844BD2" w:rsidRPr="005B6912" w:rsidRDefault="00844BD2" w:rsidP="00844BD2">
      <w:pPr>
        <w:pStyle w:val="Heading4"/>
        <w:rPr>
          <w:color w:val="004436" w:themeColor="text2"/>
        </w:rPr>
      </w:pPr>
      <w:r w:rsidRPr="005B6912">
        <w:rPr>
          <w:color w:val="004436" w:themeColor="text2"/>
        </w:rPr>
        <w:t>Background</w:t>
      </w:r>
    </w:p>
    <w:p w14:paraId="5E1F9705" w14:textId="77777777" w:rsidR="00844BD2" w:rsidRDefault="00844BD2" w:rsidP="00844BD2">
      <w:pPr>
        <w:pStyle w:val="BodyText"/>
      </w:pPr>
      <w:r>
        <w:t xml:space="preserve">Medway Community Healthcare is an award-winning social enterprise and Community Interest Company established in 2011. They work with partners to support and improve local communities, providing a variety of </w:t>
      </w:r>
      <w:r w:rsidRPr="003174D2">
        <w:t xml:space="preserve">community </w:t>
      </w:r>
      <w:r>
        <w:t xml:space="preserve">health </w:t>
      </w:r>
      <w:r w:rsidRPr="003174D2">
        <w:t>services across Kent</w:t>
      </w:r>
      <w:r>
        <w:t xml:space="preserve">. These include </w:t>
      </w:r>
      <w:r w:rsidRPr="003174D2">
        <w:t xml:space="preserve">health visitors and community nurses, speech and language therapists and out of hours urgent care. </w:t>
      </w:r>
      <w:r>
        <w:t>The majority of the services they provide are NHS, but as a social enterprise, they also provide additional services such as physiotherapist-led Pilates classes, podiatry sessions and training courses for schools. They are one of the largest employers in the area with over 1,300 staff.</w:t>
      </w:r>
    </w:p>
    <w:p w14:paraId="7CF181EA" w14:textId="2CA33361" w:rsidR="00844BD2" w:rsidRDefault="00844BD2" w:rsidP="00844BD2">
      <w:pPr>
        <w:pStyle w:val="BodyText"/>
        <w:rPr>
          <w:rFonts w:cs="Arial"/>
          <w:szCs w:val="20"/>
        </w:rPr>
      </w:pPr>
      <w:r>
        <w:t xml:space="preserve">The delegate interviewed had worked for the NHS for 34 years. She started in admin, </w:t>
      </w:r>
      <w:r w:rsidR="00235FF2">
        <w:t>but then transitioned</w:t>
      </w:r>
      <w:r>
        <w:t xml:space="preserve"> </w:t>
      </w:r>
      <w:r w:rsidR="00235FF2">
        <w:t>to</w:t>
      </w:r>
      <w:r>
        <w:t xml:space="preserve"> the </w:t>
      </w:r>
      <w:r>
        <w:rPr>
          <w:rFonts w:cs="Arial"/>
          <w:szCs w:val="20"/>
        </w:rPr>
        <w:t>L</w:t>
      </w:r>
      <w:r w:rsidRPr="0028233F">
        <w:rPr>
          <w:rFonts w:cs="Arial"/>
          <w:szCs w:val="20"/>
        </w:rPr>
        <w:t xml:space="preserve">earning and </w:t>
      </w:r>
      <w:r>
        <w:rPr>
          <w:rFonts w:cs="Arial"/>
          <w:szCs w:val="20"/>
        </w:rPr>
        <w:t>O</w:t>
      </w:r>
      <w:r w:rsidRPr="0028233F">
        <w:rPr>
          <w:rFonts w:cs="Arial"/>
          <w:szCs w:val="20"/>
        </w:rPr>
        <w:t xml:space="preserve">rganisational </w:t>
      </w:r>
      <w:r>
        <w:rPr>
          <w:rFonts w:cs="Arial"/>
          <w:szCs w:val="20"/>
        </w:rPr>
        <w:t>D</w:t>
      </w:r>
      <w:r w:rsidRPr="0028233F">
        <w:rPr>
          <w:rFonts w:cs="Arial"/>
          <w:szCs w:val="20"/>
        </w:rPr>
        <w:t xml:space="preserve">evelopment </w:t>
      </w:r>
      <w:r>
        <w:rPr>
          <w:rFonts w:cs="Arial"/>
          <w:szCs w:val="20"/>
        </w:rPr>
        <w:t>L</w:t>
      </w:r>
      <w:r w:rsidRPr="0028233F">
        <w:rPr>
          <w:rFonts w:cs="Arial"/>
          <w:szCs w:val="20"/>
        </w:rPr>
        <w:t>ead</w:t>
      </w:r>
      <w:r>
        <w:rPr>
          <w:rFonts w:cs="Arial"/>
          <w:szCs w:val="20"/>
        </w:rPr>
        <w:t xml:space="preserve"> – a role she held since October 2020. This role loosely s</w:t>
      </w:r>
      <w:r w:rsidR="00235FF2">
        <w:rPr>
          <w:rFonts w:cs="Arial"/>
          <w:szCs w:val="20"/>
        </w:rPr>
        <w:t>at</w:t>
      </w:r>
      <w:r>
        <w:rPr>
          <w:rFonts w:cs="Arial"/>
          <w:szCs w:val="20"/>
        </w:rPr>
        <w:t xml:space="preserve"> within HR but she </w:t>
      </w:r>
      <w:r w:rsidR="00235FF2">
        <w:rPr>
          <w:rFonts w:cs="Arial"/>
          <w:szCs w:val="20"/>
        </w:rPr>
        <w:t>was</w:t>
      </w:r>
      <w:r>
        <w:rPr>
          <w:rFonts w:cs="Arial"/>
          <w:szCs w:val="20"/>
        </w:rPr>
        <w:t xml:space="preserve"> also involved with training and upskilling staff more broadly. </w:t>
      </w:r>
    </w:p>
    <w:p w14:paraId="5811EBD0" w14:textId="6D9763EA" w:rsidR="00844BD2" w:rsidRDefault="00844BD2" w:rsidP="00844BD2">
      <w:pPr>
        <w:pStyle w:val="BodyText"/>
        <w:rPr>
          <w:rFonts w:cs="Arial"/>
          <w:szCs w:val="20"/>
        </w:rPr>
      </w:pPr>
      <w:r>
        <w:rPr>
          <w:rFonts w:cs="Arial"/>
          <w:szCs w:val="20"/>
        </w:rPr>
        <w:t xml:space="preserve">The senior leader </w:t>
      </w:r>
      <w:r w:rsidR="00235FF2">
        <w:rPr>
          <w:rFonts w:cs="Arial"/>
          <w:szCs w:val="20"/>
        </w:rPr>
        <w:t>was</w:t>
      </w:r>
      <w:r>
        <w:rPr>
          <w:rFonts w:cs="Arial"/>
          <w:szCs w:val="20"/>
        </w:rPr>
        <w:t xml:space="preserve"> the Director of HR. She ha</w:t>
      </w:r>
      <w:r w:rsidR="00235FF2">
        <w:rPr>
          <w:rFonts w:cs="Arial"/>
          <w:szCs w:val="20"/>
        </w:rPr>
        <w:t>d</w:t>
      </w:r>
      <w:r>
        <w:rPr>
          <w:rFonts w:cs="Arial"/>
          <w:szCs w:val="20"/>
        </w:rPr>
        <w:t xml:space="preserve"> overall responsibility for</w:t>
      </w:r>
      <w:r>
        <w:t xml:space="preserve"> communications, recruitment, HR, payroll, employee engagement and learning and development.</w:t>
      </w:r>
    </w:p>
    <w:p w14:paraId="42906381" w14:textId="77777777" w:rsidR="00844BD2" w:rsidRDefault="00844BD2" w:rsidP="00844BD2">
      <w:pPr>
        <w:pStyle w:val="BodyText"/>
      </w:pPr>
      <w:r>
        <w:t xml:space="preserve">The delegate explained that the organisation’s processes for resolving disputes prior to the delegate attending the course were inefficient and stressful. There was no official mediation process and no trained mediators. Other informal processes (often run by the delegate) involved facilitated sessions between parties. The delegate acknowledged that these were too long and drawn out, and involved too many meetings, over too long a period of time. </w:t>
      </w:r>
    </w:p>
    <w:p w14:paraId="384616A4" w14:textId="77777777" w:rsidR="00844BD2" w:rsidRDefault="00844BD2" w:rsidP="00844BD2">
      <w:pPr>
        <w:pStyle w:val="Quote"/>
      </w:pPr>
      <w:r>
        <w:t>‘</w:t>
      </w:r>
      <w:r w:rsidRPr="000F56A4">
        <w:t>My facilitated conversations would be two or three individual meetings with this person, two or three individual meetings with th</w:t>
      </w:r>
      <w:r>
        <w:t>e other</w:t>
      </w:r>
      <w:r w:rsidRPr="000F56A4">
        <w:t xml:space="preserve"> person, then bring them together and then we'd have another couple of meetings</w:t>
      </w:r>
      <w:r>
        <w:t xml:space="preserve">. It was hours and hours of time.’ </w:t>
      </w:r>
    </w:p>
    <w:p w14:paraId="73DF760E" w14:textId="77777777" w:rsidR="00844BD2" w:rsidRPr="005C67E9" w:rsidRDefault="00844BD2" w:rsidP="00844BD2">
      <w:pPr>
        <w:pStyle w:val="Quoteattribution"/>
      </w:pPr>
      <w:r>
        <w:t>Delegate</w:t>
      </w:r>
    </w:p>
    <w:p w14:paraId="5EC0E72D" w14:textId="78E05655" w:rsidR="00844BD2" w:rsidRDefault="00844BD2" w:rsidP="00844BD2">
      <w:pPr>
        <w:pStyle w:val="BodyText"/>
        <w:rPr>
          <w:rFonts w:cs="Arial"/>
          <w:szCs w:val="20"/>
        </w:rPr>
      </w:pPr>
      <w:r>
        <w:rPr>
          <w:rFonts w:cs="Arial"/>
          <w:szCs w:val="20"/>
        </w:rPr>
        <w:t xml:space="preserve">The other process for resolving disputes prior to training was to instigate a formal investigation. These were run by another employee, Head of Employee Relations. This employee also attended the Acas CIWM course at the same time as the </w:t>
      </w:r>
      <w:r w:rsidR="0011107E">
        <w:t>delegate</w:t>
      </w:r>
      <w:r w:rsidR="0011107E">
        <w:rPr>
          <w:rFonts w:cs="Arial"/>
          <w:szCs w:val="20"/>
        </w:rPr>
        <w:t xml:space="preserve"> but</w:t>
      </w:r>
      <w:r>
        <w:rPr>
          <w:rFonts w:cs="Arial"/>
          <w:szCs w:val="20"/>
        </w:rPr>
        <w:t xml:space="preserve"> had since left the organisation. This involved both parties writing everything down, then an external investigator would come in and review everything.</w:t>
      </w:r>
    </w:p>
    <w:p w14:paraId="29719F5D" w14:textId="77777777" w:rsidR="00844BD2" w:rsidRDefault="00844BD2" w:rsidP="00844BD2">
      <w:pPr>
        <w:pStyle w:val="BodyText"/>
        <w:rPr>
          <w:rFonts w:cs="Arial"/>
          <w:szCs w:val="20"/>
        </w:rPr>
      </w:pPr>
      <w:r>
        <w:rPr>
          <w:rFonts w:cs="Arial"/>
          <w:szCs w:val="20"/>
        </w:rPr>
        <w:t xml:space="preserve">Both the </w:t>
      </w:r>
      <w:r>
        <w:t xml:space="preserve">delegate </w:t>
      </w:r>
      <w:r>
        <w:rPr>
          <w:rFonts w:cs="Arial"/>
          <w:szCs w:val="20"/>
        </w:rPr>
        <w:t xml:space="preserve">and the senior leader noted a tendency that cut across organizations, for both formal and informal processes to be used as a way for line managers to avoid having difficult conversations with employees, and to fail to address problematic workplace situations that then grow </w:t>
      </w:r>
      <w:r>
        <w:rPr>
          <w:rFonts w:cs="Arial"/>
          <w:szCs w:val="20"/>
        </w:rPr>
        <w:lastRenderedPageBreak/>
        <w:t xml:space="preserve">into disputes. This is particularly true where line managers had not received formal training in how to be a line manager. The </w:t>
      </w:r>
      <w:r>
        <w:t xml:space="preserve">delegate </w:t>
      </w:r>
      <w:r>
        <w:rPr>
          <w:rFonts w:cs="Arial"/>
          <w:szCs w:val="20"/>
        </w:rPr>
        <w:t>felt that this sort of training should also be mandatory, as effective management could reduce the need for coaching and mediation.</w:t>
      </w:r>
    </w:p>
    <w:p w14:paraId="06FB697D" w14:textId="77777777" w:rsidR="00844BD2" w:rsidRDefault="00844BD2" w:rsidP="00844BD2">
      <w:pPr>
        <w:pStyle w:val="Quote"/>
      </w:pPr>
      <w:r>
        <w:t>‘</w:t>
      </w:r>
      <w:r w:rsidRPr="00565DC6">
        <w:t>What's at the root is that people haven't dealt with things when they are much smaller. So they've been allowed to fester and grow. And so therefore, sometimes we ended up in a mediation situation just because all the initial previous steps that should have been taken weren't taken.</w:t>
      </w:r>
      <w:r>
        <w:t>’</w:t>
      </w:r>
      <w:r w:rsidRPr="00565DC6">
        <w:t xml:space="preserve"> </w:t>
      </w:r>
    </w:p>
    <w:p w14:paraId="760A8473" w14:textId="77777777" w:rsidR="00844BD2" w:rsidRPr="005C67E9" w:rsidRDefault="00844BD2" w:rsidP="00844BD2">
      <w:pPr>
        <w:pStyle w:val="Quoteattribution"/>
      </w:pPr>
      <w:r>
        <w:t>Delegate</w:t>
      </w:r>
    </w:p>
    <w:p w14:paraId="0C8817C8" w14:textId="77777777" w:rsidR="00844BD2" w:rsidRDefault="00844BD2" w:rsidP="00844BD2">
      <w:pPr>
        <w:pStyle w:val="Quote"/>
      </w:pPr>
      <w:r>
        <w:t>‘</w:t>
      </w:r>
      <w:r w:rsidRPr="00EE5170">
        <w:t>Once things get to a formal grievance, there were lots of opportunities where we could have resolved this issue between two people. But it's an easy thing for a manager to avoid the issue and just say, write it down, I'll get an investigator. It kind of takes the pressure off the manager to push it into a formal who's right, who's wrong grievance</w:t>
      </w:r>
      <w:r>
        <w:t xml:space="preserve">’ </w:t>
      </w:r>
    </w:p>
    <w:p w14:paraId="5C050BA0" w14:textId="77777777" w:rsidR="00844BD2" w:rsidRPr="00EE5170" w:rsidRDefault="00844BD2" w:rsidP="00844BD2">
      <w:pPr>
        <w:pStyle w:val="Quoteattribution"/>
        <w:rPr>
          <w:rFonts w:cs="Arial"/>
          <w:szCs w:val="20"/>
        </w:rPr>
      </w:pPr>
      <w:r>
        <w:t>Senior leader</w:t>
      </w:r>
    </w:p>
    <w:p w14:paraId="489BED43" w14:textId="4BE1091F" w:rsidR="00844BD2" w:rsidRPr="00395B05" w:rsidRDefault="00844BD2" w:rsidP="00844BD2">
      <w:pPr>
        <w:pStyle w:val="BodyText"/>
        <w:rPr>
          <w:rFonts w:cs="Arial"/>
          <w:szCs w:val="20"/>
        </w:rPr>
      </w:pPr>
      <w:r>
        <w:rPr>
          <w:rFonts w:cs="Arial"/>
          <w:szCs w:val="20"/>
        </w:rPr>
        <w:t>The senior leader acknowledged that a lot of these issues arose from the Covid period, when healthcare staff were stretched and all non-essential training was cut, including management training</w:t>
      </w:r>
      <w:r w:rsidR="001C006B">
        <w:rPr>
          <w:rFonts w:cs="Arial"/>
          <w:szCs w:val="20"/>
        </w:rPr>
        <w:t>.</w:t>
      </w:r>
      <w:r>
        <w:rPr>
          <w:rFonts w:cs="Arial"/>
          <w:szCs w:val="20"/>
        </w:rPr>
        <w:t xml:space="preserve">  </w:t>
      </w:r>
    </w:p>
    <w:p w14:paraId="20EA1203" w14:textId="77777777" w:rsidR="00844BD2" w:rsidRPr="005B6912" w:rsidRDefault="00844BD2" w:rsidP="00844BD2">
      <w:pPr>
        <w:pStyle w:val="Heading4"/>
        <w:rPr>
          <w:color w:val="004436" w:themeColor="text2"/>
        </w:rPr>
      </w:pPr>
      <w:r w:rsidRPr="005B6912">
        <w:rPr>
          <w:color w:val="004436" w:themeColor="text2"/>
        </w:rPr>
        <w:t xml:space="preserve">Before the training </w:t>
      </w:r>
    </w:p>
    <w:p w14:paraId="4EC1BB6E" w14:textId="4A67A332" w:rsidR="00844BD2" w:rsidRDefault="00844BD2" w:rsidP="00844BD2">
      <w:pPr>
        <w:pStyle w:val="BodyText"/>
        <w:rPr>
          <w:rFonts w:cs="Arial"/>
          <w:szCs w:val="20"/>
        </w:rPr>
      </w:pPr>
      <w:r>
        <w:t>The delegate</w:t>
      </w:r>
      <w:r w:rsidR="00235FF2">
        <w:t>’</w:t>
      </w:r>
      <w:r>
        <w:t>s role included</w:t>
      </w:r>
      <w:r>
        <w:rPr>
          <w:rFonts w:cs="Arial"/>
          <w:szCs w:val="20"/>
        </w:rPr>
        <w:t xml:space="preserve"> coaching, facilitating conversations in a dispute, and team bonding days. She was typically called on to run coaching or facilitated sessions when the HR team needed an impartial perspective. Prior to attending the course, she had had no formal training in mediation, but was being increasingly called on to serve as a facilitator due to her </w:t>
      </w:r>
      <w:r w:rsidR="00235FF2">
        <w:rPr>
          <w:rFonts w:cs="Arial"/>
          <w:szCs w:val="20"/>
        </w:rPr>
        <w:t>c</w:t>
      </w:r>
      <w:r>
        <w:rPr>
          <w:rFonts w:cs="Arial"/>
          <w:szCs w:val="20"/>
        </w:rPr>
        <w:t xml:space="preserve">oaching experience. The senior leader confirmed that this was because more and more workplace disputes were happening, and that line managers were not dealing with these quickly or effectively. </w:t>
      </w:r>
      <w:r>
        <w:rPr>
          <w:rFonts w:cs="Arial"/>
          <w:szCs w:val="20"/>
        </w:rPr>
        <w:br/>
      </w:r>
      <w:r>
        <w:rPr>
          <w:rFonts w:cs="Arial"/>
          <w:szCs w:val="20"/>
        </w:rPr>
        <w:br/>
        <w:t xml:space="preserve">The </w:t>
      </w:r>
      <w:r>
        <w:t xml:space="preserve">delegate </w:t>
      </w:r>
      <w:r>
        <w:rPr>
          <w:rFonts w:cs="Arial"/>
          <w:szCs w:val="20"/>
        </w:rPr>
        <w:t xml:space="preserve">explained that this lack of experience, and wanting to ensure that she was undertaking mediation correctly, were her primary reasons for attending the course: </w:t>
      </w:r>
    </w:p>
    <w:p w14:paraId="79404998" w14:textId="77777777" w:rsidR="00844BD2" w:rsidRDefault="00844BD2" w:rsidP="00844BD2">
      <w:pPr>
        <w:pStyle w:val="Quote"/>
      </w:pPr>
      <w:r>
        <w:t>‘</w:t>
      </w:r>
      <w:r w:rsidRPr="004D6860">
        <w:t>I'm a trained coach and there are some overlaps with the skills between the coach and a mediator. But [before the course] I was being increasingly called on to do mediation and I would have to say to people that what I can do is I can facilitate a conversation, but I'm not a mediator. I wanted to do the course because I felt that I wasn't 100% confident that what I was doing was appropriate and correct</w:t>
      </w:r>
      <w:r>
        <w:t xml:space="preserve">’ </w:t>
      </w:r>
    </w:p>
    <w:p w14:paraId="325435DE" w14:textId="77777777" w:rsidR="00844BD2" w:rsidRPr="005C67E9" w:rsidRDefault="00844BD2" w:rsidP="00844BD2">
      <w:pPr>
        <w:pStyle w:val="Quoteattribution"/>
      </w:pPr>
      <w:r>
        <w:t>Delegate</w:t>
      </w:r>
    </w:p>
    <w:p w14:paraId="63A363FB" w14:textId="77777777" w:rsidR="00844BD2" w:rsidRDefault="00844BD2" w:rsidP="00844BD2">
      <w:pPr>
        <w:pStyle w:val="BodyText"/>
      </w:pPr>
      <w:r>
        <w:t>The organisation was supportive of the delegate undertaking the training. She flagged to them that while she was happy to act as a facilitator, she felt that she needed formal training because it was important to her to be competent and confident in what she was doing. She and a colleague attended the course together.</w:t>
      </w:r>
    </w:p>
    <w:p w14:paraId="0E3F8853" w14:textId="77777777" w:rsidR="00844BD2" w:rsidRDefault="00844BD2" w:rsidP="00844BD2">
      <w:pPr>
        <w:pStyle w:val="BodyText"/>
      </w:pPr>
      <w:r>
        <w:t xml:space="preserve">The senior leader, having noticed an increase in the number of disputes, also felt that mediation training would be a good set of skills to have within the organisation. She was keen to reduce the time, effort and stress involved in the current dispute processes, and also to resolve matters before they escalated as far as a formal grievance. Happier employees and better staff retention were also motivators. </w:t>
      </w:r>
    </w:p>
    <w:p w14:paraId="365DA076" w14:textId="77777777" w:rsidR="00844BD2" w:rsidRDefault="00844BD2" w:rsidP="00844BD2">
      <w:pPr>
        <w:pStyle w:val="Quote"/>
      </w:pPr>
      <w:r>
        <w:t>‘</w:t>
      </w:r>
      <w:r w:rsidRPr="00EE5170">
        <w:t xml:space="preserve">I wanted to reduce the formal escalations into grievances because it takes forever to get an investigator to come in. Then they have to do everything formally and then all the team take sides. It's so disruptive to a team. With mediation, we're actually bringing two people into the room and having a </w:t>
      </w:r>
      <w:r w:rsidRPr="00EE5170">
        <w:lastRenderedPageBreak/>
        <w:t xml:space="preserve">conversation about what they need to do get on. How do we work together? What rules are we going put in place? So we're trying to reduce time, reduce effort and try to resolve things before they </w:t>
      </w:r>
      <w:r w:rsidRPr="00BA66EC">
        <w:t>escalate</w:t>
      </w:r>
      <w:r>
        <w:t>’</w:t>
      </w:r>
      <w:r w:rsidRPr="00BA66EC">
        <w:t xml:space="preserve"> </w:t>
      </w:r>
    </w:p>
    <w:p w14:paraId="40E18D35" w14:textId="77777777" w:rsidR="00844BD2" w:rsidRDefault="00844BD2" w:rsidP="00844BD2">
      <w:pPr>
        <w:pStyle w:val="Quoteattribution"/>
      </w:pPr>
      <w:r w:rsidRPr="00BA66EC">
        <w:t>Sen</w:t>
      </w:r>
      <w:r>
        <w:t>i</w:t>
      </w:r>
      <w:r w:rsidRPr="00BA66EC">
        <w:t>or leader</w:t>
      </w:r>
    </w:p>
    <w:p w14:paraId="27F308E4" w14:textId="77777777" w:rsidR="00844BD2" w:rsidRDefault="00844BD2" w:rsidP="00844BD2">
      <w:pPr>
        <w:pStyle w:val="Quote"/>
      </w:pPr>
      <w:r>
        <w:t>‘</w:t>
      </w:r>
      <w:r w:rsidRPr="00BA66EC">
        <w:t>In healthcare, we need every single person and the last thing we need is nurses or clinicians leaving because they can't get on with a colleague. So the fundamentals of this is for retention and harmonious team working, which helps everybody</w:t>
      </w:r>
      <w:r>
        <w:t xml:space="preserve">’ </w:t>
      </w:r>
    </w:p>
    <w:p w14:paraId="31A8D61D" w14:textId="77777777" w:rsidR="00844BD2" w:rsidRPr="00BA66EC" w:rsidRDefault="00844BD2" w:rsidP="00844BD2">
      <w:pPr>
        <w:pStyle w:val="Quoteattribution"/>
      </w:pPr>
      <w:r>
        <w:t>Senior leader</w:t>
      </w:r>
    </w:p>
    <w:p w14:paraId="352AF4B9" w14:textId="77777777" w:rsidR="00844BD2" w:rsidRDefault="00844BD2" w:rsidP="00844BD2">
      <w:pPr>
        <w:pStyle w:val="BodyText"/>
      </w:pPr>
      <w:r>
        <w:t xml:space="preserve">The senior leader was particularly concerned about the type of person who should be trained as a mediator. </w:t>
      </w:r>
    </w:p>
    <w:p w14:paraId="4BFB1D0C" w14:textId="77777777" w:rsidR="00844BD2" w:rsidRDefault="00844BD2" w:rsidP="00844BD2">
      <w:pPr>
        <w:pStyle w:val="Quote"/>
      </w:pPr>
      <w:r>
        <w:t xml:space="preserve">‘Sometimes the people who put their hands up and want to be a mediator are exactly the sort of people who shouldn’t. People who like drama, maybe causing trouble, or who want the power to decide who is right and who is wrong. Or people who have conflicts of interest, maybe they’re mates with someone in a dispute and want to mediate for them. That isn’t what mediation should be and in my experience, that type of person makes a situation worse’ </w:t>
      </w:r>
    </w:p>
    <w:p w14:paraId="7B9625E7" w14:textId="77777777" w:rsidR="00844BD2" w:rsidRDefault="00844BD2" w:rsidP="00844BD2">
      <w:pPr>
        <w:pStyle w:val="Quoteattribution"/>
      </w:pPr>
      <w:r>
        <w:t>Senior leader</w:t>
      </w:r>
    </w:p>
    <w:p w14:paraId="4A39193C" w14:textId="77777777" w:rsidR="00844BD2" w:rsidRDefault="00844BD2" w:rsidP="00844BD2">
      <w:pPr>
        <w:pStyle w:val="BodyText"/>
      </w:pPr>
      <w:r>
        <w:t>The senior leader agreed to let the trainee and her colleague attend the CIWM course as they were the right kind of people – impartial, warm, empathetic, non-judgmental, and willing to listen with open minds. They additionally both had degrees and were well-versed in employment law.</w:t>
      </w:r>
    </w:p>
    <w:p w14:paraId="0B89F8A1" w14:textId="77777777" w:rsidR="00844BD2" w:rsidRDefault="00844BD2" w:rsidP="00844BD2">
      <w:pPr>
        <w:pStyle w:val="Quote"/>
      </w:pPr>
      <w:r>
        <w:t xml:space="preserve">‘[Trainee] </w:t>
      </w:r>
      <w:r w:rsidRPr="00FB77BD">
        <w:t>is the loveliest</w:t>
      </w:r>
      <w:r>
        <w:t xml:space="preserve"> p</w:t>
      </w:r>
      <w:r w:rsidRPr="00FB77BD">
        <w:t>erson in the world</w:t>
      </w:r>
      <w:r>
        <w:t>. S</w:t>
      </w:r>
      <w:r w:rsidRPr="00FB77BD">
        <w:t xml:space="preserve">he </w:t>
      </w:r>
      <w:r>
        <w:t>warm and</w:t>
      </w:r>
      <w:r w:rsidRPr="00FB77BD">
        <w:t xml:space="preserve"> welcoming and she will make you feel part</w:t>
      </w:r>
      <w:r>
        <w:t xml:space="preserve"> of the team</w:t>
      </w:r>
      <w:r w:rsidRPr="00FB77BD">
        <w:t>. She'll build rapport really well</w:t>
      </w:r>
      <w:r>
        <w:t>. Both of them are always</w:t>
      </w:r>
      <w:r w:rsidRPr="00FB77BD">
        <w:t xml:space="preserve"> thinking about the bigger picture. They</w:t>
      </w:r>
      <w:r>
        <w:t xml:space="preserve"> </w:t>
      </w:r>
      <w:r w:rsidRPr="00FB77BD">
        <w:t>understand how it</w:t>
      </w:r>
      <w:r>
        <w:t xml:space="preserve"> [the organisation]</w:t>
      </w:r>
      <w:r w:rsidRPr="00FB77BD">
        <w:t xml:space="preserve"> works and what their aims are here. Rather than giving personal opinions</w:t>
      </w:r>
      <w:r>
        <w:t>’</w:t>
      </w:r>
    </w:p>
    <w:p w14:paraId="4713E632" w14:textId="77777777" w:rsidR="00844BD2" w:rsidRDefault="00844BD2" w:rsidP="00844BD2">
      <w:pPr>
        <w:pStyle w:val="Quoteattribution"/>
      </w:pPr>
      <w:r>
        <w:t>Senior leader</w:t>
      </w:r>
    </w:p>
    <w:p w14:paraId="6172DE5C" w14:textId="5DCB8408" w:rsidR="00844BD2" w:rsidRDefault="00844BD2" w:rsidP="00844BD2">
      <w:pPr>
        <w:pStyle w:val="BodyText"/>
      </w:pPr>
      <w:r>
        <w:t xml:space="preserve">The senior leader decided that the Acas CIWM course was the right course for her employees. She had a number of reasons for this choice. She saw Acas as brand leaders, recognised and recommended throughout the UK, </w:t>
      </w:r>
      <w:r w:rsidR="00180F9D">
        <w:t xml:space="preserve">and </w:t>
      </w:r>
      <w:r>
        <w:t>at a reasonable price-point. This was important because Acas’</w:t>
      </w:r>
      <w:r w:rsidR="00C53D54">
        <w:t>s</w:t>
      </w:r>
      <w:r>
        <w:t xml:space="preserve"> reputation provided reassurances that the course would be of high quality. Her experience ten years previously when unaccredited local mediators had come in to run staff training had made her realise that </w:t>
      </w:r>
      <w:r w:rsidRPr="00B7090F">
        <w:rPr>
          <w:i/>
          <w:iCs/>
        </w:rPr>
        <w:t>‘bad mediation is worse than no mediation’</w:t>
      </w:r>
      <w:r>
        <w:t>. In addition, she wanted the reassurance that if a case went to tribunal, the organisation could show they had acted in good faith by attempting mediation with Acas-accredited mediators, who had tried to help resolve the dispute and been unable to</w:t>
      </w:r>
      <w:r w:rsidR="00180F9D">
        <w:t xml:space="preserve"> do so</w:t>
      </w:r>
      <w:r>
        <w:t xml:space="preserve">. </w:t>
      </w:r>
    </w:p>
    <w:p w14:paraId="0EC9533B" w14:textId="77777777" w:rsidR="00844BD2" w:rsidRDefault="00844BD2" w:rsidP="00844BD2">
      <w:pPr>
        <w:pStyle w:val="Quote"/>
      </w:pPr>
      <w:r>
        <w:t>‘</w:t>
      </w:r>
      <w:r w:rsidRPr="00BA66EC">
        <w:t>By having that A</w:t>
      </w:r>
      <w:r>
        <w:t>cas</w:t>
      </w:r>
      <w:r w:rsidRPr="00BA66EC">
        <w:t xml:space="preserve"> brand, we are saying we're going do things properly this time. Do it by the book</w:t>
      </w:r>
      <w:r>
        <w:t>’</w:t>
      </w:r>
      <w:r w:rsidRPr="00BA66EC">
        <w:t xml:space="preserve">. </w:t>
      </w:r>
    </w:p>
    <w:p w14:paraId="5C8AAFCF" w14:textId="77777777" w:rsidR="00844BD2" w:rsidRPr="00BA66EC" w:rsidRDefault="00844BD2" w:rsidP="00844BD2">
      <w:pPr>
        <w:pStyle w:val="Quoteattribution"/>
      </w:pPr>
      <w:r w:rsidRPr="00BA66EC">
        <w:t>Senior leader</w:t>
      </w:r>
    </w:p>
    <w:p w14:paraId="4F878CF0" w14:textId="77777777" w:rsidR="00844BD2" w:rsidRPr="005B6912" w:rsidRDefault="00844BD2" w:rsidP="00844BD2">
      <w:pPr>
        <w:pStyle w:val="Heading4"/>
        <w:rPr>
          <w:color w:val="004436" w:themeColor="text2"/>
        </w:rPr>
      </w:pPr>
      <w:r w:rsidRPr="005B6912">
        <w:rPr>
          <w:color w:val="004436" w:themeColor="text2"/>
        </w:rPr>
        <w:t>The training</w:t>
      </w:r>
    </w:p>
    <w:p w14:paraId="1E36ACE1" w14:textId="5F7B6288" w:rsidR="00844BD2" w:rsidRDefault="00844BD2" w:rsidP="00844BD2">
      <w:pPr>
        <w:pStyle w:val="BodyText"/>
        <w:rPr>
          <w:rFonts w:cs="Arial"/>
          <w:szCs w:val="20"/>
        </w:rPr>
      </w:pPr>
      <w:r>
        <w:t>The delegate</w:t>
      </w:r>
      <w:r w:rsidR="004D60F7">
        <w:t>’</w:t>
      </w:r>
      <w:r>
        <w:t xml:space="preserve">s main expectation of the course was to gain experience of how to mediate well, </w:t>
      </w:r>
      <w:r>
        <w:rPr>
          <w:rFonts w:cs="Arial"/>
          <w:szCs w:val="20"/>
        </w:rPr>
        <w:t xml:space="preserve">including pitfalls to avoid, and </w:t>
      </w:r>
      <w:r w:rsidRPr="0028233F">
        <w:rPr>
          <w:rFonts w:cs="Arial"/>
          <w:szCs w:val="20"/>
        </w:rPr>
        <w:t>what happens if</w:t>
      </w:r>
      <w:r>
        <w:rPr>
          <w:rFonts w:cs="Arial"/>
          <w:szCs w:val="20"/>
        </w:rPr>
        <w:t xml:space="preserve"> mediation doesn’t work. The course was better than she had expected. Even though she had asked to go on it, she did not realise how much there was to learn, and how valuable it would be to her.</w:t>
      </w:r>
    </w:p>
    <w:p w14:paraId="3292F779" w14:textId="77777777" w:rsidR="00844BD2" w:rsidRDefault="00844BD2" w:rsidP="00844BD2">
      <w:pPr>
        <w:pStyle w:val="Quote"/>
      </w:pPr>
      <w:r>
        <w:lastRenderedPageBreak/>
        <w:t>‘</w:t>
      </w:r>
      <w:r w:rsidRPr="0095043A">
        <w:t>I didn't know what I didn't know. I've walked away with so much. There's been so many takeaways. It's excellent.</w:t>
      </w:r>
      <w:r>
        <w:t xml:space="preserve">’ </w:t>
      </w:r>
    </w:p>
    <w:p w14:paraId="4B2CBE97" w14:textId="77777777" w:rsidR="00844BD2" w:rsidRPr="005C67E9" w:rsidRDefault="00844BD2" w:rsidP="00844BD2">
      <w:pPr>
        <w:pStyle w:val="Quoteattribution"/>
      </w:pPr>
      <w:r>
        <w:t>Delegate</w:t>
      </w:r>
    </w:p>
    <w:p w14:paraId="0E987456" w14:textId="77777777" w:rsidR="00844BD2" w:rsidRDefault="00844BD2" w:rsidP="00844BD2">
      <w:pPr>
        <w:spacing w:after="240" w:line="288" w:lineRule="auto"/>
        <w:rPr>
          <w:rFonts w:cs="Arial"/>
          <w:szCs w:val="20"/>
        </w:rPr>
      </w:pPr>
      <w:r>
        <w:rPr>
          <w:rFonts w:cs="Arial"/>
          <w:szCs w:val="20"/>
        </w:rPr>
        <w:t>She noted that the course facilitators were excellent because they were supportive and created an environment where it was easy to learn.</w:t>
      </w:r>
    </w:p>
    <w:p w14:paraId="09B3B3AE" w14:textId="66E7AA61" w:rsidR="00844BD2" w:rsidRDefault="00844BD2" w:rsidP="00844BD2">
      <w:pPr>
        <w:pStyle w:val="Quote"/>
      </w:pPr>
      <w:r>
        <w:t>‘</w:t>
      </w:r>
      <w:r w:rsidRPr="00B50E39">
        <w:t xml:space="preserve">There was a little bit of fun in there. They were able to give you room, they helped you to grow but didn't sound derogatory. They just created this wonderful learning environment. They were very upfront, very generous in sharing about their own previous experiences when things had not gone well. That was invaluable because you thought to yourself well, </w:t>
      </w:r>
      <w:r w:rsidR="0011107E" w:rsidRPr="00B50E39">
        <w:t>blimey</w:t>
      </w:r>
      <w:r w:rsidRPr="00B50E39">
        <w:t>, if that can happen to you, it can happen to anyone</w:t>
      </w:r>
      <w:r>
        <w:t>’</w:t>
      </w:r>
      <w:r w:rsidRPr="0028233F">
        <w:t>.</w:t>
      </w:r>
    </w:p>
    <w:p w14:paraId="4E00C2AC" w14:textId="77777777" w:rsidR="00844BD2" w:rsidRPr="005C67E9" w:rsidRDefault="00844BD2" w:rsidP="00844BD2">
      <w:pPr>
        <w:pStyle w:val="Quoteattribution"/>
      </w:pPr>
      <w:r>
        <w:t>Delegate</w:t>
      </w:r>
    </w:p>
    <w:p w14:paraId="0E391DA0" w14:textId="2C84B2C6" w:rsidR="00844BD2" w:rsidRPr="0095043A" w:rsidRDefault="00844BD2" w:rsidP="00844BD2">
      <w:pPr>
        <w:spacing w:after="240" w:line="288" w:lineRule="auto"/>
        <w:rPr>
          <w:rFonts w:cs="Arial"/>
          <w:szCs w:val="20"/>
        </w:rPr>
      </w:pPr>
      <w:r>
        <w:rPr>
          <w:rFonts w:cs="Arial"/>
          <w:szCs w:val="20"/>
        </w:rPr>
        <w:t xml:space="preserve">She attended the course online as it was during the Covid pandemic, but would have preferred a </w:t>
      </w:r>
      <w:r w:rsidR="005B6912">
        <w:rPr>
          <w:rFonts w:cs="Arial"/>
          <w:szCs w:val="20"/>
        </w:rPr>
        <w:t>face-to-face</w:t>
      </w:r>
      <w:r>
        <w:rPr>
          <w:rFonts w:cs="Arial"/>
          <w:szCs w:val="20"/>
        </w:rPr>
        <w:t xml:space="preserve"> environment, particularly for a course on mediation. In a mediation session, people’s body language and facial expressions can be important, so she would have preferred that environment for a course. </w:t>
      </w:r>
    </w:p>
    <w:p w14:paraId="40322E22" w14:textId="77777777" w:rsidR="00844BD2" w:rsidRPr="005B6912" w:rsidRDefault="00844BD2" w:rsidP="00844BD2">
      <w:pPr>
        <w:pStyle w:val="Heading4"/>
        <w:rPr>
          <w:color w:val="004436" w:themeColor="text2"/>
        </w:rPr>
      </w:pPr>
      <w:r w:rsidRPr="005B6912">
        <w:rPr>
          <w:color w:val="004436" w:themeColor="text2"/>
        </w:rPr>
        <w:t>After the training</w:t>
      </w:r>
    </w:p>
    <w:p w14:paraId="6020B23B" w14:textId="77777777" w:rsidR="00844BD2" w:rsidRDefault="00844BD2" w:rsidP="00844BD2">
      <w:pPr>
        <w:pStyle w:val="BodyText"/>
      </w:pPr>
      <w:r>
        <w:t xml:space="preserve">After the course, the delegate and her colleague put together a mediation policy for their organisation, which they had not previously had. Part of this included using HR as </w:t>
      </w:r>
      <w:r>
        <w:rPr>
          <w:i/>
          <w:iCs/>
        </w:rPr>
        <w:t>‘a filter’</w:t>
      </w:r>
      <w:r>
        <w:t>, so that HR could, in the first instance, decide whether mediation was appropriate, or whether managers and colleagues should try to resolve disputes in another way.</w:t>
      </w:r>
    </w:p>
    <w:p w14:paraId="61626024" w14:textId="77777777" w:rsidR="00844BD2" w:rsidRDefault="00844BD2" w:rsidP="00844BD2">
      <w:pPr>
        <w:pStyle w:val="BodyText"/>
      </w:pPr>
      <w:r>
        <w:t xml:space="preserve">The delegate had also put together a leadership and management development program for line managers to give them the skills they need to identify workplace issues before they grow, and strategies to overcome these. </w:t>
      </w:r>
    </w:p>
    <w:p w14:paraId="160F35B3" w14:textId="77777777" w:rsidR="00844BD2" w:rsidRPr="00EB5440" w:rsidRDefault="00844BD2" w:rsidP="00844BD2">
      <w:pPr>
        <w:pStyle w:val="BodyText"/>
      </w:pPr>
      <w:r>
        <w:t xml:space="preserve">Since attending the course, the way the delegate approaches mediation had changed. What she learned on the course had helped her to be more confident in her own competence, in terms of what she should and should not do, which had made her more efficient in delivering mediation. </w:t>
      </w:r>
    </w:p>
    <w:p w14:paraId="608BC7BA" w14:textId="3B4AD027" w:rsidR="00844BD2" w:rsidRDefault="00844BD2" w:rsidP="00844BD2">
      <w:pPr>
        <w:pStyle w:val="Quote"/>
      </w:pPr>
      <w:r>
        <w:t xml:space="preserve">‘I look back </w:t>
      </w:r>
      <w:r w:rsidR="0011107E">
        <w:t>now,</w:t>
      </w:r>
      <w:r>
        <w:t xml:space="preserve"> and it was so draining for me before. An emotional toil. My style wasn’t as good as it could have been. I look back now [to mediations prior to training] and I think of how I could have done them better’ </w:t>
      </w:r>
    </w:p>
    <w:p w14:paraId="6D7A1125" w14:textId="77777777" w:rsidR="00844BD2" w:rsidRPr="005C67E9" w:rsidRDefault="00844BD2" w:rsidP="00844BD2">
      <w:pPr>
        <w:pStyle w:val="Quoteattribution"/>
      </w:pPr>
      <w:r>
        <w:t>Delegate</w:t>
      </w:r>
    </w:p>
    <w:p w14:paraId="7EF0ABD4" w14:textId="77777777" w:rsidR="00844BD2" w:rsidRDefault="00844BD2" w:rsidP="00844BD2">
      <w:pPr>
        <w:pStyle w:val="BodyText"/>
        <w:rPr>
          <w:rFonts w:cs="Arial"/>
          <w:szCs w:val="20"/>
        </w:rPr>
      </w:pPr>
      <w:r>
        <w:t xml:space="preserve">This had also had a knock-on impact on the people the delegate mediates for, as they are taken out of the workplace for fewer hours, and the process is </w:t>
      </w:r>
      <w:r>
        <w:rPr>
          <w:rFonts w:cs="Arial"/>
          <w:szCs w:val="20"/>
        </w:rPr>
        <w:t>l</w:t>
      </w:r>
      <w:r w:rsidRPr="0028233F">
        <w:rPr>
          <w:rFonts w:cs="Arial"/>
          <w:szCs w:val="20"/>
        </w:rPr>
        <w:t xml:space="preserve">ess emotionally draining for </w:t>
      </w:r>
      <w:r>
        <w:rPr>
          <w:rFonts w:cs="Arial"/>
          <w:szCs w:val="20"/>
        </w:rPr>
        <w:t>all</w:t>
      </w:r>
      <w:r w:rsidRPr="0028233F">
        <w:rPr>
          <w:rFonts w:cs="Arial"/>
          <w:szCs w:val="20"/>
        </w:rPr>
        <w:t xml:space="preserve"> parties</w:t>
      </w:r>
      <w:r>
        <w:rPr>
          <w:rFonts w:cs="Arial"/>
          <w:szCs w:val="20"/>
        </w:rPr>
        <w:t>. This means less</w:t>
      </w:r>
      <w:r w:rsidRPr="0028233F">
        <w:rPr>
          <w:rFonts w:cs="Arial"/>
          <w:szCs w:val="20"/>
        </w:rPr>
        <w:t xml:space="preserve"> impact on the </w:t>
      </w:r>
      <w:r>
        <w:rPr>
          <w:rFonts w:cs="Arial"/>
          <w:szCs w:val="20"/>
        </w:rPr>
        <w:t xml:space="preserve">wider </w:t>
      </w:r>
      <w:r w:rsidRPr="0028233F">
        <w:rPr>
          <w:rFonts w:cs="Arial"/>
          <w:szCs w:val="20"/>
        </w:rPr>
        <w:t>team and patient care</w:t>
      </w:r>
      <w:r>
        <w:rPr>
          <w:rFonts w:cs="Arial"/>
          <w:szCs w:val="20"/>
        </w:rPr>
        <w:t>.</w:t>
      </w:r>
    </w:p>
    <w:p w14:paraId="4B4B995B" w14:textId="56F1498C" w:rsidR="004D60F7" w:rsidRDefault="00844BD2" w:rsidP="00844BD2">
      <w:pPr>
        <w:pStyle w:val="BodyText"/>
      </w:pPr>
      <w:r>
        <w:t>The senior leader agreed with this perspective and noted similar benefits, including better staff retention.</w:t>
      </w:r>
    </w:p>
    <w:p w14:paraId="3FDFB8DC" w14:textId="77777777" w:rsidR="004D60F7" w:rsidRDefault="004D60F7" w:rsidP="00844BD2">
      <w:pPr>
        <w:pStyle w:val="BodyText"/>
      </w:pPr>
    </w:p>
    <w:p w14:paraId="20BEB804" w14:textId="77777777" w:rsidR="004D60F7" w:rsidRDefault="004D60F7" w:rsidP="00844BD2">
      <w:pPr>
        <w:pStyle w:val="BodyText"/>
      </w:pPr>
    </w:p>
    <w:p w14:paraId="0C399C33" w14:textId="77777777" w:rsidR="00844BD2" w:rsidRDefault="00844BD2" w:rsidP="00844BD2">
      <w:pPr>
        <w:pStyle w:val="Quote"/>
      </w:pPr>
      <w:r>
        <w:lastRenderedPageBreak/>
        <w:t>‘</w:t>
      </w:r>
      <w:r w:rsidRPr="004B583D">
        <w:t>I think it really helps being independent from the situation rather than the manager or a colleague. She [the trainee] can start to look things with the kind of fresh eyes. So I think it's been good. It's definitely saved us time. It's saved us investigations and formal grievances and also as well we don't want anybody to leave.</w:t>
      </w:r>
      <w:r>
        <w:t xml:space="preserve">’ </w:t>
      </w:r>
    </w:p>
    <w:p w14:paraId="192A0C19" w14:textId="77777777" w:rsidR="00844BD2" w:rsidRPr="004B583D" w:rsidRDefault="00844BD2" w:rsidP="00844BD2">
      <w:pPr>
        <w:pStyle w:val="Quoteattribution"/>
      </w:pPr>
      <w:r>
        <w:t>Senior leader</w:t>
      </w:r>
    </w:p>
    <w:p w14:paraId="7D1EDE11" w14:textId="6368A2EF" w:rsidR="00844BD2" w:rsidRDefault="00844BD2" w:rsidP="00844BD2">
      <w:pPr>
        <w:pStyle w:val="BodyText"/>
        <w:rPr>
          <w:rFonts w:cs="Arial"/>
          <w:szCs w:val="20"/>
        </w:rPr>
      </w:pPr>
      <w:r>
        <w:rPr>
          <w:rFonts w:cs="Arial"/>
          <w:szCs w:val="20"/>
        </w:rPr>
        <w:t xml:space="preserve">The CIWM course had also given the trainee other skills that she has put to use in other aspects of her role. She notes that there can be some </w:t>
      </w:r>
      <w:r w:rsidRPr="00B7090F">
        <w:rPr>
          <w:rFonts w:cs="Arial"/>
          <w:i/>
          <w:iCs/>
          <w:szCs w:val="20"/>
        </w:rPr>
        <w:t xml:space="preserve">‘difficult people’ </w:t>
      </w:r>
      <w:r>
        <w:rPr>
          <w:rFonts w:cs="Arial"/>
          <w:szCs w:val="20"/>
        </w:rPr>
        <w:t>to work with in her organisation and feels that the course has made her more confident and assertive when working with them. She offers an example of how she no longer allows meetings she chairs to focus solely on issues, challenges and ‘</w:t>
      </w:r>
      <w:r w:rsidRPr="00F00C13">
        <w:rPr>
          <w:rFonts w:cs="Arial"/>
          <w:i/>
          <w:iCs/>
          <w:szCs w:val="20"/>
        </w:rPr>
        <w:t>griping</w:t>
      </w:r>
      <w:r>
        <w:rPr>
          <w:rFonts w:cs="Arial"/>
          <w:szCs w:val="20"/>
        </w:rPr>
        <w:t>’, without insisting that colleagues also discuss potential solutions – to the point where she will ‘</w:t>
      </w:r>
      <w:r w:rsidRPr="0028708E">
        <w:rPr>
          <w:rFonts w:cs="Arial"/>
          <w:i/>
          <w:iCs/>
          <w:szCs w:val="20"/>
        </w:rPr>
        <w:t>not let them leave the room</w:t>
      </w:r>
      <w:r>
        <w:rPr>
          <w:rFonts w:cs="Arial"/>
          <w:i/>
          <w:iCs/>
          <w:szCs w:val="20"/>
        </w:rPr>
        <w:t>’</w:t>
      </w:r>
      <w:r>
        <w:rPr>
          <w:rFonts w:cs="Arial"/>
          <w:szCs w:val="20"/>
        </w:rPr>
        <w:t xml:space="preserve"> until they start discussing some positive ways where challenges could be overcome. </w:t>
      </w:r>
    </w:p>
    <w:p w14:paraId="243A1ADA" w14:textId="3F7F130C" w:rsidR="00844BD2" w:rsidRDefault="00844BD2" w:rsidP="00844BD2">
      <w:pPr>
        <w:pStyle w:val="BodyText"/>
        <w:rPr>
          <w:rFonts w:cs="Arial"/>
          <w:szCs w:val="20"/>
        </w:rPr>
      </w:pPr>
      <w:r>
        <w:rPr>
          <w:rFonts w:cs="Arial"/>
          <w:szCs w:val="20"/>
        </w:rPr>
        <w:t xml:space="preserve">The senior leader had noted similar advantages for the trainee in that it has helped to raise </w:t>
      </w:r>
      <w:r w:rsidR="00B26C52">
        <w:rPr>
          <w:rFonts w:cs="Arial"/>
          <w:szCs w:val="20"/>
        </w:rPr>
        <w:t>the HR</w:t>
      </w:r>
      <w:r>
        <w:rPr>
          <w:rFonts w:cs="Arial"/>
          <w:szCs w:val="20"/>
        </w:rPr>
        <w:t xml:space="preserve"> profile outside of the direct HR team, and has helped raise her profile within the wider organisation</w:t>
      </w:r>
      <w:r w:rsidR="00B16B97">
        <w:rPr>
          <w:rFonts w:cs="Arial"/>
          <w:szCs w:val="20"/>
        </w:rPr>
        <w:t>.</w:t>
      </w:r>
    </w:p>
    <w:p w14:paraId="6424ED97" w14:textId="77777777" w:rsidR="00844BD2" w:rsidRDefault="00844BD2" w:rsidP="00844BD2">
      <w:pPr>
        <w:pStyle w:val="BodyText"/>
        <w:rPr>
          <w:rFonts w:cs="Arial"/>
          <w:szCs w:val="20"/>
        </w:rPr>
      </w:pPr>
      <w:r>
        <w:rPr>
          <w:rFonts w:cs="Arial"/>
          <w:szCs w:val="20"/>
        </w:rPr>
        <w:t xml:space="preserve">The senior leader had been working to promote the new mediation offering within the organisation via a variety of written communications including multiple mentions in the weekly newsletter and a booklet being made available to staff. She also promoted the service by word of mouth when talking to other senior leaders in the organisation </w:t>
      </w:r>
    </w:p>
    <w:p w14:paraId="77BBB63C" w14:textId="61AE9653" w:rsidR="00844BD2" w:rsidRDefault="00844BD2" w:rsidP="00844BD2">
      <w:pPr>
        <w:pStyle w:val="BodyText"/>
        <w:rPr>
          <w:rFonts w:cs="Arial"/>
          <w:szCs w:val="20"/>
        </w:rPr>
      </w:pPr>
      <w:r>
        <w:rPr>
          <w:rFonts w:cs="Arial"/>
          <w:szCs w:val="20"/>
        </w:rPr>
        <w:t>Both the trainee and the senior leader agreed that there was more work to be done in their organisation in terms of getting people to really understand mediation (what it is for and how it works). They felt that while some people see it as an alternative to good line management</w:t>
      </w:r>
      <w:r w:rsidR="00B26C52">
        <w:rPr>
          <w:rFonts w:cs="Arial"/>
          <w:szCs w:val="20"/>
        </w:rPr>
        <w:t>,</w:t>
      </w:r>
      <w:r>
        <w:rPr>
          <w:rFonts w:cs="Arial"/>
          <w:szCs w:val="20"/>
        </w:rPr>
        <w:t xml:space="preserve"> others saw it as a </w:t>
      </w:r>
      <w:r w:rsidR="005B6912">
        <w:rPr>
          <w:rFonts w:cs="Arial"/>
          <w:szCs w:val="20"/>
        </w:rPr>
        <w:t>last resort</w:t>
      </w:r>
      <w:r>
        <w:rPr>
          <w:rFonts w:cs="Arial"/>
          <w:szCs w:val="20"/>
        </w:rPr>
        <w:t xml:space="preserve"> to an expensive tribunal, and were not particularly interested in how it can and should work. </w:t>
      </w:r>
    </w:p>
    <w:p w14:paraId="774B09B7" w14:textId="77777777" w:rsidR="00844BD2" w:rsidRDefault="00844BD2" w:rsidP="00844BD2">
      <w:pPr>
        <w:pStyle w:val="Quote"/>
      </w:pPr>
      <w:r>
        <w:t>‘</w:t>
      </w:r>
      <w:r w:rsidRPr="00557A3C">
        <w:t>Mediation always occurs when all other avenues have broken down, but actually you could do it much sooner and hopefully when there's a lot less heat.</w:t>
      </w:r>
      <w:r>
        <w:t xml:space="preserve">’ </w:t>
      </w:r>
    </w:p>
    <w:p w14:paraId="14C09D4E" w14:textId="77777777" w:rsidR="00844BD2" w:rsidRPr="005C67E9" w:rsidRDefault="00844BD2" w:rsidP="00844BD2">
      <w:pPr>
        <w:pStyle w:val="Quoteattribution"/>
      </w:pPr>
      <w:r>
        <w:t>Delegate</w:t>
      </w:r>
    </w:p>
    <w:p w14:paraId="3C5F7B80" w14:textId="77777777" w:rsidR="00844BD2" w:rsidRDefault="00844BD2" w:rsidP="00844BD2">
      <w:pPr>
        <w:pStyle w:val="Quote"/>
      </w:pPr>
      <w:r>
        <w:t xml:space="preserve">‘It shouldn’t be used instead of being an effective manager, but also, it is sometimes used as a last resort in a bitter dispute. If they’d considered mediation earlier, we could prevent some problems from getting worse over time. So it’s a great tool, but there is work for us to do in getting the wider organisation to understand it better. </w:t>
      </w:r>
      <w:r w:rsidRPr="0028708E">
        <w:t>So my challenge now is to get them to move the mediation up the hierarchy.</w:t>
      </w:r>
      <w:r>
        <w:t>’</w:t>
      </w:r>
      <w:r w:rsidRPr="0028708E">
        <w:t xml:space="preserve"> </w:t>
      </w:r>
    </w:p>
    <w:p w14:paraId="36119FE3" w14:textId="77777777" w:rsidR="00844BD2" w:rsidRPr="00557A3C" w:rsidRDefault="00844BD2" w:rsidP="00844BD2">
      <w:pPr>
        <w:pStyle w:val="Quoteattribution"/>
      </w:pPr>
      <w:r>
        <w:t>Senior leader</w:t>
      </w:r>
    </w:p>
    <w:p w14:paraId="5D2F9EC1" w14:textId="77777777" w:rsidR="00844BD2" w:rsidRPr="005B6912" w:rsidRDefault="00844BD2" w:rsidP="00844BD2">
      <w:pPr>
        <w:pStyle w:val="Heading4"/>
        <w:rPr>
          <w:color w:val="004436" w:themeColor="text2"/>
        </w:rPr>
      </w:pPr>
      <w:r w:rsidRPr="005B6912">
        <w:rPr>
          <w:color w:val="004436" w:themeColor="text2"/>
        </w:rPr>
        <w:t>Success factors for mediation</w:t>
      </w:r>
    </w:p>
    <w:p w14:paraId="06EA4369" w14:textId="2DCB799A" w:rsidR="00844BD2" w:rsidRPr="003A28D9" w:rsidRDefault="00844BD2" w:rsidP="00844BD2">
      <w:pPr>
        <w:pStyle w:val="BodyText"/>
        <w:rPr>
          <w:i/>
          <w:iCs/>
        </w:rPr>
      </w:pPr>
      <w:r>
        <w:rPr>
          <w:rFonts w:cs="Arial"/>
          <w:szCs w:val="20"/>
        </w:rPr>
        <w:t xml:space="preserve">The key success factors for successful mediation for both the </w:t>
      </w:r>
      <w:r>
        <w:t xml:space="preserve">delegate </w:t>
      </w:r>
      <w:r>
        <w:rPr>
          <w:rFonts w:cs="Arial"/>
          <w:szCs w:val="20"/>
        </w:rPr>
        <w:t xml:space="preserve">and senior leader were implementing the process sufficiently early in a dispute, before things had broken down between the parties involved. </w:t>
      </w:r>
      <w:r>
        <w:t>The trainee noted that this is a particular problem in the NHS as a whole, because staff are exhausted, burnt out, and feeling under-appreciated, which can exacerbate existing issues as they do not have the emotional bandwidth and resilience that they had ten years ago. This can make disputes in the workplace more likely, as people do not feel listened to.</w:t>
      </w:r>
    </w:p>
    <w:p w14:paraId="6428B8D5" w14:textId="77777777" w:rsidR="00844BD2" w:rsidRDefault="00844BD2" w:rsidP="00844BD2">
      <w:pPr>
        <w:spacing w:after="240" w:line="288" w:lineRule="auto"/>
        <w:rPr>
          <w:rFonts w:cs="Arial"/>
          <w:szCs w:val="20"/>
        </w:rPr>
      </w:pPr>
      <w:r>
        <w:rPr>
          <w:rFonts w:cs="Arial"/>
          <w:szCs w:val="20"/>
        </w:rPr>
        <w:t xml:space="preserve">However, if mediation can be implemented before the relationship had irreparably been damaged, the </w:t>
      </w:r>
      <w:r>
        <w:t xml:space="preserve">delegate felt that </w:t>
      </w:r>
      <w:r>
        <w:rPr>
          <w:rFonts w:cs="Arial"/>
          <w:szCs w:val="20"/>
        </w:rPr>
        <w:t xml:space="preserve">sessions gave people a chance to be fully heard. They thought that simply being in </w:t>
      </w:r>
      <w:r>
        <w:rPr>
          <w:rFonts w:cs="Arial"/>
          <w:szCs w:val="20"/>
        </w:rPr>
        <w:lastRenderedPageBreak/>
        <w:t xml:space="preserve">the presence of a sympathetic person who is there to listen, can be a powerful factor in the success of the process.   </w:t>
      </w:r>
    </w:p>
    <w:p w14:paraId="0947AB3C" w14:textId="77777777" w:rsidR="00844BD2" w:rsidRDefault="00844BD2" w:rsidP="00844BD2">
      <w:pPr>
        <w:pStyle w:val="Quote"/>
      </w:pPr>
      <w:r>
        <w:t>‘</w:t>
      </w:r>
      <w:r w:rsidRPr="00450382">
        <w:t>I think the process of mediation, it works because usually what's at the bottom of a problem is somebody hasn't felt heard. Mediation gives that person a platform and you just listen. Then you listen to other person, and then you bring them together. The fact that they have been able to offload, you can see that person lightening. And so the process of mediation is as good as it’s going to get</w:t>
      </w:r>
      <w:r>
        <w:t xml:space="preserve">’ </w:t>
      </w:r>
    </w:p>
    <w:p w14:paraId="1D80C6D6" w14:textId="77777777" w:rsidR="00844BD2" w:rsidRPr="005C67E9" w:rsidRDefault="00844BD2" w:rsidP="00844BD2">
      <w:pPr>
        <w:pStyle w:val="Quoteattribution"/>
      </w:pPr>
      <w:r>
        <w:t>Delegate</w:t>
      </w:r>
    </w:p>
    <w:p w14:paraId="7058AF65" w14:textId="77777777" w:rsidR="00844BD2" w:rsidRPr="005B6912" w:rsidRDefault="00844BD2" w:rsidP="00844BD2">
      <w:pPr>
        <w:pStyle w:val="Heading4"/>
        <w:rPr>
          <w:color w:val="004436" w:themeColor="text2"/>
        </w:rPr>
      </w:pPr>
      <w:r w:rsidRPr="005B6912">
        <w:rPr>
          <w:color w:val="004436" w:themeColor="text2"/>
        </w:rPr>
        <w:t>Barriers to successful mediation</w:t>
      </w:r>
    </w:p>
    <w:p w14:paraId="154DA39D" w14:textId="131D5213" w:rsidR="00844BD2" w:rsidRDefault="00844BD2" w:rsidP="00844BD2">
      <w:pPr>
        <w:pStyle w:val="BodyText"/>
      </w:pPr>
      <w:r>
        <w:t xml:space="preserve">A key barrier to successful mediation for the delegate was when disputes have been allowed to progress too far, so there is too much bitterness on both sides. Rather than both parties wanting a resolution, some disputes become so bitter that both parties </w:t>
      </w:r>
      <w:r w:rsidRPr="00B7090F">
        <w:rPr>
          <w:i/>
          <w:iCs/>
        </w:rPr>
        <w:t>‘just want to be proved right, to be validated’</w:t>
      </w:r>
      <w:r>
        <w:t>. This was one of her key points about why line managers need to manage workplace issues better (</w:t>
      </w:r>
      <w:r w:rsidR="0011107E">
        <w:t>i.e.,</w:t>
      </w:r>
      <w:r>
        <w:t xml:space="preserve"> before they become serious disputes), but where mediation would benefit all parties if it was considered as a solution earlier in the process. </w:t>
      </w:r>
    </w:p>
    <w:p w14:paraId="5E8A837E" w14:textId="77777777" w:rsidR="00844BD2" w:rsidRDefault="00844BD2" w:rsidP="00844BD2">
      <w:pPr>
        <w:pStyle w:val="BodyText"/>
      </w:pPr>
      <w:r>
        <w:t>The senior leader agreed with this and identified additional barriers. Employees not fully understanding mediation and electing to resign rather than go through any dispute-resolution process is sometimes still a barrier, and she and the delegate are talking about how to address this. The senior leader wanted to start by better understanding the issue and capturing more data on it.</w:t>
      </w:r>
    </w:p>
    <w:p w14:paraId="02E3613A" w14:textId="62FEBAD4" w:rsidR="00844BD2" w:rsidRDefault="00844BD2" w:rsidP="00844BD2">
      <w:pPr>
        <w:pStyle w:val="Quote"/>
      </w:pPr>
      <w:r>
        <w:t>‘</w:t>
      </w:r>
      <w:r w:rsidRPr="00EC62B4">
        <w:t>Some people still say actually no. I'm just gonna leave. I don't wanna deal with mediation. So we need to capture some data on it. We need to capture who turns down mediation as well as which cases are turned down, so that we can find out whether there is a PR image issue about mediation, or do people understand what it is? The business managers understand, but the clinical staff, I don’t know.</w:t>
      </w:r>
      <w:r>
        <w:t>’</w:t>
      </w:r>
      <w:r w:rsidRPr="00EC62B4">
        <w:t xml:space="preserve"> </w:t>
      </w:r>
    </w:p>
    <w:p w14:paraId="6815A97D" w14:textId="77777777" w:rsidR="00844BD2" w:rsidRDefault="00844BD2" w:rsidP="00844BD2">
      <w:pPr>
        <w:pStyle w:val="Quoteattribution"/>
      </w:pPr>
      <w:r w:rsidRPr="00EC62B4">
        <w:t>Senior leader</w:t>
      </w:r>
    </w:p>
    <w:p w14:paraId="2213FBD4" w14:textId="3C36A440" w:rsidR="00844BD2" w:rsidRDefault="00844BD2" w:rsidP="00844BD2">
      <w:pPr>
        <w:pStyle w:val="BodyText"/>
      </w:pPr>
      <w:r>
        <w:t xml:space="preserve">As part of a wider organisational change, the senior leader had started to introduce a ‘Just And Learning’ culture. This involves creating work environment whereby, </w:t>
      </w:r>
      <w:r w:rsidRPr="004019F5">
        <w:t xml:space="preserve">when something goes wrong, </w:t>
      </w:r>
      <w:r>
        <w:t>employees</w:t>
      </w:r>
      <w:r w:rsidRPr="004019F5">
        <w:t xml:space="preserve"> can speak up without fearing blame, and all parties share learning</w:t>
      </w:r>
      <w:r>
        <w:t>. The senior leader hoped that this will help encourage employees to utilise mediation more often to resolve disputes, particularly when there is a power differential (</w:t>
      </w:r>
      <w:r w:rsidR="0011107E">
        <w:t>e.g.,</w:t>
      </w:r>
      <w:r>
        <w:t xml:space="preserve"> an employee’s dispute with a line manager). Replacing a blame culture with a learning culture could help make employees feel safer in speaking up.</w:t>
      </w:r>
    </w:p>
    <w:p w14:paraId="73B0AF35" w14:textId="36EAA2EC" w:rsidR="00844BD2" w:rsidRDefault="00844BD2" w:rsidP="00844BD2">
      <w:pPr>
        <w:pStyle w:val="BodyText"/>
      </w:pPr>
      <w:r>
        <w:t xml:space="preserve">Another barrier to mediation is when a dispute is too serious for mediation to be appropriate, </w:t>
      </w:r>
      <w:r w:rsidR="0011107E">
        <w:t>e.g.,</w:t>
      </w:r>
      <w:r>
        <w:t xml:space="preserve"> physical assault among employees.</w:t>
      </w:r>
    </w:p>
    <w:p w14:paraId="5C3E7120" w14:textId="77777777" w:rsidR="00844BD2" w:rsidRPr="00691E4C" w:rsidRDefault="00844BD2" w:rsidP="00844BD2">
      <w:pPr>
        <w:pStyle w:val="BodyText"/>
      </w:pPr>
      <w:r>
        <w:t>Finally, if a mediator is too friendly with one of the people in a dispute, this would cause a conflict of interest. The solution here would be to train more people as mediators.</w:t>
      </w:r>
    </w:p>
    <w:p w14:paraId="6286AF9D" w14:textId="77777777" w:rsidR="00844BD2" w:rsidRPr="005B6912" w:rsidRDefault="00844BD2" w:rsidP="00844BD2">
      <w:pPr>
        <w:pStyle w:val="Heading4"/>
        <w:rPr>
          <w:color w:val="004436" w:themeColor="text2"/>
        </w:rPr>
      </w:pPr>
      <w:r w:rsidRPr="005B6912">
        <w:rPr>
          <w:color w:val="004436" w:themeColor="text2"/>
        </w:rPr>
        <w:t>The future</w:t>
      </w:r>
    </w:p>
    <w:p w14:paraId="640C15D1" w14:textId="77777777" w:rsidR="00844BD2" w:rsidRPr="008D1877" w:rsidRDefault="00844BD2" w:rsidP="00844BD2">
      <w:pPr>
        <w:pStyle w:val="BodyText"/>
      </w:pPr>
      <w:r>
        <w:t>Longer term, the delegate would like to create a ‘Kent and Medway mediation patch’ consisting of a network of peers who are experienced mediators, who can share learnings and offer support.</w:t>
      </w:r>
      <w:r>
        <w:br/>
      </w:r>
      <w:r>
        <w:br/>
        <w:t xml:space="preserve">She was also hoping that her organisation might employ another person trained in mediation, as the colleague she attended the course with had since left, and she is the only accredited person. This </w:t>
      </w:r>
      <w:r>
        <w:lastRenderedPageBreak/>
        <w:t>would be particularly useful for situations where she might be friends with someone in a dispute and it would be helpful for the mediator to be completely impartial.</w:t>
      </w:r>
    </w:p>
    <w:p w14:paraId="3EADCF76" w14:textId="77777777" w:rsidR="00844BD2" w:rsidRDefault="00844BD2" w:rsidP="00844BD2">
      <w:pPr>
        <w:pStyle w:val="Heading3"/>
      </w:pPr>
      <w:r>
        <w:t>Case study 4: Public sector, 250+ employees</w:t>
      </w:r>
    </w:p>
    <w:p w14:paraId="2CFCC839" w14:textId="77777777" w:rsidR="00844BD2" w:rsidRPr="005B6912" w:rsidRDefault="00844BD2" w:rsidP="00844BD2">
      <w:pPr>
        <w:pStyle w:val="Heading4"/>
        <w:rPr>
          <w:color w:val="004436" w:themeColor="text2"/>
        </w:rPr>
      </w:pPr>
      <w:r w:rsidRPr="005B6912">
        <w:rPr>
          <w:color w:val="004436" w:themeColor="text2"/>
        </w:rPr>
        <w:t>Background</w:t>
      </w:r>
    </w:p>
    <w:p w14:paraId="43D2A2BA" w14:textId="0ECE1CCE" w:rsidR="00844BD2" w:rsidRDefault="00844BD2" w:rsidP="00844BD2">
      <w:pPr>
        <w:pStyle w:val="BodyText"/>
      </w:pPr>
      <w:r>
        <w:t>This organisation is a mental health and learning disabilities trust. The delegate had worked in Organisational Development Lead role for 5 years. In this role, they guide</w:t>
      </w:r>
      <w:r w:rsidR="00A924CD">
        <w:t>d</w:t>
      </w:r>
      <w:r>
        <w:t>, coach</w:t>
      </w:r>
      <w:r w:rsidR="00A924CD">
        <w:t>ed</w:t>
      </w:r>
      <w:r>
        <w:t xml:space="preserve"> and collaborate</w:t>
      </w:r>
      <w:r w:rsidR="00A924CD">
        <w:t>d</w:t>
      </w:r>
      <w:r>
        <w:t xml:space="preserve"> with teams to think about issues and changes they might be dealing with. They work</w:t>
      </w:r>
      <w:r w:rsidR="00A924CD">
        <w:t>ed</w:t>
      </w:r>
      <w:r>
        <w:t xml:space="preserve"> with individuals as well as teams with the wider aim being to achieve the organisation’s strategic goals.</w:t>
      </w:r>
      <w:r w:rsidR="00B16B97">
        <w:t xml:space="preserve"> </w:t>
      </w:r>
    </w:p>
    <w:p w14:paraId="4E30E79B" w14:textId="499D28A9" w:rsidR="00B16B97" w:rsidRDefault="00B16B97" w:rsidP="00844BD2">
      <w:pPr>
        <w:pStyle w:val="BodyText"/>
      </w:pPr>
      <w:r w:rsidRPr="003E50B3">
        <w:t>Unfortunately, a senior leader at the organisation was unavailable for an interview.</w:t>
      </w:r>
    </w:p>
    <w:p w14:paraId="02B9A000" w14:textId="77777777" w:rsidR="00844BD2" w:rsidRPr="005B6912" w:rsidRDefault="00844BD2" w:rsidP="00844BD2">
      <w:pPr>
        <w:pStyle w:val="Heading4"/>
        <w:rPr>
          <w:color w:val="004436" w:themeColor="text2"/>
        </w:rPr>
      </w:pPr>
      <w:r w:rsidRPr="005B6912">
        <w:rPr>
          <w:color w:val="004436" w:themeColor="text2"/>
        </w:rPr>
        <w:t xml:space="preserve">Before the training </w:t>
      </w:r>
    </w:p>
    <w:p w14:paraId="263BDF17" w14:textId="77777777" w:rsidR="00844BD2" w:rsidRDefault="00844BD2" w:rsidP="00844BD2">
      <w:pPr>
        <w:pStyle w:val="BodyText"/>
      </w:pPr>
      <w:r>
        <w:t>Prior to taking part in the course the delegate had not done any mediating, but they did facilitate conversations between colleagues, with some of these being group facilitations. In these facilitations, the delegate used some of the same techniques and methods that would be used in mediation. As a manager, they felt that dispute resolution was something that they dealt with regularly and estimated that they spent around 60% of their time doing facilitations. Before the course, they were supported by their organisation as there was unofficial supervision of what they were doing by their line manager who sense checked that they were doing the right thing.</w:t>
      </w:r>
    </w:p>
    <w:p w14:paraId="61EA4CF2" w14:textId="77777777" w:rsidR="00844BD2" w:rsidRDefault="00844BD2" w:rsidP="00844BD2">
      <w:pPr>
        <w:pStyle w:val="Quote"/>
      </w:pPr>
      <w:r w:rsidRPr="006F391C">
        <w:t xml:space="preserve">‘I would have done a lot of group facilitation when there was some conflict in the team and probably using very similar principles to what we use on the ACAS Certificate in Workplace Mediation’ </w:t>
      </w:r>
    </w:p>
    <w:p w14:paraId="7496DDB7" w14:textId="77777777" w:rsidR="00844BD2" w:rsidRPr="005C67E9" w:rsidRDefault="00844BD2" w:rsidP="00844BD2">
      <w:pPr>
        <w:pStyle w:val="Quoteattribution"/>
      </w:pPr>
      <w:r>
        <w:t>Delegate</w:t>
      </w:r>
    </w:p>
    <w:p w14:paraId="5AC4B4B5" w14:textId="77777777" w:rsidR="00844BD2" w:rsidRDefault="00844BD2" w:rsidP="00844BD2">
      <w:pPr>
        <w:pStyle w:val="Quote"/>
      </w:pPr>
      <w:r w:rsidRPr="006F391C">
        <w:t xml:space="preserve">‘It’s normally within the management role because I suppose that dispute resolution, it’s something as a manager you need to do all the time.’ </w:t>
      </w:r>
    </w:p>
    <w:p w14:paraId="47556E14" w14:textId="77777777" w:rsidR="00844BD2" w:rsidRPr="005C67E9" w:rsidRDefault="00844BD2" w:rsidP="00844BD2">
      <w:pPr>
        <w:pStyle w:val="Quoteattribution"/>
      </w:pPr>
      <w:r>
        <w:t>Delegate</w:t>
      </w:r>
    </w:p>
    <w:p w14:paraId="336CC571" w14:textId="77777777" w:rsidR="00844BD2" w:rsidRDefault="00844BD2" w:rsidP="00844BD2">
      <w:pPr>
        <w:pStyle w:val="BodyText"/>
      </w:pPr>
      <w:r>
        <w:t>In total, the trust had 39 mediators, with some being trained on the Acas course and others through [organisation]. Across the organisation, the delegate felt that mediation was not a well-accepted tool as it was not widely advertised in the organisation, and they wanted to see it more embedded.</w:t>
      </w:r>
      <w:r w:rsidRPr="006F391C">
        <w:t xml:space="preserve"> </w:t>
      </w:r>
      <w:r>
        <w:t>The delegate also believed that mediation was viewed with suspicion in the organisation, with concerns about who would find out mediation had taken place and where the information was going being the common ones voiced. The trainee mentioned having to offer reassurances that this was a confidential process.</w:t>
      </w:r>
    </w:p>
    <w:p w14:paraId="6EDF4129" w14:textId="77777777" w:rsidR="00844BD2" w:rsidRDefault="00844BD2" w:rsidP="00844BD2">
      <w:pPr>
        <w:pStyle w:val="Quote"/>
      </w:pPr>
      <w:r w:rsidRPr="006F391C">
        <w:t xml:space="preserve">‘[Mediation] is not hugely used and I think…what we’ve discussed in the supervision sessions is we don’t think it’s widely advertised in the trust.’ </w:t>
      </w:r>
    </w:p>
    <w:p w14:paraId="05D3BC2E" w14:textId="77777777" w:rsidR="00844BD2" w:rsidRPr="005C67E9" w:rsidRDefault="00844BD2" w:rsidP="00844BD2">
      <w:pPr>
        <w:pStyle w:val="Quoteattribution"/>
      </w:pPr>
      <w:r>
        <w:t>Delegate</w:t>
      </w:r>
    </w:p>
    <w:p w14:paraId="1A855A0C" w14:textId="77777777" w:rsidR="00D5681F" w:rsidRDefault="00D5681F" w:rsidP="00844BD2">
      <w:pPr>
        <w:pStyle w:val="Quote"/>
      </w:pPr>
    </w:p>
    <w:p w14:paraId="7012B990" w14:textId="77777777" w:rsidR="00D5681F" w:rsidRDefault="00D5681F" w:rsidP="00844BD2">
      <w:pPr>
        <w:pStyle w:val="Quote"/>
      </w:pPr>
    </w:p>
    <w:p w14:paraId="16173F2C" w14:textId="77777777" w:rsidR="00D5681F" w:rsidRDefault="00D5681F" w:rsidP="00844BD2">
      <w:pPr>
        <w:pStyle w:val="Quote"/>
      </w:pPr>
    </w:p>
    <w:p w14:paraId="26E6F4F9" w14:textId="72E6AA11" w:rsidR="00844BD2" w:rsidRDefault="00844BD2" w:rsidP="00844BD2">
      <w:pPr>
        <w:pStyle w:val="Quote"/>
      </w:pPr>
      <w:r w:rsidRPr="006F391C">
        <w:t xml:space="preserve">‘When I meet up with the 1 to 1 basis to do the initial meeting with the individual parties, there’s always a lot of </w:t>
      </w:r>
      <w:r>
        <w:t>‘</w:t>
      </w:r>
      <w:r w:rsidRPr="006F391C">
        <w:t>who’s going to find out about this and where are you going to store this</w:t>
      </w:r>
      <w:r>
        <w:t>’</w:t>
      </w:r>
      <w:r w:rsidRPr="006F391C">
        <w:t xml:space="preserve"> and I’m </w:t>
      </w:r>
      <w:r w:rsidRPr="006F391C">
        <w:lastRenderedPageBreak/>
        <w:t xml:space="preserve">constantly having to confirm that this is basically a confidential process and I won’t be saving anything.’ </w:t>
      </w:r>
    </w:p>
    <w:p w14:paraId="0550BA25" w14:textId="77777777" w:rsidR="00844BD2" w:rsidRPr="005C67E9" w:rsidRDefault="00844BD2" w:rsidP="00844BD2">
      <w:pPr>
        <w:pStyle w:val="Quoteattribution"/>
      </w:pPr>
      <w:r>
        <w:t>Delegate</w:t>
      </w:r>
    </w:p>
    <w:p w14:paraId="0501CE13" w14:textId="1689F90E" w:rsidR="00844BD2" w:rsidRDefault="00844BD2" w:rsidP="00844BD2">
      <w:pPr>
        <w:pStyle w:val="BodyText"/>
      </w:pPr>
      <w:r>
        <w:t xml:space="preserve">The main motivating reason for the delegate to go on the course was because they were not able to do mediation without going on it and as mediation sits within </w:t>
      </w:r>
      <w:r w:rsidR="00D5681F">
        <w:t>their</w:t>
      </w:r>
      <w:r>
        <w:t xml:space="preserve"> portfolio, it was important </w:t>
      </w:r>
      <w:r w:rsidR="00D5681F">
        <w:t>they</w:t>
      </w:r>
      <w:r>
        <w:t xml:space="preserve"> w</w:t>
      </w:r>
      <w:r w:rsidR="00D5681F">
        <w:t>ere</w:t>
      </w:r>
      <w:r>
        <w:t xml:space="preserve"> able to do them. Although the organisation had 39 trained mediators, it could be difficult getting some of them to mediate so by going on the course, the delegate would be fulfilling an organisational need for trained mediators who would be willing to mediate. The delegate also mentioned that they personally wanted the qualification as mediation involved dealing with people’s emotion</w:t>
      </w:r>
      <w:r w:rsidR="00D5681F">
        <w:t>s</w:t>
      </w:r>
      <w:r>
        <w:t xml:space="preserve"> and confidence and so wanted to make sure that this was done sensitively. </w:t>
      </w:r>
    </w:p>
    <w:p w14:paraId="314B5DF5" w14:textId="77777777" w:rsidR="00844BD2" w:rsidRDefault="00844BD2" w:rsidP="00844BD2">
      <w:pPr>
        <w:pStyle w:val="Quote"/>
      </w:pPr>
      <w:r>
        <w:t xml:space="preserve">‘I’m saying there’s 39 [mediators], getting some of them to do mediation is a different story. So, I think a lot of them have done the training but they’re not active mediators the way we are in the Organisation Development team.’ </w:t>
      </w:r>
    </w:p>
    <w:p w14:paraId="33605C8B" w14:textId="77777777" w:rsidR="00844BD2" w:rsidRPr="005C67E9" w:rsidRDefault="00844BD2" w:rsidP="00844BD2">
      <w:pPr>
        <w:pStyle w:val="Quoteattribution"/>
      </w:pPr>
      <w:r>
        <w:t>Delegate</w:t>
      </w:r>
    </w:p>
    <w:p w14:paraId="12CB007D" w14:textId="77777777" w:rsidR="00844BD2" w:rsidRPr="005B6912" w:rsidRDefault="00844BD2" w:rsidP="00844BD2">
      <w:pPr>
        <w:pStyle w:val="Heading4"/>
        <w:rPr>
          <w:color w:val="004436" w:themeColor="text2"/>
        </w:rPr>
      </w:pPr>
      <w:r w:rsidRPr="005B6912">
        <w:rPr>
          <w:color w:val="004436" w:themeColor="text2"/>
        </w:rPr>
        <w:t>The training</w:t>
      </w:r>
    </w:p>
    <w:p w14:paraId="10DE7389" w14:textId="77777777" w:rsidR="00844BD2" w:rsidRDefault="00844BD2" w:rsidP="00844BD2">
      <w:pPr>
        <w:pStyle w:val="BodyText"/>
      </w:pPr>
      <w:r>
        <w:t>The delegate</w:t>
      </w:r>
      <w:r w:rsidRPr="00661523">
        <w:t xml:space="preserve"> </w:t>
      </w:r>
      <w:r w:rsidRPr="00661523">
        <w:rPr>
          <w:i/>
          <w:iCs/>
        </w:rPr>
        <w:t>‘thoroughly enjoyed’</w:t>
      </w:r>
      <w:r w:rsidRPr="00661523">
        <w:t xml:space="preserve"> the course and felt like it gave them all the tools, techniques and understanding </w:t>
      </w:r>
      <w:r>
        <w:t xml:space="preserve">of processes that they were expecting to gain from the course. The delegate completed the course virtually due to Covid and mentioned that this was preferred as it saved travelling long distances. </w:t>
      </w:r>
    </w:p>
    <w:p w14:paraId="4103041E" w14:textId="77777777" w:rsidR="00844BD2" w:rsidRDefault="00844BD2" w:rsidP="00844BD2">
      <w:pPr>
        <w:pStyle w:val="Quote"/>
      </w:pPr>
      <w:r>
        <w:t xml:space="preserve">‘I just think it gave us everything, it gives us all the tools and the techniques, you know, ranging from effective listening skills, positioning, you know, the actual process on how to go through an actual mediation.’ </w:t>
      </w:r>
    </w:p>
    <w:p w14:paraId="2BC1D954" w14:textId="77777777" w:rsidR="00844BD2" w:rsidRPr="005C67E9" w:rsidRDefault="00844BD2" w:rsidP="00844BD2">
      <w:pPr>
        <w:pStyle w:val="Quoteattribution"/>
      </w:pPr>
      <w:r>
        <w:t>Delegate</w:t>
      </w:r>
    </w:p>
    <w:p w14:paraId="46BB2A9B" w14:textId="77777777" w:rsidR="00844BD2" w:rsidRDefault="00844BD2" w:rsidP="00844BD2">
      <w:pPr>
        <w:pStyle w:val="Quote"/>
      </w:pPr>
      <w:r>
        <w:t>‘We did it on Teams because we were in the throes of Covid at the time, so we couldn’t travel. And to be fair, I like that because I live in [region] and the trainer was in [region], so you’re probably looking at an extra 3 and a half hours on my day to do that.’</w:t>
      </w:r>
    </w:p>
    <w:p w14:paraId="155E53E7" w14:textId="77777777" w:rsidR="00844BD2" w:rsidRPr="005C67E9" w:rsidRDefault="00844BD2" w:rsidP="00844BD2">
      <w:pPr>
        <w:pStyle w:val="Quoteattribution"/>
      </w:pPr>
      <w:r>
        <w:t>Delegate</w:t>
      </w:r>
    </w:p>
    <w:p w14:paraId="5EC5855B" w14:textId="77777777" w:rsidR="00844BD2" w:rsidRDefault="00844BD2" w:rsidP="00844BD2">
      <w:pPr>
        <w:pStyle w:val="BodyText"/>
      </w:pPr>
      <w:r>
        <w:t xml:space="preserve">The materials that were used as part of the course were posted to their address and felt that they were </w:t>
      </w:r>
      <w:r w:rsidRPr="00661523">
        <w:rPr>
          <w:i/>
          <w:iCs/>
        </w:rPr>
        <w:t>‘really high quality’</w:t>
      </w:r>
      <w:r>
        <w:t>. The delegate also thought that the tutors delivering the course were very knowledgeable and experienced. They felt that the design of the course was a key highlight as it combined small group work with reflection time as well as effective role play. Accessing the course through the open access also meant that they were able to engage with people who work in different companies, which helped offer different perspectives.</w:t>
      </w:r>
    </w:p>
    <w:p w14:paraId="5A99D5FD" w14:textId="77777777" w:rsidR="00844BD2" w:rsidRDefault="00844BD2" w:rsidP="00844BD2">
      <w:pPr>
        <w:pStyle w:val="Quote"/>
      </w:pPr>
      <w:r w:rsidRPr="002F4871">
        <w:t xml:space="preserve">‘I was on the training with people from you know all over the UK but in very different backgrounds. They were in HR and Organisation Development but they’re actually working in like sandwich factories. And it was because some of the issues that they had, I’m thinking wow that’s tricky because they had like a Polish workforce, so included in that they have an interpreter as well.’ </w:t>
      </w:r>
    </w:p>
    <w:p w14:paraId="5AB33442" w14:textId="77777777" w:rsidR="00844BD2" w:rsidRPr="005C67E9" w:rsidRDefault="00844BD2" w:rsidP="00844BD2">
      <w:pPr>
        <w:pStyle w:val="Quoteattribution"/>
      </w:pPr>
      <w:r>
        <w:t>Delegate</w:t>
      </w:r>
    </w:p>
    <w:p w14:paraId="27E8B0A7" w14:textId="77777777" w:rsidR="00844BD2" w:rsidRDefault="00844BD2" w:rsidP="00844BD2">
      <w:pPr>
        <w:pStyle w:val="Quote"/>
      </w:pPr>
      <w:r w:rsidRPr="002F4871">
        <w:t>I was very satisfied with it…and I think just to clarify that it’s the way it was designed…there was group work in small groups but then there was self-reflection as well and my learning style was very much catered for.</w:t>
      </w:r>
    </w:p>
    <w:p w14:paraId="24CDC6FE" w14:textId="77777777" w:rsidR="00844BD2" w:rsidRPr="005C67E9" w:rsidRDefault="00844BD2" w:rsidP="00844BD2">
      <w:pPr>
        <w:pStyle w:val="Quoteattribution"/>
      </w:pPr>
      <w:r>
        <w:lastRenderedPageBreak/>
        <w:t>Delegate</w:t>
      </w:r>
    </w:p>
    <w:p w14:paraId="0557CD54" w14:textId="77777777" w:rsidR="00844BD2" w:rsidRDefault="00844BD2" w:rsidP="00844BD2">
      <w:pPr>
        <w:pStyle w:val="BodyText"/>
      </w:pPr>
      <w:r>
        <w:t>The delegate was also happy with the post-course accreditation work that they had to do. They mentioned that they were able to ask questions to the tutor before they submitted it for marking, which they found very helpful.</w:t>
      </w:r>
    </w:p>
    <w:p w14:paraId="146CB4D5" w14:textId="77777777" w:rsidR="00844BD2" w:rsidRDefault="00844BD2" w:rsidP="00844BD2">
      <w:pPr>
        <w:pStyle w:val="Quote"/>
      </w:pPr>
      <w:r w:rsidRPr="00F718D2">
        <w:t xml:space="preserve">‘There was an assignment that we did at the end…we were able to actually ask questions before we submitted it for marking. So, I think basically everything that they did was actually covered.’ </w:t>
      </w:r>
    </w:p>
    <w:p w14:paraId="29621464" w14:textId="77777777" w:rsidR="00844BD2" w:rsidRPr="005C67E9" w:rsidRDefault="00844BD2" w:rsidP="00844BD2">
      <w:pPr>
        <w:pStyle w:val="Quoteattribution"/>
      </w:pPr>
      <w:r>
        <w:t>Delegate</w:t>
      </w:r>
    </w:p>
    <w:p w14:paraId="32B4FEF8" w14:textId="77777777" w:rsidR="00844BD2" w:rsidRDefault="00844BD2" w:rsidP="00844BD2">
      <w:pPr>
        <w:pStyle w:val="BodyText"/>
      </w:pPr>
      <w:r>
        <w:t>The delegate didn’t think there was much to improve on with the course but did mention that it would have been helpful to have more of the handouts emailed to them in a digital version as they work mobile.</w:t>
      </w:r>
    </w:p>
    <w:p w14:paraId="64A6443C" w14:textId="77777777" w:rsidR="00844BD2" w:rsidRDefault="00844BD2" w:rsidP="00844BD2">
      <w:pPr>
        <w:pStyle w:val="Quote"/>
      </w:pPr>
      <w:r>
        <w:t xml:space="preserve">‘I would have liked more of it digital if I’m honest. Yes, that would have been my preference and then I can print as much as I want then.’ </w:t>
      </w:r>
    </w:p>
    <w:p w14:paraId="5994B153" w14:textId="77777777" w:rsidR="00844BD2" w:rsidRPr="005C67E9" w:rsidRDefault="00844BD2" w:rsidP="00844BD2">
      <w:pPr>
        <w:pStyle w:val="Quoteattribution"/>
      </w:pPr>
      <w:r>
        <w:t>Delegate</w:t>
      </w:r>
    </w:p>
    <w:p w14:paraId="38639CD6" w14:textId="20607915" w:rsidR="00844BD2" w:rsidRDefault="00844BD2" w:rsidP="00844BD2">
      <w:pPr>
        <w:pStyle w:val="BodyText"/>
      </w:pPr>
      <w:r>
        <w:t xml:space="preserve">The delegate would recommend this course to all new staff joining the Organisational Development team. Some of the organisation’s existing staff had been trained through the </w:t>
      </w:r>
      <w:r w:rsidR="00B16B97">
        <w:t>[organisation]</w:t>
      </w:r>
      <w:r>
        <w:t xml:space="preserve"> but this would not be done again as some of the staff who had left that programme did</w:t>
      </w:r>
      <w:r w:rsidR="00D5681F">
        <w:t xml:space="preserve"> not</w:t>
      </w:r>
      <w:r>
        <w:t xml:space="preserve"> have the confidence to mediate whereas those who undertook the Acas course felt like they could.</w:t>
      </w:r>
    </w:p>
    <w:p w14:paraId="608495DB" w14:textId="77777777" w:rsidR="00844BD2" w:rsidRDefault="00844BD2" w:rsidP="00844BD2">
      <w:pPr>
        <w:pStyle w:val="Quote"/>
      </w:pPr>
      <w:r w:rsidRPr="00F718D2">
        <w:t xml:space="preserve">‘We previously for some reason deviated to the </w:t>
      </w:r>
      <w:r>
        <w:t>[organisation]</w:t>
      </w:r>
      <w:r w:rsidRPr="00F718D2">
        <w:t xml:space="preserve"> and I would never use them again because they’re not any cheaper than Acas. It’s the same cost but some of the staff that left that programme had a belief they couldn’t mediate, whereas we didn’t when we left the Acas programme.’ </w:t>
      </w:r>
    </w:p>
    <w:p w14:paraId="5975E3C6" w14:textId="77777777" w:rsidR="00844BD2" w:rsidRPr="005C67E9" w:rsidRDefault="00844BD2" w:rsidP="00844BD2">
      <w:pPr>
        <w:pStyle w:val="Quoteattribution"/>
      </w:pPr>
      <w:r>
        <w:t>Delegate</w:t>
      </w:r>
    </w:p>
    <w:p w14:paraId="1AB00E61" w14:textId="77777777" w:rsidR="00844BD2" w:rsidRPr="005B6912" w:rsidRDefault="00844BD2" w:rsidP="00844BD2">
      <w:pPr>
        <w:pStyle w:val="Heading4"/>
        <w:rPr>
          <w:color w:val="004436" w:themeColor="text2"/>
        </w:rPr>
      </w:pPr>
      <w:r w:rsidRPr="005B6912">
        <w:rPr>
          <w:color w:val="004436" w:themeColor="text2"/>
        </w:rPr>
        <w:t>After the training</w:t>
      </w:r>
    </w:p>
    <w:p w14:paraId="6F2464D8" w14:textId="77777777" w:rsidR="00844BD2" w:rsidRDefault="00844BD2" w:rsidP="00844BD2">
      <w:pPr>
        <w:pStyle w:val="BodyText"/>
      </w:pPr>
      <w:r>
        <w:t>Since going on the course, the delegate has undertaken four mediations, of which two were successful, one had a party that didn’t take on board the principles or spirit of mediation and the other one was affected by the organisation’s culture, although they are taking steps to work on this.</w:t>
      </w:r>
    </w:p>
    <w:p w14:paraId="623DA8DB" w14:textId="77777777" w:rsidR="00844BD2" w:rsidRDefault="00844BD2" w:rsidP="00844BD2">
      <w:pPr>
        <w:pStyle w:val="Quote"/>
      </w:pPr>
      <w:r w:rsidRPr="00F718D2">
        <w:t>‘I think one of the parties didn’t actually take on board the principles of mediation and the spirit that we were doing it in. So, they did end up coming back to me and saying, can I have the notes?</w:t>
      </w:r>
      <w:r>
        <w:t>’</w:t>
      </w:r>
      <w:r w:rsidRPr="00F718D2">
        <w:t xml:space="preserve"> I said, </w:t>
      </w:r>
      <w:r>
        <w:t>‘</w:t>
      </w:r>
      <w:r w:rsidRPr="00F718D2">
        <w:t>we don’t keep notes. There is no record that I’ve done that. The only record is your initials</w:t>
      </w:r>
      <w:r>
        <w:t>’</w:t>
      </w:r>
      <w:r w:rsidRPr="00F718D2">
        <w:t>. And so I do think the other party hadn’t taken the spirit of mediation and they were still harbouring things from previous.</w:t>
      </w:r>
      <w:r>
        <w:t>’</w:t>
      </w:r>
    </w:p>
    <w:p w14:paraId="7283B318" w14:textId="77777777" w:rsidR="00844BD2" w:rsidRPr="005C67E9" w:rsidRDefault="00844BD2" w:rsidP="00844BD2">
      <w:pPr>
        <w:pStyle w:val="Quoteattribution"/>
      </w:pPr>
      <w:r>
        <w:t>Delegate</w:t>
      </w:r>
    </w:p>
    <w:p w14:paraId="417AA23E" w14:textId="77777777" w:rsidR="00844BD2" w:rsidRDefault="00844BD2" w:rsidP="00844BD2">
      <w:pPr>
        <w:pStyle w:val="BodyText"/>
      </w:pPr>
      <w:r>
        <w:t xml:space="preserve">This month, the delegate has had two requests for mediation which is unusual as it is </w:t>
      </w:r>
      <w:r w:rsidRPr="00EE02B3">
        <w:rPr>
          <w:i/>
          <w:iCs/>
        </w:rPr>
        <w:t>‘not hugely used’</w:t>
      </w:r>
      <w:r w:rsidRPr="00EE02B3">
        <w:t xml:space="preserve"> </w:t>
      </w:r>
      <w:r>
        <w:t>in the organisation. They normally set aside one day and a half every six months to work on mediations.</w:t>
      </w:r>
    </w:p>
    <w:p w14:paraId="18AF0E8D" w14:textId="77777777" w:rsidR="00844BD2" w:rsidRPr="00EE02B3" w:rsidRDefault="00844BD2" w:rsidP="00844BD2">
      <w:pPr>
        <w:pStyle w:val="BodyText"/>
      </w:pPr>
      <w:r w:rsidRPr="00EE02B3">
        <w:t xml:space="preserve">The </w:t>
      </w:r>
      <w:r>
        <w:t>delegate</w:t>
      </w:r>
      <w:r w:rsidRPr="00EE02B3">
        <w:t xml:space="preserve"> ha</w:t>
      </w:r>
      <w:r>
        <w:t>d</w:t>
      </w:r>
      <w:r w:rsidRPr="00EE02B3">
        <w:t xml:space="preserve"> been able to use their listening skills that they worked on during the course to help with the mediations and build relationships with their colleagues. Also, the </w:t>
      </w:r>
      <w:r>
        <w:t>delegate</w:t>
      </w:r>
      <w:r w:rsidRPr="00EE02B3">
        <w:t xml:space="preserve"> </w:t>
      </w:r>
      <w:r>
        <w:t xml:space="preserve">reported that they </w:t>
      </w:r>
      <w:r w:rsidRPr="00EE02B3">
        <w:t>put further consideration into how they pose the questions to those in the mediation to make it more successful.</w:t>
      </w:r>
    </w:p>
    <w:p w14:paraId="0ECDEB87" w14:textId="77777777" w:rsidR="00844BD2" w:rsidRDefault="00844BD2" w:rsidP="00844BD2">
      <w:pPr>
        <w:pStyle w:val="Quote"/>
      </w:pPr>
      <w:r>
        <w:lastRenderedPageBreak/>
        <w:t>‘</w:t>
      </w:r>
      <w:r w:rsidRPr="00EE02B3">
        <w:t>That’s all part of the effective listening skills and about asking those open questions and about basically giving other people the time to chat and to talk…that’s come directly from the programme as well.</w:t>
      </w:r>
      <w:r>
        <w:t xml:space="preserve">’ </w:t>
      </w:r>
    </w:p>
    <w:p w14:paraId="0CD14548" w14:textId="77777777" w:rsidR="00844BD2" w:rsidRPr="005C67E9" w:rsidRDefault="00844BD2" w:rsidP="00844BD2">
      <w:pPr>
        <w:pStyle w:val="Quoteattribution"/>
      </w:pPr>
      <w:r>
        <w:t>Delegate</w:t>
      </w:r>
    </w:p>
    <w:p w14:paraId="535B8737" w14:textId="77777777" w:rsidR="00844BD2" w:rsidRDefault="00844BD2" w:rsidP="00844BD2">
      <w:pPr>
        <w:pStyle w:val="BodyText"/>
      </w:pPr>
      <w:r>
        <w:t>The delegate uses the Acas model on how to run the mediation and has created a crib sheet that supports this. The crib sheet is especially helpful as it goes through all the different stages of mediation from introductions through to the agreement stage of the mediation. This has also been shared with other mediators to try and make them more comfortable with mediations.</w:t>
      </w:r>
    </w:p>
    <w:p w14:paraId="795F1B53" w14:textId="77777777" w:rsidR="00844BD2" w:rsidRDefault="00844BD2" w:rsidP="00844BD2">
      <w:pPr>
        <w:pStyle w:val="Quote"/>
      </w:pPr>
      <w:r>
        <w:t>‘</w:t>
      </w:r>
      <w:r w:rsidRPr="00EE02B3">
        <w:t>I mean it is definitely a crib sheet. So welcome, introduce yourself, talk about your qualification, that you were trained accredited mediator…it basically goes through everything they do on the Acas model.</w:t>
      </w:r>
      <w:r>
        <w:t xml:space="preserve">’ </w:t>
      </w:r>
    </w:p>
    <w:p w14:paraId="50A830E5" w14:textId="77777777" w:rsidR="00844BD2" w:rsidRPr="005C67E9" w:rsidRDefault="00844BD2" w:rsidP="00844BD2">
      <w:pPr>
        <w:pStyle w:val="Quoteattribution"/>
      </w:pPr>
      <w:r>
        <w:t>Delegate</w:t>
      </w:r>
    </w:p>
    <w:p w14:paraId="5F6890D7" w14:textId="77777777" w:rsidR="00844BD2" w:rsidRDefault="00844BD2" w:rsidP="00844BD2">
      <w:pPr>
        <w:pStyle w:val="BodyText"/>
      </w:pPr>
      <w:r>
        <w:t xml:space="preserve">The delegate now felt like they go into mediations with more confidence and that the course had validated the work they do, which is helpful when working with colleagues who had advanced qualifications, such as Doctorates or PhDs. Since undertaking the course, the delegate also felt that they were able to work more effectively when resolving mediations. </w:t>
      </w:r>
    </w:p>
    <w:p w14:paraId="4989652B" w14:textId="77777777" w:rsidR="00844BD2" w:rsidRDefault="00844BD2" w:rsidP="00844BD2">
      <w:pPr>
        <w:pStyle w:val="Quote"/>
      </w:pPr>
      <w:r w:rsidRPr="00F718D2">
        <w:t>‘It gave me the kudos, the fact that I’m a qualified mediator with qualifications. And I think that goes a long way because some of the staff I work with, they’ve got PhDs and Doctorates. They need to know that they’ve not just plucked me off the street to do a bit of talking and a bit of chatting. They know that I understand what I’m doing with it.’</w:t>
      </w:r>
    </w:p>
    <w:p w14:paraId="36FAED07" w14:textId="77777777" w:rsidR="00844BD2" w:rsidRPr="005C67E9" w:rsidRDefault="00844BD2" w:rsidP="00844BD2">
      <w:pPr>
        <w:pStyle w:val="Quoteattribution"/>
      </w:pPr>
      <w:r>
        <w:t>Delegate</w:t>
      </w:r>
    </w:p>
    <w:p w14:paraId="5363E72E" w14:textId="0BC38725" w:rsidR="00844BD2" w:rsidRDefault="00844BD2" w:rsidP="00844BD2">
      <w:pPr>
        <w:pStyle w:val="BodyText"/>
      </w:pPr>
      <w:r>
        <w:t>The delegate reported that there had been a positive impact on the organisation, with mediations being resolved more effectively, which could then lead to efficiencies in the organisation. Mediation was also being promoted in the organisation as a way to resolve conflict within teams and between individuals. This was done as part of a review of the conflict and resolution policy. The delegate did want to promote mediations more and was thinking of updating the intranet page as well as doing monthly campaigns around mediation. This is in combination with the mediation supervision networking session where the delegate brings Acas in to facilitate sessions. As medi</w:t>
      </w:r>
      <w:r w:rsidR="00A94BE5">
        <w:t>ation</w:t>
      </w:r>
      <w:r>
        <w:t xml:space="preserve"> is still viewed with suspicion in the organisation after the course, the delegate was hopeful that these promotional efforts would alleviate these concerns. </w:t>
      </w:r>
    </w:p>
    <w:p w14:paraId="3AA8AE0C" w14:textId="77777777" w:rsidR="00844BD2" w:rsidRDefault="00844BD2" w:rsidP="00844BD2">
      <w:pPr>
        <w:pStyle w:val="Quote"/>
      </w:pPr>
      <w:r w:rsidRPr="00183C8B">
        <w:t xml:space="preserve">‘What I’ve done very recently, in fact last month, I’ve introduced like a mediation and supervision networking session. So we all come together and bring Acas in to facilitate that session for me.’ </w:t>
      </w:r>
    </w:p>
    <w:p w14:paraId="7429D022" w14:textId="77777777" w:rsidR="00844BD2" w:rsidRPr="005C67E9" w:rsidRDefault="00844BD2" w:rsidP="00844BD2">
      <w:pPr>
        <w:pStyle w:val="Quoteattribution"/>
      </w:pPr>
      <w:r>
        <w:t>Delegate</w:t>
      </w:r>
    </w:p>
    <w:p w14:paraId="03229706" w14:textId="77777777" w:rsidR="00844BD2" w:rsidRDefault="00844BD2" w:rsidP="00844BD2">
      <w:pPr>
        <w:pStyle w:val="Quote"/>
      </w:pPr>
      <w:r w:rsidRPr="00183C8B">
        <w:t xml:space="preserve">‘I’m also going to do what we call our bitesize sessions. I’m going to do it like a bitesize session on how to promote resolving conflict, so we’ll be using that.’ </w:t>
      </w:r>
    </w:p>
    <w:p w14:paraId="61087F98" w14:textId="77777777" w:rsidR="00844BD2" w:rsidRPr="005C67E9" w:rsidRDefault="00844BD2" w:rsidP="00844BD2">
      <w:pPr>
        <w:pStyle w:val="Quoteattribution"/>
      </w:pPr>
      <w:r>
        <w:t>Delegate</w:t>
      </w:r>
    </w:p>
    <w:p w14:paraId="1E13CFD4" w14:textId="77777777" w:rsidR="00844BD2" w:rsidRDefault="00844BD2" w:rsidP="00844BD2">
      <w:pPr>
        <w:pStyle w:val="BodyText"/>
      </w:pPr>
      <w:r>
        <w:t>Whilst the delegate believed that there had been a positive impact, they would like to capture more data on what this looks like so that it is more tangible. The delegate considered whether it would be helpful to include more detail when reporting whether a mediation was successful or unsuccessful.</w:t>
      </w:r>
    </w:p>
    <w:p w14:paraId="7918A7D1" w14:textId="77777777" w:rsidR="00844BD2" w:rsidRDefault="00844BD2" w:rsidP="00844BD2">
      <w:pPr>
        <w:pStyle w:val="Quote"/>
      </w:pPr>
      <w:r>
        <w:lastRenderedPageBreak/>
        <w:t>‘</w:t>
      </w:r>
      <w:r w:rsidRPr="003C692D">
        <w:t>We have a field on a spreadsheet that says successful or unsuccessful and what I’m wanting to do is just expand on that a little bit, not loads…was it unsuccessful because both parties were just reluctant to change?... Our union reps are assuming these types of questions and obviously they’re really keen on it.</w:t>
      </w:r>
      <w:r>
        <w:t>’</w:t>
      </w:r>
      <w:r w:rsidRPr="003C692D">
        <w:t xml:space="preserve"> </w:t>
      </w:r>
    </w:p>
    <w:p w14:paraId="41EAF8C8" w14:textId="77777777" w:rsidR="00844BD2" w:rsidRPr="005C67E9" w:rsidRDefault="00844BD2" w:rsidP="00844BD2">
      <w:pPr>
        <w:pStyle w:val="Quoteattribution"/>
      </w:pPr>
      <w:r>
        <w:t>Delegate</w:t>
      </w:r>
    </w:p>
    <w:p w14:paraId="6E56F43C" w14:textId="77777777" w:rsidR="00844BD2" w:rsidRPr="005B6912" w:rsidRDefault="00844BD2" w:rsidP="00844BD2">
      <w:pPr>
        <w:pStyle w:val="Heading4"/>
        <w:rPr>
          <w:color w:val="004436" w:themeColor="text2"/>
        </w:rPr>
      </w:pPr>
      <w:r w:rsidRPr="005B6912">
        <w:rPr>
          <w:color w:val="004436" w:themeColor="text2"/>
        </w:rPr>
        <w:t>Success factors for mediation</w:t>
      </w:r>
    </w:p>
    <w:p w14:paraId="18E48B00" w14:textId="77777777" w:rsidR="00844BD2" w:rsidRDefault="00844BD2" w:rsidP="00844BD2">
      <w:pPr>
        <w:pStyle w:val="BodyText"/>
      </w:pPr>
      <w:r>
        <w:t xml:space="preserve">The delegate felt that the organisation gave them enough time to follow the mediation process that they were trained to do. It was also evidence-based which was helpful. The delegate mentioned using other techniques such as talking about differences and perception to try and make mediation successful. </w:t>
      </w:r>
    </w:p>
    <w:p w14:paraId="12B53361" w14:textId="77777777" w:rsidR="00844BD2" w:rsidRDefault="00844BD2" w:rsidP="00844BD2">
      <w:pPr>
        <w:pStyle w:val="Quote"/>
      </w:pPr>
      <w:r>
        <w:t>‘So thinking about perception, that was part of the programme. So we could use that. I’ve used that many times and just use like the old lady, the young lady picture, you know, just talking about how we all see different views of the mountain.’</w:t>
      </w:r>
    </w:p>
    <w:p w14:paraId="4C80C271" w14:textId="77777777" w:rsidR="00844BD2" w:rsidRPr="005C67E9" w:rsidRDefault="00844BD2" w:rsidP="00844BD2">
      <w:pPr>
        <w:pStyle w:val="Quoteattribution"/>
      </w:pPr>
      <w:r>
        <w:t>Delegate</w:t>
      </w:r>
    </w:p>
    <w:p w14:paraId="02B0375B" w14:textId="77777777" w:rsidR="00844BD2" w:rsidRPr="005B6912" w:rsidRDefault="00844BD2" w:rsidP="00844BD2">
      <w:pPr>
        <w:pStyle w:val="Heading4"/>
        <w:rPr>
          <w:color w:val="004436" w:themeColor="text2"/>
        </w:rPr>
      </w:pPr>
      <w:r w:rsidRPr="005B6912">
        <w:rPr>
          <w:color w:val="004436" w:themeColor="text2"/>
        </w:rPr>
        <w:t>Barriers to successful mediation</w:t>
      </w:r>
    </w:p>
    <w:p w14:paraId="3D484A6B" w14:textId="77777777" w:rsidR="00844BD2" w:rsidRDefault="00844BD2" w:rsidP="00844BD2">
      <w:pPr>
        <w:pStyle w:val="BodyText"/>
      </w:pPr>
      <w:r>
        <w:t xml:space="preserve">The delegate noted that they were very busy and over-capacity so they were hopeful that the mediators that had been trained in the organisation would pick up additional mediation tasks. The mediation network sessions that had been set up would hopefully build their confidence and there would also be opportunities for them to shadow some mediations. </w:t>
      </w:r>
    </w:p>
    <w:p w14:paraId="195BB2BB" w14:textId="77777777" w:rsidR="00844BD2" w:rsidRDefault="00844BD2" w:rsidP="00844BD2">
      <w:pPr>
        <w:pStyle w:val="Quote"/>
      </w:pPr>
      <w:r w:rsidRPr="00F718D2">
        <w:t xml:space="preserve">‘The mediators that we have trained, it would be really good for them all to pick up additional pieces of mediation. So, this is where we’re bringing in the networking events and I’m inviting them all …at one point I said I you can’t shadow mediators because it’s all private and confidential but when I spoke to Ian [tutor’s name], he said </w:t>
      </w:r>
      <w:r>
        <w:t>‘</w:t>
      </w:r>
      <w:r w:rsidRPr="00F718D2">
        <w:t>Oh, we do that at Acas</w:t>
      </w:r>
      <w:r>
        <w:t>’</w:t>
      </w:r>
      <w:r w:rsidRPr="00F718D2">
        <w:t xml:space="preserve">. So, I’m going to offer them that as a sweetener as well to say come along.’ </w:t>
      </w:r>
    </w:p>
    <w:p w14:paraId="6DE481D4" w14:textId="77777777" w:rsidR="00844BD2" w:rsidRPr="005C67E9" w:rsidRDefault="00844BD2" w:rsidP="00844BD2">
      <w:pPr>
        <w:pStyle w:val="Quoteattribution"/>
      </w:pPr>
      <w:r>
        <w:t>Delegate</w:t>
      </w:r>
    </w:p>
    <w:p w14:paraId="7255904F" w14:textId="77777777" w:rsidR="00844BD2" w:rsidRPr="005B6912" w:rsidRDefault="00844BD2" w:rsidP="00844BD2">
      <w:pPr>
        <w:pStyle w:val="Heading4"/>
        <w:rPr>
          <w:color w:val="004436" w:themeColor="text2"/>
        </w:rPr>
      </w:pPr>
      <w:r w:rsidRPr="005B6912">
        <w:rPr>
          <w:color w:val="004436" w:themeColor="text2"/>
        </w:rPr>
        <w:t>The future</w:t>
      </w:r>
    </w:p>
    <w:p w14:paraId="578E0EEC" w14:textId="77777777" w:rsidR="00844BD2" w:rsidRDefault="00844BD2" w:rsidP="00844BD2">
      <w:pPr>
        <w:pStyle w:val="BodyText"/>
      </w:pPr>
      <w:r>
        <w:t xml:space="preserve">In the long term, the delegate believed that they would be able to resolve conflict sooner which would allow teams to focus on their main job which is delivering high quality care. </w:t>
      </w:r>
    </w:p>
    <w:p w14:paraId="7FDF670C" w14:textId="77777777" w:rsidR="00844BD2" w:rsidRDefault="00844BD2" w:rsidP="00844BD2">
      <w:pPr>
        <w:pStyle w:val="Quote"/>
      </w:pPr>
      <w:r w:rsidRPr="003C692D">
        <w:t xml:space="preserve">‘My work in OD, what I find is that you’re going into teams and instead of being staff on patients, it’s staff against staff and we don’t want that. We want them there to actually deliver high quality good care.’ </w:t>
      </w:r>
    </w:p>
    <w:p w14:paraId="3881261B" w14:textId="77777777" w:rsidR="00844BD2" w:rsidRPr="005C67E9" w:rsidRDefault="00844BD2" w:rsidP="00844BD2">
      <w:pPr>
        <w:pStyle w:val="Quoteattribution"/>
      </w:pPr>
      <w:r>
        <w:t>Delegate</w:t>
      </w:r>
    </w:p>
    <w:p w14:paraId="7660C0CC" w14:textId="5BB4AB28" w:rsidR="00752A22" w:rsidRPr="00752A22" w:rsidRDefault="00752A22" w:rsidP="00485082">
      <w:pPr>
        <w:pStyle w:val="BodyText"/>
        <w:sectPr w:rsidR="00752A22" w:rsidRPr="00752A22" w:rsidSect="008B75E7">
          <w:footnotePr>
            <w:numRestart w:val="eachSect"/>
          </w:footnotePr>
          <w:pgSz w:w="11899" w:h="16838" w:code="9"/>
          <w:pgMar w:top="1758" w:right="1191" w:bottom="1304" w:left="1701" w:header="567" w:footer="567" w:gutter="0"/>
          <w:cols w:space="454"/>
        </w:sectPr>
      </w:pPr>
    </w:p>
    <w:p w14:paraId="78D14D37" w14:textId="77777777" w:rsidR="000B68F5" w:rsidRDefault="000B68F5" w:rsidP="00784A1B">
      <w:pPr>
        <w:pStyle w:val="BodyText"/>
      </w:pPr>
    </w:p>
    <w:p w14:paraId="108C219B" w14:textId="21A35548" w:rsidR="00043B12" w:rsidRPr="00043B12" w:rsidRDefault="00043B12" w:rsidP="003E213D">
      <w:pPr>
        <w:pStyle w:val="Heading4"/>
        <w:spacing w:before="0" w:after="0"/>
        <w:ind w:left="567" w:right="567"/>
        <w:rPr>
          <w:rFonts w:cs="Arial"/>
          <w:b w:val="0"/>
          <w:position w:val="-72"/>
          <w:sz w:val="36"/>
          <w:szCs w:val="36"/>
        </w:rPr>
      </w:pPr>
      <w:r w:rsidRPr="00043B12">
        <w:rPr>
          <w:rFonts w:cs="Arial"/>
          <w:b w:val="0"/>
          <w:noProof/>
          <w:position w:val="-72"/>
          <w:sz w:val="36"/>
          <w:szCs w:val="36"/>
          <w:lang w:eastAsia="en-GB"/>
        </w:rPr>
        <mc:AlternateContent>
          <mc:Choice Requires="wps">
            <w:drawing>
              <wp:anchor distT="0" distB="0" distL="114300" distR="114300" simplePos="0" relativeHeight="251658240" behindDoc="0" locked="0" layoutInCell="1" allowOverlap="1" wp14:anchorId="627DE57A" wp14:editId="12D96C0A">
                <wp:simplePos x="0" y="0"/>
                <wp:positionH relativeFrom="column">
                  <wp:posOffset>240665</wp:posOffset>
                </wp:positionH>
                <wp:positionV relativeFrom="paragraph">
                  <wp:posOffset>23495</wp:posOffset>
                </wp:positionV>
                <wp:extent cx="439420" cy="400050"/>
                <wp:effectExtent l="0" t="0" r="0" b="0"/>
                <wp:wrapNone/>
                <wp:docPr id="307" name="Text Box 3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39420" cy="400050"/>
                        </a:xfrm>
                        <a:prstGeom prst="rect">
                          <a:avLst/>
                        </a:prstGeom>
                        <a:solidFill>
                          <a:srgbClr val="FFFFFF"/>
                        </a:solidFill>
                        <a:ln w="9525">
                          <a:noFill/>
                          <a:miter lim="800000"/>
                          <a:headEnd/>
                          <a:tailEnd/>
                        </a:ln>
                      </wps:spPr>
                      <wps:txbx>
                        <w:txbxContent>
                          <w:p w14:paraId="5CE8F6AC" w14:textId="77777777" w:rsidR="00EA097C" w:rsidRPr="00043B12" w:rsidRDefault="00EA097C">
                            <w:r w:rsidRPr="00043B12">
                              <w:rPr>
                                <w:rFonts w:cs="Arial"/>
                                <w:color w:val="A6CE39" w:themeColor="accent1"/>
                                <w:position w:val="-72"/>
                                <w:sz w:val="92"/>
                                <w:szCs w:val="36"/>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27DE57A" id="_x0000_t202" coordsize="21600,21600" o:spt="202" path="m,l,21600r21600,l21600,xe">
                <v:stroke joinstyle="miter"/>
                <v:path gradientshapeok="t" o:connecttype="rect"/>
              </v:shapetype>
              <v:shape id="Text Box 307" o:spid="_x0000_s1026" type="#_x0000_t202" style="position:absolute;left:0;text-align:left;margin-left:18.95pt;margin-top:1.85pt;width:34.6pt;height:31.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8RIbDAIAAPUDAAAOAAAAZHJzL2Uyb0RvYy54bWysU8tu2zAQvBfoPxC815JduY0Fy0Hq1EWB&#10;9AGk/QCKoiyiFJdd0pbcr8+SVpwgvRXVgeBql8PZ2eH6euwNOyr0GmzF57OcM2UlNNruK/7zx+7N&#10;FWc+CNsIA1ZV/KQ8v968frUeXKkW0IFpFDICsb4cXMW7EFyZZV52qhd+Bk5ZSraAvQgU4j5rUAyE&#10;3ptskefvsgGwcQhSeU9/b89Jvkn4batk+Na2XgVmKk7cQloxrXVcs81alHsUrtNyoiH+gUUvtKVL&#10;L1C3Igh2QP0XVK8lgoc2zCT0GbStlir1QN3M8xfd3HfCqdQLiePdRSb//2Dl1+O9+44sjB9gpAGm&#10;Jry7A/nLMwvbTti9ukGEoVOioYvnUbJscL6cjkapfekjSD18gYaGLA4BEtDYYh9VoT4ZodMAThfR&#10;1RiYpJ/F21WxoIykVJHn+TINJRPl42GHPnxS0LO4qTjSTBO4ON75EMmI8rEk3uXB6GanjUkB7uut&#10;QXYUNP9d+hL/F2XGsqHiq+VimZAtxPPJGr0O5E+j+4pfEbl8ckwU46NtUkkQ2pz3xMTYSZ0oyFma&#10;MNYjFUaVamhOpBPC2Yf0bmjTAf7hbCAPVtz/PghUnJnPlrRezYsimjYFxfJ9lAmfZ+rnGWElQVU8&#10;cHbebkMyetTBwg3NpNVJrycmE1fyVpJxegfRvM/jVPX0WjcPAAAA//8DAFBLAwQUAAYACAAAACEA&#10;6EiK9tsAAAAHAQAADwAAAGRycy9kb3ducmV2LnhtbEyOzU7DMBCE70i8g7VIXBB1yk9M0zgVIIF6&#10;bekDbOJtEjVeR7HbpG+Pc4LTaDSjmS/fTLYTFxp861jDcpGAIK6cabnWcPj5enwD4QOywc4xabiS&#10;h01xe5NjZtzIO7rsQy3iCPsMNTQh9JmUvmrIol+4njhmRzdYDNEOtTQDjnHcdvIpSVJpseX40GBP&#10;nw1Vp/3Zajhux4fX1Vh+h4PavaQf2KrSXbW+v5ve1yACTeGvDDN+RIciMpXuzMaLTsOzWsXmrCDm&#10;OFFLEKWGNFUgi1z+5y9+AQAA//8DAFBLAQItABQABgAIAAAAIQC2gziS/gAAAOEBAAATAAAAAAAA&#10;AAAAAAAAAAAAAABbQ29udGVudF9UeXBlc10ueG1sUEsBAi0AFAAGAAgAAAAhADj9If/WAAAAlAEA&#10;AAsAAAAAAAAAAAAAAAAALwEAAF9yZWxzLy5yZWxzUEsBAi0AFAAGAAgAAAAhAKTxEhsMAgAA9QMA&#10;AA4AAAAAAAAAAAAAAAAALgIAAGRycy9lMm9Eb2MueG1sUEsBAi0AFAAGAAgAAAAhAOhIivbbAAAA&#10;BwEAAA8AAAAAAAAAAAAAAAAAZgQAAGRycy9kb3ducmV2LnhtbFBLBQYAAAAABAAEAPMAAABuBQAA&#10;AAA=&#10;" stroked="f">
                <v:textbox>
                  <w:txbxContent>
                    <w:p w14:paraId="5CE8F6AC" w14:textId="77777777" w:rsidR="00EA097C" w:rsidRPr="00043B12" w:rsidRDefault="00EA097C">
                      <w:r w:rsidRPr="00043B12">
                        <w:rPr>
                          <w:rFonts w:cs="Arial"/>
                          <w:color w:val="A6CE39" w:themeColor="accent1"/>
                          <w:position w:val="-72"/>
                          <w:sz w:val="92"/>
                          <w:szCs w:val="36"/>
                        </w:rPr>
                        <w:t>“</w:t>
                      </w:r>
                    </w:p>
                  </w:txbxContent>
                </v:textbox>
              </v:shape>
            </w:pict>
          </mc:Fallback>
        </mc:AlternateContent>
      </w:r>
    </w:p>
    <w:p w14:paraId="6AF1FD11" w14:textId="77777777" w:rsidR="00224646" w:rsidRPr="00224646" w:rsidRDefault="00224646" w:rsidP="00043B12">
      <w:pPr>
        <w:pStyle w:val="Heading4"/>
        <w:spacing w:before="0"/>
        <w:ind w:left="567" w:right="567"/>
        <w:rPr>
          <w:b w:val="0"/>
          <w:sz w:val="36"/>
          <w:szCs w:val="36"/>
        </w:rPr>
      </w:pPr>
      <w:r w:rsidRPr="00224646">
        <w:rPr>
          <w:b w:val="0"/>
          <w:sz w:val="36"/>
          <w:szCs w:val="36"/>
        </w:rPr>
        <w:t>IFF Research illuminates the world for organisations businesses and individuals helping them to make better-informed decisions.”</w:t>
      </w:r>
    </w:p>
    <w:p w14:paraId="60865322" w14:textId="77777777" w:rsidR="00224646" w:rsidRPr="00043B12" w:rsidRDefault="00224646" w:rsidP="003E213D">
      <w:pPr>
        <w:pStyle w:val="Heading4"/>
        <w:spacing w:before="240"/>
        <w:ind w:left="567" w:right="567"/>
        <w:rPr>
          <w:b w:val="0"/>
          <w:sz w:val="24"/>
          <w:szCs w:val="24"/>
        </w:rPr>
      </w:pPr>
      <w:r w:rsidRPr="00043B12">
        <w:rPr>
          <w:b w:val="0"/>
          <w:sz w:val="24"/>
          <w:szCs w:val="24"/>
        </w:rPr>
        <w:t>Our Values:</w:t>
      </w:r>
    </w:p>
    <w:p w14:paraId="1C30372A" w14:textId="77777777" w:rsidR="00131EF8" w:rsidRPr="00043B12" w:rsidRDefault="00131EF8" w:rsidP="003E213D">
      <w:pPr>
        <w:pStyle w:val="Heading4"/>
        <w:spacing w:after="60" w:line="312" w:lineRule="auto"/>
        <w:ind w:left="567" w:right="567"/>
        <w:rPr>
          <w:b w:val="0"/>
          <w:sz w:val="24"/>
          <w:szCs w:val="24"/>
        </w:rPr>
      </w:pPr>
      <w:r>
        <w:rPr>
          <w:b w:val="0"/>
          <w:sz w:val="24"/>
          <w:szCs w:val="24"/>
        </w:rPr>
        <w:t>1</w:t>
      </w:r>
      <w:r w:rsidRPr="00043B12">
        <w:rPr>
          <w:b w:val="0"/>
          <w:sz w:val="24"/>
          <w:szCs w:val="24"/>
        </w:rPr>
        <w:t>. Being human first:</w:t>
      </w:r>
    </w:p>
    <w:p w14:paraId="00C10ABF" w14:textId="77777777" w:rsidR="00131EF8" w:rsidRPr="00204F4E" w:rsidRDefault="00131EF8" w:rsidP="00043B12">
      <w:pPr>
        <w:spacing w:line="312" w:lineRule="auto"/>
        <w:ind w:left="567" w:right="567"/>
      </w:pPr>
      <w:r w:rsidRPr="00204F4E">
        <w:t>Whether employer or employee, client or collaborator, we are all humans first and foremost.</w:t>
      </w:r>
      <w:r>
        <w:t xml:space="preserve"> </w:t>
      </w:r>
      <w:r w:rsidRPr="00204F4E">
        <w:t>Recognising this essential humanity is central to how we conduct our business, and how we lead our lives. We respect and accommodate each individual’s way of thinking, working and communicating, mindful of the fact that each has their own story and means of telling it.</w:t>
      </w:r>
    </w:p>
    <w:p w14:paraId="08C5F59E" w14:textId="77777777" w:rsidR="00131EF8" w:rsidRPr="00043B12" w:rsidRDefault="00131EF8" w:rsidP="003E213D">
      <w:pPr>
        <w:pStyle w:val="Heading4"/>
        <w:spacing w:after="60" w:line="312" w:lineRule="auto"/>
        <w:ind w:left="567" w:right="567"/>
        <w:rPr>
          <w:b w:val="0"/>
          <w:sz w:val="24"/>
          <w:szCs w:val="24"/>
        </w:rPr>
      </w:pPr>
      <w:r>
        <w:rPr>
          <w:b w:val="0"/>
          <w:sz w:val="24"/>
          <w:szCs w:val="24"/>
        </w:rPr>
        <w:t>2</w:t>
      </w:r>
      <w:r w:rsidRPr="00043B12">
        <w:rPr>
          <w:b w:val="0"/>
          <w:sz w:val="24"/>
          <w:szCs w:val="24"/>
        </w:rPr>
        <w:t>. Impartiality and independence:</w:t>
      </w:r>
    </w:p>
    <w:p w14:paraId="2D6C52AB" w14:textId="77777777" w:rsidR="00224646" w:rsidRPr="00204F4E" w:rsidRDefault="00224646" w:rsidP="00043B12">
      <w:pPr>
        <w:spacing w:line="312" w:lineRule="auto"/>
        <w:ind w:left="567" w:right="567"/>
      </w:pPr>
      <w:r w:rsidRPr="00204F4E">
        <w:t>IFF is a research-led organisation which believes in letting the evidence do the talking. We don’t undertake projects with a preconception of what “the answer” is, and we</w:t>
      </w:r>
      <w:r>
        <w:t xml:space="preserve"> </w:t>
      </w:r>
      <w:r w:rsidRPr="00204F4E">
        <w:t>don’t hide from the truths that research reveals. We are independent, in the research we</w:t>
      </w:r>
      <w:r>
        <w:t xml:space="preserve"> </w:t>
      </w:r>
      <w:r w:rsidRPr="00204F4E">
        <w:t>conduct, of political flavour or dogma. We are open-minded, imaginative and intellectually rigorous.</w:t>
      </w:r>
    </w:p>
    <w:p w14:paraId="2FAC25CE" w14:textId="77777777" w:rsidR="00224646" w:rsidRPr="00043B12" w:rsidRDefault="00224646" w:rsidP="003E213D">
      <w:pPr>
        <w:pStyle w:val="Heading4"/>
        <w:spacing w:after="60" w:line="312" w:lineRule="auto"/>
        <w:ind w:left="567" w:right="567"/>
        <w:rPr>
          <w:b w:val="0"/>
          <w:sz w:val="24"/>
          <w:szCs w:val="24"/>
        </w:rPr>
      </w:pPr>
      <w:r w:rsidRPr="00043B12">
        <w:rPr>
          <w:b w:val="0"/>
          <w:sz w:val="24"/>
          <w:szCs w:val="24"/>
        </w:rPr>
        <w:t>3. Making a difference:</w:t>
      </w:r>
    </w:p>
    <w:p w14:paraId="7A330A17" w14:textId="77777777" w:rsidR="00224646" w:rsidRPr="00204F4E" w:rsidRDefault="00224646" w:rsidP="00043B12">
      <w:pPr>
        <w:spacing w:line="312" w:lineRule="auto"/>
        <w:ind w:left="567" w:right="567"/>
      </w:pPr>
      <w:r w:rsidRPr="00204F4E">
        <w:t>At IFF, we want to make a difference to the clients we work with, and we work with clients who share our ambition for positive change. We expect all IFF staff to take personal responsibility for everything they do at work, which should always be the best they can deliver.</w:t>
      </w:r>
    </w:p>
    <w:sectPr w:rsidR="00224646" w:rsidRPr="00204F4E" w:rsidSect="00A02EBA">
      <w:headerReference w:type="default" r:id="rId65"/>
      <w:footerReference w:type="default" r:id="rId66"/>
      <w:footnotePr>
        <w:numRestart w:val="eachSect"/>
      </w:footnotePr>
      <w:pgSz w:w="11899" w:h="16838" w:code="9"/>
      <w:pgMar w:top="1758" w:right="1191" w:bottom="1304" w:left="1701" w:header="567" w:footer="0" w:gutter="0"/>
      <w:cols w:space="708"/>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8A2BD81" w14:textId="77777777" w:rsidR="00CF050C" w:rsidRDefault="00CF050C" w:rsidP="00B8314B">
      <w:r>
        <w:separator/>
      </w:r>
    </w:p>
    <w:p w14:paraId="564CC1AD" w14:textId="77777777" w:rsidR="00CF050C" w:rsidRDefault="00CF050C"/>
  </w:endnote>
  <w:endnote w:type="continuationSeparator" w:id="0">
    <w:p w14:paraId="254AA9A5" w14:textId="77777777" w:rsidR="00CF050C" w:rsidRDefault="00CF050C" w:rsidP="00B8314B">
      <w:r>
        <w:continuationSeparator/>
      </w:r>
    </w:p>
    <w:p w14:paraId="3C5AF2F0" w14:textId="77777777" w:rsidR="00CF050C" w:rsidRDefault="00CF050C"/>
  </w:endnote>
  <w:endnote w:type="continuationNotice" w:id="1">
    <w:p w14:paraId="4EB1466F" w14:textId="77777777" w:rsidR="00CF050C" w:rsidRDefault="00CF050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imes">
    <w:panose1 w:val="02020603050405020304"/>
    <w:charset w:val="00"/>
    <w:family w:val="roman"/>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Arial Bold">
    <w:altName w:val="Arial"/>
    <w:charset w:val="59"/>
    <w:family w:val="auto"/>
    <w:pitch w:val="variable"/>
    <w:sig w:usb0="00000000" w:usb1="00000000" w:usb2="00000000" w:usb3="00000000" w:csb0="00000004"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rial MT Std">
    <w:altName w:val="Century Gothic"/>
    <w:charset w:val="00"/>
    <w:family w:val="auto"/>
    <w:pitch w:val="variable"/>
    <w:sig w:usb0="00000003" w:usb1="4000204A"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B22161" w14:textId="23102C1B" w:rsidR="00EA097C" w:rsidRPr="007005A4" w:rsidRDefault="00000000" w:rsidP="005747CC">
    <w:pPr>
      <w:pStyle w:val="Footer"/>
    </w:pPr>
    <w:fldSimple w:instr="DOCPROPERTY  ReportNumber \* MERGEFORMAT">
      <w:r w:rsidR="008635D0">
        <w:t>12350</w:t>
      </w:r>
    </w:fldSimple>
    <w:r w:rsidR="00EA097C" w:rsidRPr="007005A4">
      <w:rPr>
        <w:noProof/>
        <w:lang w:eastAsia="en-GB"/>
      </w:rPr>
      <w:drawing>
        <wp:anchor distT="0" distB="0" distL="114300" distR="114300" simplePos="0" relativeHeight="251658240" behindDoc="0" locked="0" layoutInCell="0" allowOverlap="1" wp14:anchorId="14835E31" wp14:editId="0EC145CF">
          <wp:simplePos x="0" y="0"/>
          <wp:positionH relativeFrom="column">
            <wp:align>left</wp:align>
          </wp:positionH>
          <wp:positionV relativeFrom="paragraph">
            <wp:posOffset>-126365</wp:posOffset>
          </wp:positionV>
          <wp:extent cx="1058040" cy="288360"/>
          <wp:effectExtent l="0" t="0" r="0" b="0"/>
          <wp:wrapNone/>
          <wp:docPr id="226881687" name="Picture 226881687" descr="C:\Users\chris_000\AppData\Local\Microsoft\Windows\INetCache\Content.Word\IFF_Logo_cmyk.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descr="C:\Users\chris_000\AppData\Local\Microsoft\Windows\INetCache\Content.Word\IFF_Logo_cmyk.jpg"/>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1058040" cy="288360"/>
                  </a:xfrm>
                  <a:prstGeom prst="rect">
                    <a:avLst/>
                  </a:prstGeom>
                  <a:noFill/>
                  <a:ln>
                    <a:noFill/>
                  </a:ln>
                </pic:spPr>
              </pic:pic>
            </a:graphicData>
          </a:graphic>
          <wp14:sizeRelH relativeFrom="page">
            <wp14:pctWidth>0</wp14:pctWidth>
          </wp14:sizeRelH>
          <wp14:sizeRelV relativeFrom="page">
            <wp14:pctHeight>0</wp14:pctHeight>
          </wp14:sizeRelV>
        </wp:anchor>
      </w:drawing>
    </w:r>
    <w:r w:rsidR="00EA097C" w:rsidRPr="007005A4">
      <w:t xml:space="preserve">  |  </w:t>
    </w:r>
    <w:fldSimple w:instr="DOCPROPERTY  Classification \* MERGEFORMAT">
      <w:r w:rsidR="008635D0">
        <w:t>Confidential</w:t>
      </w:r>
    </w:fldSimple>
    <w:r w:rsidR="00EA097C" w:rsidRPr="007005A4">
      <w:t xml:space="preserve">  |  Page </w:t>
    </w:r>
    <w:r w:rsidR="00EA097C" w:rsidRPr="007005A4">
      <w:fldChar w:fldCharType="begin"/>
    </w:r>
    <w:r w:rsidR="00EA097C" w:rsidRPr="007005A4">
      <w:instrText xml:space="preserve"> PAGE </w:instrText>
    </w:r>
    <w:r w:rsidR="00EA097C" w:rsidRPr="007005A4">
      <w:fldChar w:fldCharType="separate"/>
    </w:r>
    <w:r w:rsidR="00180D1E">
      <w:rPr>
        <w:noProof/>
      </w:rPr>
      <w:t>2</w:t>
    </w:r>
    <w:r w:rsidR="00EA097C" w:rsidRPr="007005A4">
      <w:fldChar w:fldCharType="end"/>
    </w:r>
    <w:r w:rsidR="00EA097C" w:rsidRPr="007005A4">
      <w:t xml:space="preserve"> of </w:t>
    </w:r>
    <w:r w:rsidR="00EE5AA0">
      <w:fldChar w:fldCharType="begin"/>
    </w:r>
    <w:r w:rsidR="00EE5AA0">
      <w:instrText>NUMPAGES</w:instrText>
    </w:r>
    <w:r w:rsidR="00EE5AA0">
      <w:fldChar w:fldCharType="separate"/>
    </w:r>
    <w:r w:rsidR="00180D1E">
      <w:rPr>
        <w:noProof/>
      </w:rPr>
      <w:t>5</w:t>
    </w:r>
    <w:r w:rsidR="00EE5AA0">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4A0" w:firstRow="1" w:lastRow="0" w:firstColumn="1" w:lastColumn="0" w:noHBand="0" w:noVBand="1"/>
    </w:tblPr>
    <w:tblGrid>
      <w:gridCol w:w="892"/>
      <w:gridCol w:w="4116"/>
      <w:gridCol w:w="2471"/>
      <w:gridCol w:w="1843"/>
      <w:gridCol w:w="524"/>
    </w:tblGrid>
    <w:tr w:rsidR="00EA097C" w14:paraId="785BB37F" w14:textId="77777777" w:rsidTr="005747CC">
      <w:tc>
        <w:tcPr>
          <w:tcW w:w="892" w:type="dxa"/>
          <w:vAlign w:val="bottom"/>
        </w:tcPr>
        <w:p w14:paraId="518F2C39" w14:textId="77777777" w:rsidR="00EA097C" w:rsidRDefault="00EA097C" w:rsidP="005747CC">
          <w:r w:rsidRPr="00A27E47">
            <w:rPr>
              <w:noProof/>
              <w:lang w:eastAsia="en-GB"/>
            </w:rPr>
            <w:drawing>
              <wp:inline distT="0" distB="0" distL="0" distR="0" wp14:anchorId="279FDF08" wp14:editId="3B3BFEAA">
                <wp:extent cx="457200" cy="457200"/>
                <wp:effectExtent l="19050" t="0" r="0" b="0"/>
                <wp:docPr id="718512503" name="Picture 718512503" descr=":Pics:LogoS.t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Pics:LogoS.tif"/>
                        <pic:cNvPicPr>
                          <a:picLocks noChangeAspect="1" noChangeArrowheads="1"/>
                        </pic:cNvPicPr>
                      </pic:nvPicPr>
                      <pic:blipFill>
                        <a:blip r:embed="rId1"/>
                        <a:srcRect/>
                        <a:stretch>
                          <a:fillRect/>
                        </a:stretch>
                      </pic:blipFill>
                      <pic:spPr bwMode="auto">
                        <a:xfrm>
                          <a:off x="0" y="0"/>
                          <a:ext cx="457200" cy="457200"/>
                        </a:xfrm>
                        <a:prstGeom prst="rect">
                          <a:avLst/>
                        </a:prstGeom>
                        <a:noFill/>
                        <a:ln w="9525">
                          <a:noFill/>
                          <a:miter lim="800000"/>
                          <a:headEnd/>
                          <a:tailEnd/>
                        </a:ln>
                      </pic:spPr>
                    </pic:pic>
                  </a:graphicData>
                </a:graphic>
              </wp:inline>
            </w:drawing>
          </w:r>
        </w:p>
      </w:tc>
      <w:tc>
        <w:tcPr>
          <w:tcW w:w="4116" w:type="dxa"/>
          <w:vAlign w:val="bottom"/>
        </w:tcPr>
        <w:p w14:paraId="7CA079A5" w14:textId="77777777" w:rsidR="00EA097C" w:rsidRDefault="00EA097C" w:rsidP="005747CC">
          <w:pPr>
            <w:pStyle w:val="Footer"/>
          </w:pPr>
          <w:r>
            <w:t>ClientX</w:t>
          </w:r>
        </w:p>
      </w:tc>
      <w:tc>
        <w:tcPr>
          <w:tcW w:w="2471" w:type="dxa"/>
          <w:vAlign w:val="bottom"/>
        </w:tcPr>
        <w:p w14:paraId="3367A135" w14:textId="77777777" w:rsidR="00EA097C" w:rsidRPr="00A27E47" w:rsidRDefault="00EA097C" w:rsidP="005747CC">
          <w:pPr>
            <w:pStyle w:val="Footer"/>
            <w:rPr>
              <w:rStyle w:val="DocOwnFooter"/>
            </w:rPr>
          </w:pPr>
          <w:r>
            <w:rPr>
              <w:rStyle w:val="DocOwnFooter"/>
            </w:rPr>
            <w:t>OwnerX</w:t>
          </w:r>
        </w:p>
      </w:tc>
      <w:tc>
        <w:tcPr>
          <w:tcW w:w="1843" w:type="dxa"/>
          <w:vAlign w:val="bottom"/>
        </w:tcPr>
        <w:p w14:paraId="29A0483F" w14:textId="77777777" w:rsidR="00EA097C" w:rsidRPr="00A27E47" w:rsidRDefault="00EA097C" w:rsidP="005747CC">
          <w:pPr>
            <w:pStyle w:val="Footer"/>
            <w:rPr>
              <w:rStyle w:val="DocOwnFooter"/>
            </w:rPr>
          </w:pPr>
          <w:r w:rsidRPr="00A27E47">
            <w:rPr>
              <w:rStyle w:val="DocOwnFooter"/>
            </w:rPr>
            <w:t>Security</w:t>
          </w:r>
          <w:r>
            <w:rPr>
              <w:rStyle w:val="DocOwnFooter"/>
            </w:rPr>
            <w:t>X</w:t>
          </w:r>
        </w:p>
      </w:tc>
      <w:tc>
        <w:tcPr>
          <w:tcW w:w="524" w:type="dxa"/>
          <w:vAlign w:val="bottom"/>
        </w:tcPr>
        <w:p w14:paraId="05005223" w14:textId="77777777" w:rsidR="00EA097C" w:rsidRPr="001603B9" w:rsidRDefault="00EA097C" w:rsidP="005747CC">
          <w:pPr>
            <w:pStyle w:val="Footer"/>
          </w:pPr>
          <w:r w:rsidRPr="001603B9">
            <w:rPr>
              <w:rStyle w:val="PageNumber"/>
              <w:b/>
            </w:rPr>
            <w:fldChar w:fldCharType="begin"/>
          </w:r>
          <w:r w:rsidRPr="001603B9">
            <w:rPr>
              <w:rStyle w:val="PageNumber"/>
              <w:b/>
            </w:rPr>
            <w:instrText xml:space="preserve"> PAGE </w:instrText>
          </w:r>
          <w:r w:rsidRPr="001603B9">
            <w:rPr>
              <w:rStyle w:val="PageNumber"/>
              <w:b/>
            </w:rPr>
            <w:fldChar w:fldCharType="separate"/>
          </w:r>
          <w:r>
            <w:rPr>
              <w:rStyle w:val="PageNumber"/>
              <w:b/>
              <w:noProof/>
            </w:rPr>
            <w:t>8</w:t>
          </w:r>
          <w:r w:rsidRPr="001603B9">
            <w:rPr>
              <w:rStyle w:val="PageNumber"/>
              <w:b/>
            </w:rPr>
            <w:fldChar w:fldCharType="end"/>
          </w:r>
        </w:p>
      </w:tc>
    </w:tr>
  </w:tbl>
  <w:p w14:paraId="71020479" w14:textId="77777777" w:rsidR="00EA097C" w:rsidRPr="001603B9" w:rsidRDefault="00EA097C" w:rsidP="005747CC"/>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56C364" w14:textId="60663ECD" w:rsidR="00EA097C" w:rsidRPr="007005A4" w:rsidRDefault="00000000" w:rsidP="005747CC">
    <w:pPr>
      <w:pStyle w:val="Footer"/>
    </w:pPr>
    <w:fldSimple w:instr="DOCPROPERTY  ReportNumber \* MERGEFORMAT">
      <w:r w:rsidR="008635D0">
        <w:t>12350</w:t>
      </w:r>
    </w:fldSimple>
    <w:r w:rsidR="00EA097C" w:rsidRPr="007005A4">
      <w:rPr>
        <w:noProof/>
        <w:lang w:eastAsia="en-GB"/>
      </w:rPr>
      <w:drawing>
        <wp:anchor distT="0" distB="0" distL="114300" distR="114300" simplePos="0" relativeHeight="251658241" behindDoc="0" locked="0" layoutInCell="0" allowOverlap="1" wp14:anchorId="07A5818C" wp14:editId="73679DC4">
          <wp:simplePos x="0" y="0"/>
          <wp:positionH relativeFrom="column">
            <wp:align>left</wp:align>
          </wp:positionH>
          <wp:positionV relativeFrom="paragraph">
            <wp:posOffset>-126365</wp:posOffset>
          </wp:positionV>
          <wp:extent cx="1058040" cy="288360"/>
          <wp:effectExtent l="0" t="0" r="0" b="0"/>
          <wp:wrapNone/>
          <wp:docPr id="1" name="Picture 1" descr="C:\Users\chris_000\AppData\Local\Microsoft\Windows\INetCache\Content.Word\IFF_Logo_cmyk.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descr="C:\Users\chris_000\AppData\Local\Microsoft\Windows\INetCache\Content.Word\IFF_Logo_cmyk.jpg"/>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1058040" cy="288360"/>
                  </a:xfrm>
                  <a:prstGeom prst="rect">
                    <a:avLst/>
                  </a:prstGeom>
                  <a:noFill/>
                  <a:ln>
                    <a:noFill/>
                  </a:ln>
                </pic:spPr>
              </pic:pic>
            </a:graphicData>
          </a:graphic>
          <wp14:sizeRelH relativeFrom="page">
            <wp14:pctWidth>0</wp14:pctWidth>
          </wp14:sizeRelH>
          <wp14:sizeRelV relativeFrom="page">
            <wp14:pctHeight>0</wp14:pctHeight>
          </wp14:sizeRelV>
        </wp:anchor>
      </w:drawing>
    </w:r>
    <w:r w:rsidR="00EA097C" w:rsidRPr="007005A4">
      <w:t xml:space="preserve">  |  </w:t>
    </w:r>
    <w:fldSimple w:instr="DOCPROPERTY  Classification \* MERGEFORMAT">
      <w:r w:rsidR="008635D0">
        <w:t>Confidential</w:t>
      </w:r>
    </w:fldSimple>
    <w:r w:rsidR="00EA097C" w:rsidRPr="007005A4">
      <w:t xml:space="preserve">  |  Page </w:t>
    </w:r>
    <w:r w:rsidR="00EA097C" w:rsidRPr="007005A4">
      <w:fldChar w:fldCharType="begin"/>
    </w:r>
    <w:r w:rsidR="00EA097C" w:rsidRPr="007005A4">
      <w:instrText xml:space="preserve"> PAGE </w:instrText>
    </w:r>
    <w:r w:rsidR="00EA097C" w:rsidRPr="007005A4">
      <w:fldChar w:fldCharType="separate"/>
    </w:r>
    <w:r w:rsidR="00180D1E">
      <w:rPr>
        <w:noProof/>
      </w:rPr>
      <w:t>4</w:t>
    </w:r>
    <w:r w:rsidR="00EA097C" w:rsidRPr="007005A4">
      <w:fldChar w:fldCharType="end"/>
    </w:r>
    <w:r w:rsidR="00EA097C" w:rsidRPr="007005A4">
      <w:t xml:space="preserve"> of </w:t>
    </w:r>
    <w:r w:rsidR="00EE5AA0">
      <w:fldChar w:fldCharType="begin"/>
    </w:r>
    <w:r w:rsidR="00EE5AA0">
      <w:instrText>NUMPAGES</w:instrText>
    </w:r>
    <w:r w:rsidR="00EE5AA0">
      <w:fldChar w:fldCharType="separate"/>
    </w:r>
    <w:r w:rsidR="00180D1E">
      <w:rPr>
        <w:noProof/>
      </w:rPr>
      <w:t>5</w:t>
    </w:r>
    <w:r w:rsidR="00EE5AA0">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75F579" w14:textId="10A17008" w:rsidR="004D5E79" w:rsidRPr="007005A4" w:rsidRDefault="00000000" w:rsidP="005747CC">
    <w:pPr>
      <w:pStyle w:val="Footer"/>
    </w:pPr>
    <w:fldSimple w:instr="DOCPROPERTY  ReportNumber \* MERGEFORMAT">
      <w:r w:rsidR="008635D0">
        <w:t>12350</w:t>
      </w:r>
    </w:fldSimple>
    <w:r w:rsidR="004D5E79" w:rsidRPr="007005A4">
      <w:rPr>
        <w:noProof/>
        <w:lang w:eastAsia="en-GB"/>
      </w:rPr>
      <w:drawing>
        <wp:anchor distT="0" distB="0" distL="114300" distR="114300" simplePos="0" relativeHeight="251658244" behindDoc="0" locked="0" layoutInCell="0" allowOverlap="1" wp14:anchorId="75DE79CC" wp14:editId="72F36B36">
          <wp:simplePos x="0" y="0"/>
          <wp:positionH relativeFrom="column">
            <wp:align>left</wp:align>
          </wp:positionH>
          <wp:positionV relativeFrom="paragraph">
            <wp:posOffset>-126365</wp:posOffset>
          </wp:positionV>
          <wp:extent cx="1058040" cy="288360"/>
          <wp:effectExtent l="0" t="0" r="0" b="0"/>
          <wp:wrapNone/>
          <wp:docPr id="5" name="Picture 5" descr="C:\Users\chris_000\AppData\Local\Microsoft\Windows\INetCache\Content.Word\IFF_Logo_cmyk.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descr="C:\Users\chris_000\AppData\Local\Microsoft\Windows\INetCache\Content.Word\IFF_Logo_cmyk.jpg"/>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1058040" cy="288360"/>
                  </a:xfrm>
                  <a:prstGeom prst="rect">
                    <a:avLst/>
                  </a:prstGeom>
                  <a:noFill/>
                  <a:ln>
                    <a:noFill/>
                  </a:ln>
                </pic:spPr>
              </pic:pic>
            </a:graphicData>
          </a:graphic>
          <wp14:sizeRelH relativeFrom="page">
            <wp14:pctWidth>0</wp14:pctWidth>
          </wp14:sizeRelH>
          <wp14:sizeRelV relativeFrom="page">
            <wp14:pctHeight>0</wp14:pctHeight>
          </wp14:sizeRelV>
        </wp:anchor>
      </w:drawing>
    </w:r>
    <w:r w:rsidR="004D5E79" w:rsidRPr="007005A4">
      <w:t xml:space="preserve">  |  </w:t>
    </w:r>
    <w:fldSimple w:instr="DOCPROPERTY  Classification \* MERGEFORMAT">
      <w:r w:rsidR="008635D0">
        <w:t>Confidential</w:t>
      </w:r>
    </w:fldSimple>
    <w:r w:rsidR="004D5E79" w:rsidRPr="007005A4">
      <w:t xml:space="preserve">  |  Page </w:t>
    </w:r>
    <w:r w:rsidR="004D5E79" w:rsidRPr="007005A4">
      <w:fldChar w:fldCharType="begin"/>
    </w:r>
    <w:r w:rsidR="004D5E79" w:rsidRPr="007005A4">
      <w:instrText xml:space="preserve"> PAGE </w:instrText>
    </w:r>
    <w:r w:rsidR="004D5E79" w:rsidRPr="007005A4">
      <w:fldChar w:fldCharType="separate"/>
    </w:r>
    <w:r w:rsidR="004D5E79">
      <w:rPr>
        <w:noProof/>
      </w:rPr>
      <w:t>4</w:t>
    </w:r>
    <w:r w:rsidR="004D5E79" w:rsidRPr="007005A4">
      <w:fldChar w:fldCharType="end"/>
    </w:r>
    <w:r w:rsidR="004D5E79" w:rsidRPr="007005A4">
      <w:t xml:space="preserve"> of </w:t>
    </w:r>
    <w:r w:rsidR="004D5E79">
      <w:fldChar w:fldCharType="begin"/>
    </w:r>
    <w:r w:rsidR="004D5E79">
      <w:instrText>NUMPAGES</w:instrText>
    </w:r>
    <w:r w:rsidR="004D5E79">
      <w:fldChar w:fldCharType="separate"/>
    </w:r>
    <w:r w:rsidR="004D5E79">
      <w:rPr>
        <w:noProof/>
      </w:rPr>
      <w:t>5</w:t>
    </w:r>
    <w:r w:rsidR="004D5E79">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015" w:type="dxa"/>
      <w:tblLayout w:type="fixed"/>
      <w:tblLook w:val="0600" w:firstRow="0" w:lastRow="0" w:firstColumn="0" w:lastColumn="0" w:noHBand="1" w:noVBand="1"/>
    </w:tblPr>
    <w:tblGrid>
      <w:gridCol w:w="4611"/>
      <w:gridCol w:w="4404"/>
    </w:tblGrid>
    <w:tr w:rsidR="00EA097C" w14:paraId="1CFA435B" w14:textId="77777777" w:rsidTr="00A02EBA">
      <w:trPr>
        <w:trHeight w:val="1424"/>
      </w:trPr>
      <w:tc>
        <w:tcPr>
          <w:tcW w:w="4611" w:type="dxa"/>
        </w:tcPr>
        <w:p w14:paraId="288311DD" w14:textId="77777777" w:rsidR="00EA097C" w:rsidRDefault="00EA097C" w:rsidP="00212BB4">
          <w:pPr>
            <w:pStyle w:val="Footer"/>
            <w:jc w:val="left"/>
          </w:pPr>
        </w:p>
      </w:tc>
      <w:tc>
        <w:tcPr>
          <w:tcW w:w="4404" w:type="dxa"/>
        </w:tcPr>
        <w:p w14:paraId="47511E0B" w14:textId="77777777" w:rsidR="00EA097C" w:rsidRDefault="00EA097C" w:rsidP="00A02EBA">
          <w:pPr>
            <w:pStyle w:val="Footer"/>
          </w:pPr>
          <w:r w:rsidRPr="00A02EBA">
            <w:rPr>
              <w:noProof/>
              <w:lang w:eastAsia="en-GB"/>
            </w:rPr>
            <w:drawing>
              <wp:inline distT="0" distB="0" distL="0" distR="0" wp14:anchorId="0745362A" wp14:editId="053B9ED6">
                <wp:extent cx="1608152" cy="438150"/>
                <wp:effectExtent l="0" t="0" r="0" b="0"/>
                <wp:docPr id="9" name="Picture 9" descr="\\IFFDFS\FileServices\Y Drive\Marketing\Branding\Branding- post 2012\Logo 2015\IFF_Logo_cmyk.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FFDFS\FileServices\Y Drive\Marketing\Branding\Branding- post 2012\Logo 2015\IFF_Logo_cmyk.jpg"/>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1623118" cy="442228"/>
                        </a:xfrm>
                        <a:prstGeom prst="rect">
                          <a:avLst/>
                        </a:prstGeom>
                        <a:noFill/>
                        <a:ln>
                          <a:noFill/>
                        </a:ln>
                      </pic:spPr>
                    </pic:pic>
                  </a:graphicData>
                </a:graphic>
              </wp:inline>
            </w:drawing>
          </w:r>
        </w:p>
        <w:p w14:paraId="0DFA6A86" w14:textId="77777777" w:rsidR="00EA097C" w:rsidRDefault="00EA097C" w:rsidP="00A02EBA">
          <w:pPr>
            <w:pStyle w:val="Footer"/>
          </w:pPr>
        </w:p>
        <w:p w14:paraId="5AD53C4B" w14:textId="77777777" w:rsidR="00180D1E" w:rsidRDefault="00180D1E" w:rsidP="00A02EBA">
          <w:pPr>
            <w:pStyle w:val="Footer"/>
          </w:pPr>
          <w:r w:rsidRPr="00180D1E">
            <w:t>5th Floor</w:t>
          </w:r>
        </w:p>
        <w:p w14:paraId="4176EA21" w14:textId="77777777" w:rsidR="00180D1E" w:rsidRDefault="00180D1E" w:rsidP="00A02EBA">
          <w:pPr>
            <w:pStyle w:val="Footer"/>
          </w:pPr>
          <w:r w:rsidRPr="00180D1E">
            <w:t>St</w:t>
          </w:r>
          <w:r>
            <w:t>.</w:t>
          </w:r>
          <w:r w:rsidRPr="00180D1E">
            <w:t xml:space="preserve"> Magnus House</w:t>
          </w:r>
        </w:p>
        <w:p w14:paraId="0A00C883" w14:textId="77777777" w:rsidR="00180D1E" w:rsidRDefault="00180D1E" w:rsidP="00A02EBA">
          <w:pPr>
            <w:pStyle w:val="Footer"/>
          </w:pPr>
          <w:r w:rsidRPr="00180D1E">
            <w:t>3 Lower Thames Street</w:t>
          </w:r>
        </w:p>
        <w:p w14:paraId="5B18F8DE" w14:textId="77777777" w:rsidR="00180D1E" w:rsidRDefault="00180D1E" w:rsidP="00A02EBA">
          <w:pPr>
            <w:pStyle w:val="Footer"/>
          </w:pPr>
          <w:r>
            <w:t>London</w:t>
          </w:r>
        </w:p>
        <w:p w14:paraId="68104E16" w14:textId="77777777" w:rsidR="00180D1E" w:rsidRDefault="00180D1E" w:rsidP="00A02EBA">
          <w:pPr>
            <w:pStyle w:val="Footer"/>
          </w:pPr>
          <w:r w:rsidRPr="00180D1E">
            <w:t>EC3R 6HD</w:t>
          </w:r>
        </w:p>
        <w:p w14:paraId="5490A258" w14:textId="77777777" w:rsidR="00EA097C" w:rsidRPr="00A02EBA" w:rsidRDefault="00EA097C" w:rsidP="00A02EBA">
          <w:pPr>
            <w:pStyle w:val="Footer"/>
          </w:pPr>
          <w:r>
            <w:t>Tel: +44(0)</w:t>
          </w:r>
          <w:r w:rsidRPr="00A02EBA">
            <w:t>20 7250 3035</w:t>
          </w:r>
        </w:p>
        <w:p w14:paraId="4BB0E994" w14:textId="77777777" w:rsidR="00EA097C" w:rsidRDefault="00EA097C" w:rsidP="00A02EBA">
          <w:pPr>
            <w:pStyle w:val="Footer"/>
          </w:pPr>
          <w:r w:rsidRPr="00A02EBA">
            <w:t>Website: iffresearch.com</w:t>
          </w:r>
        </w:p>
        <w:p w14:paraId="5CFDA3E9" w14:textId="58F914E6" w:rsidR="00EA097C" w:rsidRPr="00212BB4" w:rsidRDefault="00EA097C" w:rsidP="00212BB4">
          <w:pPr>
            <w:pStyle w:val="Footer"/>
            <w:spacing w:before="120"/>
          </w:pPr>
          <w:r>
            <w:t xml:space="preserve"> </w:t>
          </w:r>
          <w:bookmarkStart w:id="110" w:name="ContactNames"/>
          <w:bookmarkEnd w:id="110"/>
        </w:p>
        <w:p w14:paraId="098616FC" w14:textId="77777777" w:rsidR="00EA097C" w:rsidRPr="00212BB4" w:rsidRDefault="00EA097C" w:rsidP="00212BB4">
          <w:pPr>
            <w:pStyle w:val="Footer"/>
          </w:pPr>
          <w:bookmarkStart w:id="111" w:name="Contact11em"/>
          <w:bookmarkEnd w:id="111"/>
        </w:p>
        <w:p w14:paraId="782C8641" w14:textId="77777777" w:rsidR="00EA097C" w:rsidRPr="00212BB4" w:rsidRDefault="00EA097C" w:rsidP="00212BB4">
          <w:pPr>
            <w:pStyle w:val="Footer"/>
          </w:pPr>
          <w:bookmarkStart w:id="112" w:name="Contact21em"/>
          <w:bookmarkEnd w:id="112"/>
        </w:p>
        <w:p w14:paraId="5F275B1B" w14:textId="77777777" w:rsidR="00EA097C" w:rsidRDefault="00EA097C" w:rsidP="00A02EBA">
          <w:pPr>
            <w:pStyle w:val="Footer"/>
          </w:pPr>
        </w:p>
        <w:p w14:paraId="03DEFF71" w14:textId="77777777" w:rsidR="00EA097C" w:rsidRDefault="00EA097C" w:rsidP="00A02EBA">
          <w:pPr>
            <w:pStyle w:val="Footer"/>
          </w:pPr>
        </w:p>
      </w:tc>
    </w:tr>
  </w:tbl>
  <w:p w14:paraId="47F6C177" w14:textId="77777777" w:rsidR="00EA097C" w:rsidRPr="00A02EBA" w:rsidRDefault="00EA097C" w:rsidP="00A02E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83D8C7F" w14:textId="77777777" w:rsidR="00CF050C" w:rsidRDefault="00CF050C" w:rsidP="00B8314B">
      <w:r>
        <w:separator/>
      </w:r>
    </w:p>
    <w:p w14:paraId="7C43CEC2" w14:textId="77777777" w:rsidR="00CF050C" w:rsidRDefault="00CF050C"/>
  </w:footnote>
  <w:footnote w:type="continuationSeparator" w:id="0">
    <w:p w14:paraId="0768EFD3" w14:textId="77777777" w:rsidR="00CF050C" w:rsidRDefault="00CF050C" w:rsidP="00B8314B">
      <w:r>
        <w:continuationSeparator/>
      </w:r>
    </w:p>
    <w:p w14:paraId="5FC52EA4" w14:textId="77777777" w:rsidR="00CF050C" w:rsidRDefault="00CF050C"/>
  </w:footnote>
  <w:footnote w:type="continuationNotice" w:id="1">
    <w:p w14:paraId="219598E6" w14:textId="77777777" w:rsidR="00CF050C" w:rsidRDefault="00CF050C"/>
  </w:footnote>
  <w:footnote w:id="2">
    <w:p w14:paraId="5A9E6E38" w14:textId="09E33F81" w:rsidR="00DF1084" w:rsidRPr="0029029A" w:rsidRDefault="00DF1084">
      <w:pPr>
        <w:pStyle w:val="FootnoteText"/>
        <w:rPr>
          <w:lang w:val="en-US"/>
        </w:rPr>
      </w:pPr>
      <w:r>
        <w:rPr>
          <w:rStyle w:val="FootnoteReference"/>
        </w:rPr>
        <w:footnoteRef/>
      </w:r>
      <w:r>
        <w:t xml:space="preserve"> </w:t>
      </w:r>
      <w:r>
        <w:rPr>
          <w:lang w:val="en-US"/>
        </w:rPr>
        <w:t>The post-course question and answer</w:t>
      </w:r>
      <w:r w:rsidR="008E297B">
        <w:rPr>
          <w:lang w:val="en-US"/>
        </w:rPr>
        <w:t>s</w:t>
      </w:r>
      <w:r>
        <w:rPr>
          <w:lang w:val="en-US"/>
        </w:rPr>
        <w:t xml:space="preserve"> refers to </w:t>
      </w:r>
      <w:r w:rsidR="008E297B">
        <w:rPr>
          <w:lang w:val="en-US"/>
        </w:rPr>
        <w:t>work completed by delegates following the training which enables them to gain the accreditation.</w:t>
      </w:r>
    </w:p>
  </w:footnote>
  <w:footnote w:id="3">
    <w:p w14:paraId="6E6E21F0" w14:textId="2786FECD" w:rsidR="0065278E" w:rsidRDefault="0065278E">
      <w:pPr>
        <w:pStyle w:val="FootnoteText"/>
      </w:pPr>
      <w:r>
        <w:rPr>
          <w:rStyle w:val="FootnoteReference"/>
        </w:rPr>
        <w:footnoteRef/>
      </w:r>
      <w:r w:rsidR="0048098D">
        <w:t xml:space="preserve"> </w:t>
      </w:r>
      <w:r>
        <w:t xml:space="preserve">Estimating the costs of workplace conflict (Acas, 2021): </w:t>
      </w:r>
      <w:hyperlink r:id="rId1" w:history="1">
        <w:r w:rsidR="00FC03AE" w:rsidRPr="007E4334">
          <w:rPr>
            <w:rStyle w:val="Hyperlink"/>
            <w:sz w:val="20"/>
          </w:rPr>
          <w:t>https://www.acas.org.uk/estimating-the-costs-of-workplace-conflict-report</w:t>
        </w:r>
      </w:hyperlink>
      <w:r w:rsidR="00FC03AE">
        <w:t xml:space="preserve"> </w:t>
      </w:r>
    </w:p>
  </w:footnote>
  <w:footnote w:id="4">
    <w:p w14:paraId="5E026E38" w14:textId="5D415C6E" w:rsidR="00FA63EE" w:rsidRDefault="00FA63EE" w:rsidP="00FA63EE">
      <w:pPr>
        <w:pStyle w:val="FootnoteText"/>
      </w:pPr>
      <w:r>
        <w:rPr>
          <w:rStyle w:val="FootnoteReference"/>
        </w:rPr>
        <w:footnoteRef/>
      </w:r>
      <w:r>
        <w:t xml:space="preserve"> Estimating the costs of workplace conflict (Acas, 2021): </w:t>
      </w:r>
      <w:hyperlink r:id="rId2" w:history="1">
        <w:r w:rsidR="00FC03AE" w:rsidRPr="007E4334">
          <w:rPr>
            <w:rStyle w:val="Hyperlink"/>
            <w:sz w:val="20"/>
          </w:rPr>
          <w:t>https://www.acas.org.uk/estimating-the-costs-of-workplace-conflict-report</w:t>
        </w:r>
      </w:hyperlink>
      <w:r w:rsidR="00FC03AE">
        <w:t xml:space="preserve"> </w:t>
      </w:r>
    </w:p>
  </w:footnote>
  <w:footnote w:id="5">
    <w:p w14:paraId="414E544F" w14:textId="345D17C0" w:rsidR="00A103E4" w:rsidRDefault="000E4F37">
      <w:pPr>
        <w:pStyle w:val="FootnoteText"/>
      </w:pPr>
      <w:r>
        <w:rPr>
          <w:rStyle w:val="FootnoteReference"/>
        </w:rPr>
        <w:footnoteRef/>
      </w:r>
      <w:r>
        <w:t xml:space="preserve"> Mediation at work (Acas) </w:t>
      </w:r>
      <w:hyperlink r:id="rId3" w:anchor=":~:text=For%20example%2C%20mediation%20can%20help,as%20going%20to%20employment%20tribunal" w:history="1">
        <w:r w:rsidR="00A103E4" w:rsidRPr="00774D45">
          <w:rPr>
            <w:rStyle w:val="Hyperlink"/>
            <w:sz w:val="20"/>
          </w:rPr>
          <w:t>https://www.acas.org.uk/mediation#:~:text=For%20example%2C%20mediation%20can%20help,as%20going%20to%20employment%20tribunal</w:t>
        </w:r>
      </w:hyperlink>
    </w:p>
  </w:footnote>
  <w:footnote w:id="6">
    <w:p w14:paraId="6222EEB2" w14:textId="75962E51" w:rsidR="00A103E4" w:rsidRDefault="0048098D" w:rsidP="00A103E4">
      <w:pPr>
        <w:pStyle w:val="FootnoteText"/>
      </w:pPr>
      <w:r>
        <w:rPr>
          <w:rStyle w:val="FootnoteReference"/>
        </w:rPr>
        <w:footnoteRef/>
      </w:r>
      <w:r>
        <w:t xml:space="preserve"> Mediation at work (CIPD) </w:t>
      </w:r>
      <w:hyperlink r:id="rId4" w:anchor=":~:text=Mediation%20is%20preferable%20to%20more,less%20stressful%20for%20those%20involved" w:history="1">
        <w:r w:rsidR="00A103E4" w:rsidRPr="00774D45">
          <w:rPr>
            <w:rStyle w:val="Hyperlink"/>
            <w:sz w:val="20"/>
          </w:rPr>
          <w:t>https://www.cipd.org/uk/knowledge/factsheets/mediation-factsheet/#:~:text=Mediation%20is%20preferable%20to%20more,less%20stressful%20for%20those%20involved</w:t>
        </w:r>
      </w:hyperlink>
      <w:r w:rsidRPr="0048098D">
        <w:t>.</w:t>
      </w:r>
    </w:p>
  </w:footnote>
  <w:footnote w:id="7">
    <w:p w14:paraId="3629C858" w14:textId="77777777" w:rsidR="00762502" w:rsidRDefault="00762502" w:rsidP="00762502">
      <w:pPr>
        <w:pStyle w:val="FootnoteText"/>
      </w:pPr>
      <w:r>
        <w:rPr>
          <w:rStyle w:val="FootnoteReference"/>
        </w:rPr>
        <w:footnoteRef/>
      </w:r>
      <w:r>
        <w:t xml:space="preserve"> Weighting was applied based on course type as this was the sample variable available at the time of analysis.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A5ED6A" w14:textId="77777777" w:rsidR="00EA097C" w:rsidRPr="003D7AED" w:rsidRDefault="00EA097C" w:rsidP="002C45F5">
    <w:r w:rsidRPr="003D7AED">
      <w:rPr>
        <w:noProof/>
        <w:lang w:eastAsia="en-GB"/>
      </w:rPr>
      <w:drawing>
        <wp:inline distT="0" distB="0" distL="0" distR="0" wp14:anchorId="56C7FD36" wp14:editId="5149E2B3">
          <wp:extent cx="2155825" cy="587375"/>
          <wp:effectExtent l="0" t="0" r="0" b="0"/>
          <wp:docPr id="865765386" name="Picture 865765386" descr="C:\Users\chris_000\AppData\Local\Microsoft\Windows\INetCache\Content.Word\IFF_Logo_cmyk.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descr="C:\Users\chris_000\AppData\Local\Microsoft\Windows\INetCache\Content.Word\IFF_Logo_cmyk.jp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155825" cy="587375"/>
                  </a:xfrm>
                  <a:prstGeom prst="rect">
                    <a:avLst/>
                  </a:prstGeom>
                  <a:noFill/>
                  <a:ln>
                    <a:noFill/>
                  </a:ln>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475450" w14:textId="77777777" w:rsidR="00EA097C" w:rsidRDefault="00EA097C">
    <w:pPr>
      <w:pStyle w:val="Header"/>
    </w:pPr>
    <w:r>
      <w:tab/>
    </w:r>
    <w:r>
      <w:tab/>
    </w:r>
    <w:r>
      <w:tab/>
    </w:r>
    <w: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F52B1C" w14:textId="5B5E94E1" w:rsidR="00EA097C" w:rsidRPr="001E6CAA" w:rsidRDefault="00EA097C" w:rsidP="005747CC">
    <w:pPr>
      <w:pStyle w:val="Header"/>
    </w:pPr>
    <w:r>
      <w:rPr>
        <w:rFonts w:ascii="Arial MT Std" w:hAnsi="Arial MT Std"/>
        <w:noProof/>
        <w:sz w:val="19"/>
        <w:lang w:eastAsia="en-GB"/>
      </w:rPr>
      <mc:AlternateContent>
        <mc:Choice Requires="wps">
          <w:drawing>
            <wp:anchor distT="0" distB="0" distL="114300" distR="114300" simplePos="0" relativeHeight="251658242" behindDoc="1" locked="0" layoutInCell="1" allowOverlap="1" wp14:anchorId="1A8ABDF4" wp14:editId="57A5F3B5">
              <wp:simplePos x="0" y="0"/>
              <wp:positionH relativeFrom="column">
                <wp:posOffset>15017</wp:posOffset>
              </wp:positionH>
              <wp:positionV relativeFrom="paragraph">
                <wp:posOffset>1054085</wp:posOffset>
              </wp:positionV>
              <wp:extent cx="5720937" cy="8185150"/>
              <wp:effectExtent l="19050" t="19050" r="32385" b="44450"/>
              <wp:wrapNone/>
              <wp:docPr id="14" name="Rectangle: Diagonal Corners Rounded 14"/>
              <wp:cNvGraphicFramePr/>
              <a:graphic xmlns:a="http://schemas.openxmlformats.org/drawingml/2006/main">
                <a:graphicData uri="http://schemas.microsoft.com/office/word/2010/wordprocessingShape">
                  <wps:wsp>
                    <wps:cNvSpPr/>
                    <wps:spPr>
                      <a:xfrm>
                        <a:off x="0" y="0"/>
                        <a:ext cx="5720937" cy="8185150"/>
                      </a:xfrm>
                      <a:prstGeom prst="round2DiagRect">
                        <a:avLst>
                          <a:gd name="adj1" fmla="val 7284"/>
                          <a:gd name="adj2" fmla="val 0"/>
                        </a:avLst>
                      </a:prstGeom>
                      <a:noFill/>
                      <a:ln w="63500" cmpd="sng">
                        <a:solidFill>
                          <a:schemeClr val="bg2"/>
                        </a:solidFill>
                        <a:miter lim="800000"/>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73DEB11D">
            <v:shape id="Rectangle: Diagonal Corners Rounded 14" style="position:absolute;margin-left:1.2pt;margin-top:83pt;width:450.45pt;height:644.5pt;z-index:-25165823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coordsize="5720937,8185150" o:spid="_x0000_s1026" filled="f" strokecolor="#a6ce39 [3214]" strokeweight="5pt" path="m416713,l5720937,r,l5720937,7768437v,230144,-186569,416713,-416713,416713l,8185150r,l,416713c,186569,186569,,41671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r9GDrQIAAMwFAAAOAAAAZHJzL2Uyb0RvYy54bWysVNtOGzEQfa/Uf7D8Xja7JBAiNigCUVVC&#10;FAEVz47XTlzZHtd2LvTrO/ZekrZISFXz4Ng7Z25nLpdXe6PJVvigwNa0PBlRIiyHRtlVTb89336a&#10;UhIisw3TYEVNX0WgV/OPHy53biYqWINuhCdoxIbZztV0HaObFUXga2FYOAEnLAoleMMiPv2qaDzb&#10;oXWji2o0Oit24BvngYsQ8OtNK6TzbF9KweNXKYOIRNcUY4v59PlcprOYX7LZyjO3VrwLg/1DFIYp&#10;i04HUzcsMrLx6i9TRnEPAWQ84WAKkFJxkXPAbMrRH9k8rZkTORckJ7iBpvD/zPL77ZN78EjDzoVZ&#10;wGvKYi+9Sf8YH9lnsl4HssQ+Eo4fJ+fV6OL0nBKOsmk5nZSTTGdxUHc+xM8CDEmXmnrY2Ka6UWz1&#10;iHXJdLHtXYiZt4ZYZrBBWPO9pEQajWXYMk3Oq+m4q9IRpDqG9G47YxhA7zhZtnCrtM511pbsanp2&#10;OhlhK3DjmpoGu8qBBNCqScCkkrtPXGtPMIKaLldVigDt/oYyKmLramUw/VH6dSBtkw2Rmw+zS5oH&#10;bvMtvmqRMNo+CklUg2yWbRSp7Q+OGefCxnKwi+ikJjHMQfH0fcUOf4hqUK7eV27z6D2DjYOyURb8&#10;Wwb0ELJs8T0Dbd6JgiU0rw+eeGgHMjh+q7BH7liID8xj6bFAuFXiVzykBqwadDdK1uB/vvU94XEw&#10;UErJDicai/tjw7ygRH+xODIX5XicVkB+jFP7UuKPJctjid2Ya8DiYzNidPma8FH3V+nBvODyWSSv&#10;KGKWo++a8uj7x3VsNw2uLy4WiwzDsXcs3tknx/uqp2593r8w77pBiThj99BPP5vlxm478IBN5bSw&#10;2ESQamiylteOb1wZuWu79ZZ20vE7ow5LeP4LAAD//wMAUEsDBBQABgAIAAAAIQD9XSQw4QAAAAoB&#10;AAAPAAAAZHJzL2Rvd25yZXYueG1sTI/BTsMwEETvSPyDtUjcqE3TRCXEqQCBVAkFRFsBRzc2SSBe&#10;R7bbhL9nOcFxZ0azb4rVZHt2ND50DiVczgQwg7XTHTYSdtuHiyWwEBVq1Ts0Er5NgFV5elKoXLsR&#10;X8xxExtGJRhyJaGNccg5D3VrrAozNxgk78N5qyKdvuHaq5HKbc/nQmTcqg7pQ6sGc9ea+mtzsBI+&#10;12PV+NvXtX16f64ew31S7dI3Kc/PpptrYNFM8S8Mv/iEDiUx7d0BdWC9hPmCgiRnGU0i/0okCbA9&#10;KYs0FcDLgv+fUP4AAAD//wMAUEsBAi0AFAAGAAgAAAAhALaDOJL+AAAA4QEAABMAAAAAAAAAAAAA&#10;AAAAAAAAAFtDb250ZW50X1R5cGVzXS54bWxQSwECLQAUAAYACAAAACEAOP0h/9YAAACUAQAACwAA&#10;AAAAAAAAAAAAAAAvAQAAX3JlbHMvLnJlbHNQSwECLQAUAAYACAAAACEAh6/Rg60CAADMBQAADgAA&#10;AAAAAAAAAAAAAAAuAgAAZHJzL2Uyb0RvYy54bWxQSwECLQAUAAYACAAAACEA/V0kMOEAAAAKAQAA&#10;DwAAAAAAAAAAAAAAAAAHBQAAZHJzL2Rvd25yZXYueG1sUEsFBgAAAAAEAAQA8wAAABUGAAAAAA==&#10;" w14:anchorId="54E1B624">
              <v:stroke joinstyle="miter"/>
              <v:path arrowok="t" o:connecttype="custom" o:connectlocs="416713,0;5720937,0;5720937,0;5720937,7768437;5304224,8185150;0,8185150;0,8185150;0,416713;416713,0" o:connectangles="0,0,0,0,0,0,0,0,0"/>
            </v:shape>
          </w:pict>
        </mc:Fallback>
      </mc:AlternateContent>
    </w:r>
    <w:r>
      <w:fldChar w:fldCharType="begin"/>
    </w:r>
    <w:r>
      <w:instrText>styleref Title</w:instrText>
    </w:r>
    <w:r>
      <w:fldChar w:fldCharType="separate"/>
    </w:r>
    <w:r w:rsidR="00AD3717">
      <w:rPr>
        <w:noProof/>
      </w:rPr>
      <w:t>Evaluation of the Certificate in Internal Workplace Mediation Training</w:t>
    </w:r>
    <w: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D298DA" w14:textId="49D10076" w:rsidR="00566799" w:rsidRPr="001E6CAA" w:rsidRDefault="00345CBF" w:rsidP="005747CC">
    <w:pPr>
      <w:pStyle w:val="Header"/>
    </w:pPr>
    <w:r>
      <w:fldChar w:fldCharType="begin"/>
    </w:r>
    <w:r>
      <w:instrText>styleref Title</w:instrText>
    </w:r>
    <w:r>
      <w:fldChar w:fldCharType="separate"/>
    </w:r>
    <w:r w:rsidR="00AD3717">
      <w:rPr>
        <w:noProof/>
      </w:rPr>
      <w:t>Evaluation of the Certificate in Internal Workplace Mediation Training</w:t>
    </w:r>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B19081" w14:textId="3DAFF9BD" w:rsidR="004D5E79" w:rsidRPr="001E6CAA" w:rsidRDefault="00345CBF" w:rsidP="005747CC">
    <w:pPr>
      <w:pStyle w:val="Header"/>
    </w:pPr>
    <w:r>
      <w:fldChar w:fldCharType="begin"/>
    </w:r>
    <w:r>
      <w:instrText>styleref Title</w:instrText>
    </w:r>
    <w:r>
      <w:fldChar w:fldCharType="separate"/>
    </w:r>
    <w:r w:rsidR="00AD3717">
      <w:rPr>
        <w:noProof/>
      </w:rPr>
      <w:t>Evaluation of the Certificate in Internal Workplace Mediation Training</w:t>
    </w:r>
    <w:r>
      <w:fldChar w:fldCharType="end"/>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A90EBC" w14:textId="77777777" w:rsidR="00EA097C" w:rsidRPr="00224646" w:rsidRDefault="00EA097C" w:rsidP="00224646">
    <w:r>
      <w:rPr>
        <w:noProof/>
        <w:lang w:eastAsia="en-GB"/>
      </w:rPr>
      <mc:AlternateContent>
        <mc:Choice Requires="wps">
          <w:drawing>
            <wp:anchor distT="0" distB="0" distL="114300" distR="114300" simplePos="0" relativeHeight="251658243" behindDoc="1" locked="0" layoutInCell="1" allowOverlap="1" wp14:anchorId="691C5419" wp14:editId="7ED3327F">
              <wp:simplePos x="0" y="0"/>
              <wp:positionH relativeFrom="column">
                <wp:posOffset>18510</wp:posOffset>
              </wp:positionH>
              <wp:positionV relativeFrom="paragraph">
                <wp:posOffset>813662</wp:posOffset>
              </wp:positionV>
              <wp:extent cx="5709507" cy="7254013"/>
              <wp:effectExtent l="19050" t="19050" r="43815" b="42545"/>
              <wp:wrapNone/>
              <wp:docPr id="4" name="Rectangle: Diagonal Corners Rounded 4"/>
              <wp:cNvGraphicFramePr/>
              <a:graphic xmlns:a="http://schemas.openxmlformats.org/drawingml/2006/main">
                <a:graphicData uri="http://schemas.microsoft.com/office/word/2010/wordprocessingShape">
                  <wps:wsp>
                    <wps:cNvSpPr/>
                    <wps:spPr>
                      <a:xfrm>
                        <a:off x="0" y="0"/>
                        <a:ext cx="5709507" cy="7254013"/>
                      </a:xfrm>
                      <a:prstGeom prst="round2DiagRect">
                        <a:avLst>
                          <a:gd name="adj1" fmla="val 7284"/>
                          <a:gd name="adj2" fmla="val 0"/>
                        </a:avLst>
                      </a:prstGeom>
                      <a:noFill/>
                      <a:ln w="63500" cmpd="sng">
                        <a:solidFill>
                          <a:schemeClr val="bg2"/>
                        </a:solidFill>
                        <a:miter lim="800000"/>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136216E8">
            <v:shape id="Rectangle: Diagonal Corners Rounded 4" style="position:absolute;margin-left:1.45pt;margin-top:64.05pt;width:449.55pt;height:571.2pt;z-index:-25165823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coordsize="5709507,7254013" o:spid="_x0000_s1026" filled="f" strokecolor="#a6ce39 [3214]" strokeweight="5pt" path="m415880,l5709507,r,l5709507,6838133v,229684,-186196,415880,-415880,415880l,7254013r,l,415880c,186196,186196,,415880,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VAsDrgIAAMwFAAAOAAAAZHJzL2Uyb0RvYy54bWysVNtOGzEQfa/Uf7D8XnazJAQiNigCUVVC&#10;gICKZ8drJ65sj2s7t359x97NJrRISFXz4IzXZ25nLpdXW6PJWvigwNZ0cFJSIiyHRtlFTb+/3H45&#10;pyREZhumwYqa7kSgV9PPny43biIqWIJuhCdoxIbJxtV0GaObFEXgS2FYOAEnLD5K8IZFvPpF0Xi2&#10;QetGF1VZnhUb8I3zwEUI+PWmfaTTbF9KweODlEFEomuKscV8+nzO01lML9lk4ZlbKt6Fwf4hCsOU&#10;Rae9qRsWGVl59Zcpo7iHADKecDAFSKm4yDlgNoPyj2yel8yJnAuSE1xPU/h/Zvn9+tk9eqRh48Ik&#10;oJiy2Epv0j/GR7aZrF1PlthGwvHjaFxejMoxJRzfxtVoWA5OE53FQd35EL8KMCQJNfWwsk11o9ji&#10;CeuS6WLruxAzbw2xzGCDsObHgBJpNJZhzTQZV+fDrkpHkOoYkquIbjtjKO0dJ8sWbpXWuc7akk1N&#10;z05HJbYCN66pabCLHEgArZoETCq5+8S19gQjqOl8UXWJvUEZFbF1tTI1PS/TrwNpm2yI3HyYXaLk&#10;wG2W4k6LhNH2SUiiGmRz0EaR2v7gmHEubBz0dhGd1CSG2SuefqzY4Q9R9crVx8ptHnvPYGOvbJQF&#10;/54B3YcsW/yegTbvRMEcmt2jJx7agQyO3yrskTsW4iPzWHosEG6V+ICH1IBVg06iZAn+13vfEx4H&#10;A18p2eBEY3F/rpgXlOhvFkfmYjAcphWQL8PRuMKLP36ZH7/YlbkGLD42I0aXxYSPei9KD+YVl88s&#10;ecUnZjn6rimPfn+5ju2mwfXFxWyWYTj2jsU7++z4vuqpW1+2r8y7blAiztg97Ke/a+x2tA7YVE4L&#10;s1UEqfoma3nt+MaVkcexW29pJx3fM+qwhKe/AQAA//8DAFBLAwQUAAYACAAAACEAMlKY/t8AAAAK&#10;AQAADwAAAGRycy9kb3ducmV2LnhtbEyPwU7DMBBE70j8g7VIXBC1GwlI0jhVi1QkjgQk1JsTmzhK&#10;vA6x04a/Z3uC486MZt8U28UN7GSm0HmUsF4JYAYbrztsJXy8H+5TYCEq1GrwaCT8mADb8vqqULn2&#10;Z3wzpyq2jEow5EqCjXHMOQ+NNU6FlR8NkvflJ6cinVPL9aTOVO4GngjxyJ3qkD5YNZpna5q+mp2E&#10;7OUzsfWuP1QVT493c7//fk33Ut7eLLsNsGiW+BeGCz6hQ0lMtZ9RBzZISDIKkpyka2DkZyKhbfVF&#10;eRIPwMuC/59Q/gIAAP//AwBQSwECLQAUAAYACAAAACEAtoM4kv4AAADhAQAAEwAAAAAAAAAAAAAA&#10;AAAAAAAAW0NvbnRlbnRfVHlwZXNdLnhtbFBLAQItABQABgAIAAAAIQA4/SH/1gAAAJQBAAALAAAA&#10;AAAAAAAAAAAAAC8BAABfcmVscy8ucmVsc1BLAQItABQABgAIAAAAIQBrVAsDrgIAAMwFAAAOAAAA&#10;AAAAAAAAAAAAAC4CAABkcnMvZTJvRG9jLnhtbFBLAQItABQABgAIAAAAIQAyUpj+3wAAAAoBAAAP&#10;AAAAAAAAAAAAAAAAAAgFAABkcnMvZG93bnJldi54bWxQSwUGAAAAAAQABADzAAAAFAYAAAAA&#10;" w14:anchorId="1546438D">
              <v:stroke joinstyle="miter"/>
              <v:path arrowok="t" o:connecttype="custom" o:connectlocs="415880,0;5709507,0;5709507,0;5709507,6838133;5293627,7254013;0,7254013;0,7254013;0,415880;415880,0" o:connectangles="0,0,0,0,0,0,0,0,0"/>
            </v:shape>
          </w:pict>
        </mc:Fallback>
      </mc:AlternateContent>
    </w:r>
  </w:p>
</w:hdr>
</file>

<file path=word/intelligence2.xml><?xml version="1.0" encoding="utf-8"?>
<int2:intelligence xmlns:int2="http://schemas.microsoft.com/office/intelligence/2020/intelligence" xmlns:oel="http://schemas.microsoft.com/office/2019/extlst">
  <int2:observations>
    <int2:textHash int2:hashCode="4xqU16D5GiMlLo" int2:id="tkjcSIJW">
      <int2:state int2:value="Rejected" int2:type="AugLoop_Text_Critique"/>
    </int2:textHash>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A73C4C8E"/>
    <w:lvl w:ilvl="0">
      <w:start w:val="1"/>
      <w:numFmt w:val="decimal"/>
      <w:lvlText w:val="%1."/>
      <w:lvlJc w:val="left"/>
      <w:pPr>
        <w:tabs>
          <w:tab w:val="num" w:pos="1132"/>
        </w:tabs>
        <w:ind w:left="1132" w:hanging="360"/>
      </w:pPr>
    </w:lvl>
  </w:abstractNum>
  <w:abstractNum w:abstractNumId="1" w15:restartNumberingAfterBreak="0">
    <w:nsid w:val="FFFFFF7D"/>
    <w:multiLevelType w:val="singleLevel"/>
    <w:tmpl w:val="56545322"/>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1116FAC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7DD261F8"/>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25A46D8C"/>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BD9A6A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D02CD10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0B6510C"/>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C51675BE"/>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FF2E1132"/>
    <w:lvl w:ilvl="0">
      <w:start w:val="1"/>
      <w:numFmt w:val="bullet"/>
      <w:lvlText w:val=""/>
      <w:lvlJc w:val="left"/>
      <w:pPr>
        <w:ind w:left="720" w:hanging="360"/>
      </w:pPr>
      <w:rPr>
        <w:rFonts w:ascii="Symbol" w:hAnsi="Symbol" w:hint="default"/>
      </w:rPr>
    </w:lvl>
  </w:abstractNum>
  <w:abstractNum w:abstractNumId="10" w15:restartNumberingAfterBreak="0">
    <w:nsid w:val="01095425"/>
    <w:multiLevelType w:val="multilevel"/>
    <w:tmpl w:val="CD4453D4"/>
    <w:lvl w:ilvl="0">
      <w:start w:val="1"/>
      <w:numFmt w:val="none"/>
      <w:lvlText w:val=""/>
      <w:lvlJc w:val="left"/>
      <w:pPr>
        <w:ind w:left="0" w:firstLine="0"/>
      </w:pPr>
    </w:lvl>
    <w:lvl w:ilvl="1">
      <w:start w:val="1"/>
      <w:numFmt w:val="none"/>
      <w:lvlText w:val="%2"/>
      <w:lvlJc w:val="left"/>
      <w:pPr>
        <w:ind w:left="0" w:firstLine="0"/>
      </w:pPr>
    </w:lvl>
    <w:lvl w:ilvl="2">
      <w:start w:val="1"/>
      <w:numFmt w:val="bullet"/>
      <w:lvlText w:val=""/>
      <w:lvlJc w:val="left"/>
      <w:pPr>
        <w:ind w:left="709" w:hanging="170"/>
      </w:pPr>
      <w:rPr>
        <w:rFonts w:ascii="Symbol" w:hAnsi="Symbol" w:hint="default"/>
        <w:color w:val="99CC00"/>
        <w:sz w:val="20"/>
      </w:rPr>
    </w:lvl>
    <w:lvl w:ilvl="3">
      <w:start w:val="1"/>
      <w:numFmt w:val="none"/>
      <w:lvlText w:val=""/>
      <w:lvlJc w:val="left"/>
      <w:pPr>
        <w:ind w:left="0" w:firstLine="0"/>
      </w:pPr>
    </w:lvl>
    <w:lvl w:ilvl="4">
      <w:start w:val="1"/>
      <w:numFmt w:val="none"/>
      <w:lvlText w:val=""/>
      <w:lvlJc w:val="left"/>
      <w:pPr>
        <w:ind w:left="0" w:firstLine="0"/>
      </w:pPr>
    </w:lvl>
    <w:lvl w:ilvl="5">
      <w:start w:val="1"/>
      <w:numFmt w:val="none"/>
      <w:lvlText w:val=""/>
      <w:lvlJc w:val="left"/>
      <w:pPr>
        <w:ind w:left="0" w:firstLine="0"/>
      </w:pPr>
    </w:lvl>
    <w:lvl w:ilvl="6">
      <w:start w:val="1"/>
      <w:numFmt w:val="none"/>
      <w:lvlText w:val=""/>
      <w:lvlJc w:val="left"/>
      <w:pPr>
        <w:ind w:left="0" w:firstLine="0"/>
      </w:pPr>
    </w:lvl>
    <w:lvl w:ilvl="7">
      <w:start w:val="1"/>
      <w:numFmt w:val="none"/>
      <w:lvlText w:val=""/>
      <w:lvlJc w:val="left"/>
      <w:pPr>
        <w:ind w:left="0" w:firstLine="0"/>
      </w:pPr>
    </w:lvl>
    <w:lvl w:ilvl="8">
      <w:start w:val="1"/>
      <w:numFmt w:val="none"/>
      <w:lvlText w:val=""/>
      <w:lvlJc w:val="left"/>
      <w:pPr>
        <w:ind w:left="0" w:firstLine="0"/>
      </w:pPr>
    </w:lvl>
  </w:abstractNum>
  <w:abstractNum w:abstractNumId="11" w15:restartNumberingAfterBreak="0">
    <w:nsid w:val="014756F9"/>
    <w:multiLevelType w:val="hybridMultilevel"/>
    <w:tmpl w:val="4A94933E"/>
    <w:lvl w:ilvl="0" w:tplc="5ABA1F32">
      <w:start w:val="1"/>
      <w:numFmt w:val="bullet"/>
      <w:lvlText w:val="-"/>
      <w:lvlJc w:val="left"/>
      <w:pPr>
        <w:ind w:left="720" w:hanging="360"/>
      </w:pPr>
      <w:rPr>
        <w:rFonts w:ascii="Calibri" w:hAnsi="Calibri" w:hint="default"/>
      </w:rPr>
    </w:lvl>
    <w:lvl w:ilvl="1" w:tplc="483209AA">
      <w:start w:val="1"/>
      <w:numFmt w:val="bullet"/>
      <w:lvlText w:val="o"/>
      <w:lvlJc w:val="left"/>
      <w:pPr>
        <w:ind w:left="1440" w:hanging="360"/>
      </w:pPr>
      <w:rPr>
        <w:rFonts w:ascii="Courier New" w:hAnsi="Courier New" w:hint="default"/>
      </w:rPr>
    </w:lvl>
    <w:lvl w:ilvl="2" w:tplc="0882AF58">
      <w:start w:val="1"/>
      <w:numFmt w:val="bullet"/>
      <w:lvlText w:val=""/>
      <w:lvlJc w:val="left"/>
      <w:pPr>
        <w:ind w:left="2160" w:hanging="360"/>
      </w:pPr>
      <w:rPr>
        <w:rFonts w:ascii="Wingdings" w:hAnsi="Wingdings" w:hint="default"/>
      </w:rPr>
    </w:lvl>
    <w:lvl w:ilvl="3" w:tplc="5824F2A2">
      <w:start w:val="1"/>
      <w:numFmt w:val="bullet"/>
      <w:lvlText w:val=""/>
      <w:lvlJc w:val="left"/>
      <w:pPr>
        <w:ind w:left="2880" w:hanging="360"/>
      </w:pPr>
      <w:rPr>
        <w:rFonts w:ascii="Symbol" w:hAnsi="Symbol" w:hint="default"/>
      </w:rPr>
    </w:lvl>
    <w:lvl w:ilvl="4" w:tplc="E00CB33C">
      <w:start w:val="1"/>
      <w:numFmt w:val="bullet"/>
      <w:lvlText w:val="o"/>
      <w:lvlJc w:val="left"/>
      <w:pPr>
        <w:ind w:left="3600" w:hanging="360"/>
      </w:pPr>
      <w:rPr>
        <w:rFonts w:ascii="Courier New" w:hAnsi="Courier New" w:hint="default"/>
      </w:rPr>
    </w:lvl>
    <w:lvl w:ilvl="5" w:tplc="A3E4F2E2">
      <w:start w:val="1"/>
      <w:numFmt w:val="bullet"/>
      <w:lvlText w:val=""/>
      <w:lvlJc w:val="left"/>
      <w:pPr>
        <w:ind w:left="4320" w:hanging="360"/>
      </w:pPr>
      <w:rPr>
        <w:rFonts w:ascii="Wingdings" w:hAnsi="Wingdings" w:hint="default"/>
      </w:rPr>
    </w:lvl>
    <w:lvl w:ilvl="6" w:tplc="6ACEF762">
      <w:start w:val="1"/>
      <w:numFmt w:val="bullet"/>
      <w:lvlText w:val=""/>
      <w:lvlJc w:val="left"/>
      <w:pPr>
        <w:ind w:left="5040" w:hanging="360"/>
      </w:pPr>
      <w:rPr>
        <w:rFonts w:ascii="Symbol" w:hAnsi="Symbol" w:hint="default"/>
      </w:rPr>
    </w:lvl>
    <w:lvl w:ilvl="7" w:tplc="1DF459F4">
      <w:start w:val="1"/>
      <w:numFmt w:val="bullet"/>
      <w:lvlText w:val="o"/>
      <w:lvlJc w:val="left"/>
      <w:pPr>
        <w:ind w:left="5760" w:hanging="360"/>
      </w:pPr>
      <w:rPr>
        <w:rFonts w:ascii="Courier New" w:hAnsi="Courier New" w:hint="default"/>
      </w:rPr>
    </w:lvl>
    <w:lvl w:ilvl="8" w:tplc="49DC0F0C">
      <w:start w:val="1"/>
      <w:numFmt w:val="bullet"/>
      <w:lvlText w:val=""/>
      <w:lvlJc w:val="left"/>
      <w:pPr>
        <w:ind w:left="6480" w:hanging="360"/>
      </w:pPr>
      <w:rPr>
        <w:rFonts w:ascii="Wingdings" w:hAnsi="Wingdings" w:hint="default"/>
      </w:rPr>
    </w:lvl>
  </w:abstractNum>
  <w:abstractNum w:abstractNumId="12" w15:restartNumberingAfterBreak="0">
    <w:nsid w:val="09023565"/>
    <w:multiLevelType w:val="hybridMultilevel"/>
    <w:tmpl w:val="2646D72A"/>
    <w:lvl w:ilvl="0" w:tplc="7BBC79DA">
      <w:start w:val="1"/>
      <w:numFmt w:val="bullet"/>
      <w:lvlText w:val=""/>
      <w:lvlJc w:val="left"/>
      <w:pPr>
        <w:tabs>
          <w:tab w:val="num" w:pos="899"/>
        </w:tabs>
        <w:ind w:left="709" w:hanging="170"/>
      </w:pPr>
      <w:rPr>
        <w:rFonts w:ascii="Symbol" w:hAnsi="Symbol" w:hint="default"/>
        <w:color w:val="357C2A"/>
        <w:sz w:val="28"/>
      </w:rPr>
    </w:lvl>
    <w:lvl w:ilvl="1" w:tplc="2120379C">
      <w:start w:val="1"/>
      <w:numFmt w:val="bullet"/>
      <w:lvlText w:val=""/>
      <w:lvlJc w:val="left"/>
      <w:pPr>
        <w:tabs>
          <w:tab w:val="num" w:pos="1069"/>
        </w:tabs>
        <w:ind w:left="879" w:hanging="170"/>
      </w:pPr>
      <w:rPr>
        <w:rFonts w:ascii="Symbol" w:hAnsi="Symbol" w:hint="default"/>
        <w:color w:val="767878"/>
        <w:sz w:val="28"/>
      </w:rPr>
    </w:lvl>
    <w:lvl w:ilvl="2" w:tplc="A0D6A334" w:tentative="1">
      <w:start w:val="1"/>
      <w:numFmt w:val="bullet"/>
      <w:lvlText w:val=""/>
      <w:lvlJc w:val="left"/>
      <w:pPr>
        <w:tabs>
          <w:tab w:val="num" w:pos="2160"/>
        </w:tabs>
        <w:ind w:left="2160" w:hanging="360"/>
      </w:pPr>
      <w:rPr>
        <w:rFonts w:ascii="Wingdings" w:hAnsi="Wingdings" w:hint="default"/>
      </w:rPr>
    </w:lvl>
    <w:lvl w:ilvl="3" w:tplc="80361A7E" w:tentative="1">
      <w:start w:val="1"/>
      <w:numFmt w:val="bullet"/>
      <w:lvlText w:val=""/>
      <w:lvlJc w:val="left"/>
      <w:pPr>
        <w:tabs>
          <w:tab w:val="num" w:pos="2880"/>
        </w:tabs>
        <w:ind w:left="2880" w:hanging="360"/>
      </w:pPr>
      <w:rPr>
        <w:rFonts w:ascii="Symbol" w:hAnsi="Symbol" w:hint="default"/>
      </w:rPr>
    </w:lvl>
    <w:lvl w:ilvl="4" w:tplc="D946EFC4" w:tentative="1">
      <w:start w:val="1"/>
      <w:numFmt w:val="bullet"/>
      <w:lvlText w:val="o"/>
      <w:lvlJc w:val="left"/>
      <w:pPr>
        <w:tabs>
          <w:tab w:val="num" w:pos="3600"/>
        </w:tabs>
        <w:ind w:left="3600" w:hanging="360"/>
      </w:pPr>
      <w:rPr>
        <w:rFonts w:ascii="Courier New" w:hAnsi="Courier New" w:hint="default"/>
      </w:rPr>
    </w:lvl>
    <w:lvl w:ilvl="5" w:tplc="B5063A24" w:tentative="1">
      <w:start w:val="1"/>
      <w:numFmt w:val="bullet"/>
      <w:lvlText w:val=""/>
      <w:lvlJc w:val="left"/>
      <w:pPr>
        <w:tabs>
          <w:tab w:val="num" w:pos="4320"/>
        </w:tabs>
        <w:ind w:left="4320" w:hanging="360"/>
      </w:pPr>
      <w:rPr>
        <w:rFonts w:ascii="Wingdings" w:hAnsi="Wingdings" w:hint="default"/>
      </w:rPr>
    </w:lvl>
    <w:lvl w:ilvl="6" w:tplc="E6BAFAF6" w:tentative="1">
      <w:start w:val="1"/>
      <w:numFmt w:val="bullet"/>
      <w:lvlText w:val=""/>
      <w:lvlJc w:val="left"/>
      <w:pPr>
        <w:tabs>
          <w:tab w:val="num" w:pos="5040"/>
        </w:tabs>
        <w:ind w:left="5040" w:hanging="360"/>
      </w:pPr>
      <w:rPr>
        <w:rFonts w:ascii="Symbol" w:hAnsi="Symbol" w:hint="default"/>
      </w:rPr>
    </w:lvl>
    <w:lvl w:ilvl="7" w:tplc="5FA6EB68" w:tentative="1">
      <w:start w:val="1"/>
      <w:numFmt w:val="bullet"/>
      <w:lvlText w:val="o"/>
      <w:lvlJc w:val="left"/>
      <w:pPr>
        <w:tabs>
          <w:tab w:val="num" w:pos="5760"/>
        </w:tabs>
        <w:ind w:left="5760" w:hanging="360"/>
      </w:pPr>
      <w:rPr>
        <w:rFonts w:ascii="Courier New" w:hAnsi="Courier New" w:hint="default"/>
      </w:rPr>
    </w:lvl>
    <w:lvl w:ilvl="8" w:tplc="853A9AA4"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0AD9512E"/>
    <w:multiLevelType w:val="multilevel"/>
    <w:tmpl w:val="49722790"/>
    <w:lvl w:ilvl="0">
      <w:start w:val="1"/>
      <w:numFmt w:val="bullet"/>
      <w:lvlText w:val=""/>
      <w:lvlJc w:val="left"/>
      <w:pPr>
        <w:ind w:left="5302" w:hanging="341"/>
      </w:pPr>
      <w:rPr>
        <w:rFonts w:ascii="Symbol" w:hAnsi="Symbol" w:hint="default"/>
        <w:color w:val="A6CE39" w:themeColor="background2"/>
      </w:rPr>
    </w:lvl>
    <w:lvl w:ilvl="1">
      <w:start w:val="1"/>
      <w:numFmt w:val="bullet"/>
      <w:pStyle w:val="ListBullet2"/>
      <w:lvlText w:val=""/>
      <w:lvlJc w:val="left"/>
      <w:pPr>
        <w:tabs>
          <w:tab w:val="num" w:pos="851"/>
        </w:tabs>
        <w:ind w:left="1191" w:hanging="340"/>
      </w:pPr>
      <w:rPr>
        <w:rFonts w:ascii="Symbol" w:hAnsi="Symbol" w:hint="default"/>
        <w:color w:val="A6CE39" w:themeColor="background2"/>
      </w:rPr>
    </w:lvl>
    <w:lvl w:ilvl="2">
      <w:start w:val="1"/>
      <w:numFmt w:val="bullet"/>
      <w:lvlText w:val=""/>
      <w:lvlJc w:val="left"/>
      <w:pPr>
        <w:ind w:left="510" w:firstLine="511"/>
      </w:pPr>
      <w:rPr>
        <w:rFonts w:ascii="Wingdings" w:hAnsi="Wingdings" w:hint="default"/>
      </w:rPr>
    </w:lvl>
    <w:lvl w:ilvl="3">
      <w:start w:val="1"/>
      <w:numFmt w:val="bullet"/>
      <w:lvlText w:val=""/>
      <w:lvlJc w:val="left"/>
      <w:pPr>
        <w:ind w:left="3960" w:hanging="360"/>
      </w:pPr>
      <w:rPr>
        <w:rFonts w:ascii="Symbol" w:hAnsi="Symbol" w:hint="default"/>
      </w:rPr>
    </w:lvl>
    <w:lvl w:ilvl="4">
      <w:start w:val="1"/>
      <w:numFmt w:val="bullet"/>
      <w:lvlText w:val="o"/>
      <w:lvlJc w:val="left"/>
      <w:pPr>
        <w:ind w:left="4680" w:hanging="360"/>
      </w:pPr>
      <w:rPr>
        <w:rFonts w:ascii="Courier New" w:hAnsi="Courier New" w:cs="Courier New" w:hint="default"/>
      </w:rPr>
    </w:lvl>
    <w:lvl w:ilvl="5">
      <w:start w:val="1"/>
      <w:numFmt w:val="bullet"/>
      <w:lvlText w:val=""/>
      <w:lvlJc w:val="left"/>
      <w:pPr>
        <w:ind w:left="5400" w:hanging="360"/>
      </w:pPr>
      <w:rPr>
        <w:rFonts w:ascii="Wingdings" w:hAnsi="Wingdings" w:hint="default"/>
      </w:rPr>
    </w:lvl>
    <w:lvl w:ilvl="6">
      <w:start w:val="1"/>
      <w:numFmt w:val="bullet"/>
      <w:lvlText w:val=""/>
      <w:lvlJc w:val="left"/>
      <w:pPr>
        <w:ind w:left="6120" w:hanging="360"/>
      </w:pPr>
      <w:rPr>
        <w:rFonts w:ascii="Symbol" w:hAnsi="Symbol" w:hint="default"/>
      </w:rPr>
    </w:lvl>
    <w:lvl w:ilvl="7">
      <w:start w:val="1"/>
      <w:numFmt w:val="bullet"/>
      <w:lvlText w:val="o"/>
      <w:lvlJc w:val="left"/>
      <w:pPr>
        <w:ind w:left="6840" w:hanging="360"/>
      </w:pPr>
      <w:rPr>
        <w:rFonts w:ascii="Courier New" w:hAnsi="Courier New" w:cs="Courier New" w:hint="default"/>
      </w:rPr>
    </w:lvl>
    <w:lvl w:ilvl="8">
      <w:start w:val="1"/>
      <w:numFmt w:val="bullet"/>
      <w:lvlText w:val=""/>
      <w:lvlJc w:val="left"/>
      <w:pPr>
        <w:ind w:left="7560" w:hanging="360"/>
      </w:pPr>
      <w:rPr>
        <w:rFonts w:ascii="Wingdings" w:hAnsi="Wingdings" w:hint="default"/>
      </w:rPr>
    </w:lvl>
  </w:abstractNum>
  <w:abstractNum w:abstractNumId="14" w15:restartNumberingAfterBreak="0">
    <w:nsid w:val="0DE414B0"/>
    <w:multiLevelType w:val="hybridMultilevel"/>
    <w:tmpl w:val="6BB0B3EE"/>
    <w:lvl w:ilvl="0" w:tplc="116841F2">
      <w:start w:val="1"/>
      <w:numFmt w:val="bullet"/>
      <w:pStyle w:val="ListBullet"/>
      <w:lvlText w:val=""/>
      <w:lvlJc w:val="left"/>
      <w:pPr>
        <w:ind w:left="1440" w:hanging="360"/>
      </w:pPr>
      <w:rPr>
        <w:rFonts w:ascii="Symbol" w:hAnsi="Symbol" w:hint="default"/>
        <w:color w:val="A6CE39" w:themeColor="accent1"/>
      </w:rPr>
    </w:lvl>
    <w:lvl w:ilvl="1" w:tplc="08090003">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5" w15:restartNumberingAfterBreak="0">
    <w:nsid w:val="100B338C"/>
    <w:multiLevelType w:val="multilevel"/>
    <w:tmpl w:val="94808A06"/>
    <w:styleLink w:val="Style2"/>
    <w:lvl w:ilvl="0">
      <w:start w:val="1"/>
      <w:numFmt w:val="bullet"/>
      <w:lvlText w:val=""/>
      <w:lvlJc w:val="left"/>
      <w:pPr>
        <w:tabs>
          <w:tab w:val="num" w:pos="899"/>
        </w:tabs>
        <w:ind w:left="879" w:hanging="340"/>
      </w:pPr>
      <w:rPr>
        <w:rFonts w:ascii="Symbol" w:hAnsi="Symbol" w:hint="default"/>
        <w:color w:val="439539" w:themeColor="accent2"/>
        <w:sz w:val="28"/>
      </w:rPr>
    </w:lvl>
    <w:lvl w:ilvl="1">
      <w:start w:val="1"/>
      <w:numFmt w:val="bullet"/>
      <w:lvlText w:val=""/>
      <w:lvlJc w:val="left"/>
      <w:pPr>
        <w:tabs>
          <w:tab w:val="num" w:pos="1069"/>
        </w:tabs>
        <w:ind w:left="879" w:hanging="170"/>
      </w:pPr>
      <w:rPr>
        <w:rFonts w:ascii="Symbol" w:hAnsi="Symbol" w:hint="default"/>
        <w:color w:val="767878"/>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10D86067"/>
    <w:multiLevelType w:val="hybridMultilevel"/>
    <w:tmpl w:val="CD90B2D4"/>
    <w:lvl w:ilvl="0" w:tplc="08090015">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11911190"/>
    <w:multiLevelType w:val="multilevel"/>
    <w:tmpl w:val="56A2D806"/>
    <w:name w:val="IFF_Q_List_1222"/>
    <w:lvl w:ilvl="0">
      <w:start w:val="19"/>
      <w:numFmt w:val="upperLetter"/>
      <w:lvlText w:val="%1"/>
      <w:lvlJc w:val="left"/>
      <w:pPr>
        <w:tabs>
          <w:tab w:val="num" w:pos="539"/>
        </w:tabs>
        <w:ind w:left="539" w:hanging="539"/>
      </w:pPr>
      <w:rPr>
        <w:rFonts w:ascii="Arial" w:hAnsi="Arial" w:hint="default"/>
        <w:b w:val="0"/>
        <w:i w:val="0"/>
      </w:rPr>
    </w:lvl>
    <w:lvl w:ilvl="1">
      <w:start w:val="1"/>
      <w:numFmt w:val="decimal"/>
      <w:lvlText w:val="%1%2"/>
      <w:lvlJc w:val="left"/>
      <w:pPr>
        <w:tabs>
          <w:tab w:val="num" w:pos="539"/>
        </w:tabs>
        <w:ind w:left="539" w:hanging="539"/>
      </w:pPr>
      <w:rPr>
        <w:rFonts w:ascii="Arial" w:hAnsi="Arial" w:hint="default"/>
        <w:b w:val="0"/>
        <w:i w:val="0"/>
        <w:color w:val="131313"/>
        <w:sz w:val="20"/>
      </w:rPr>
    </w:lvl>
    <w:lvl w:ilvl="2">
      <w:start w:val="1"/>
      <w:numFmt w:val="lowerLetter"/>
      <w:lvlRestart w:val="0"/>
      <w:lvlText w:val="%1%2%3"/>
      <w:lvlJc w:val="left"/>
      <w:pPr>
        <w:tabs>
          <w:tab w:val="num" w:pos="539"/>
        </w:tabs>
        <w:ind w:left="539" w:hanging="539"/>
      </w:pPr>
      <w:rPr>
        <w:rFonts w:ascii="Arial" w:hAnsi="Arial" w:hint="default"/>
        <w:b w:val="0"/>
        <w:i w:val="0"/>
        <w:color w:val="131313"/>
      </w:rPr>
    </w:lvl>
    <w:lvl w:ilvl="3">
      <w:start w:val="1"/>
      <w:numFmt w:val="decimal"/>
      <w:lvlRestart w:val="0"/>
      <w:suff w:val="nothing"/>
      <w:lvlText w:val="%1%4"/>
      <w:lvlJc w:val="left"/>
      <w:pPr>
        <w:ind w:left="0" w:firstLine="0"/>
      </w:pPr>
      <w:rPr>
        <w:rFonts w:ascii="Arial" w:hAnsi="Arial" w:hint="default"/>
        <w:b w:val="0"/>
        <w:i w:val="0"/>
        <w:color w:val="131313"/>
        <w:sz w:val="20"/>
      </w:rPr>
    </w:lvl>
    <w:lvl w:ilvl="4">
      <w:start w:val="1"/>
      <w:numFmt w:val="lowerLetter"/>
      <w:lvlRestart w:val="0"/>
      <w:suff w:val="nothing"/>
      <w:lvlText w:val="%5"/>
      <w:lvlJc w:val="left"/>
      <w:pPr>
        <w:ind w:left="0" w:firstLine="0"/>
      </w:pPr>
      <w:rPr>
        <w:rFonts w:ascii="Arial" w:hAnsi="Arial" w:hint="default"/>
        <w:b w:val="0"/>
        <w:i w:val="0"/>
        <w:color w:val="131313"/>
        <w:sz w:val="20"/>
      </w:rPr>
    </w:lvl>
    <w:lvl w:ilvl="5">
      <w:start w:val="1"/>
      <w:numFmt w:val="decimal"/>
      <w:suff w:val="nothing"/>
      <w:lvlText w:val="%6"/>
      <w:lvlJc w:val="left"/>
      <w:pPr>
        <w:ind w:left="0" w:firstLine="0"/>
      </w:pPr>
      <w:rPr>
        <w:rFonts w:ascii="Arial" w:hAnsi="Arial" w:hint="default"/>
        <w:b w:val="0"/>
        <w:i w:val="0"/>
        <w:color w:val="131313"/>
        <w:sz w:val="20"/>
      </w:rPr>
    </w:lvl>
    <w:lvl w:ilvl="6">
      <w:start w:val="1"/>
      <w:numFmt w:val="none"/>
      <w:lvlRestart w:val="0"/>
      <w:lvlText w:val="%1%2Dum"/>
      <w:lvlJc w:val="left"/>
      <w:pPr>
        <w:tabs>
          <w:tab w:val="num" w:pos="720"/>
        </w:tabs>
        <w:ind w:left="539" w:hanging="539"/>
      </w:pPr>
      <w:rPr>
        <w:rFonts w:ascii="Arial" w:hAnsi="Arial" w:hint="default"/>
        <w:b w:val="0"/>
        <w:i w:val="0"/>
        <w:sz w:val="20"/>
      </w:rPr>
    </w:lvl>
    <w:lvl w:ilvl="7">
      <w:start w:val="1"/>
      <w:numFmt w:val="none"/>
      <w:lvlText w:val="%1%2%3Dum"/>
      <w:lvlJc w:val="left"/>
      <w:pPr>
        <w:tabs>
          <w:tab w:val="num" w:pos="1080"/>
        </w:tabs>
        <w:ind w:left="0" w:firstLine="0"/>
      </w:pPr>
      <w:rPr>
        <w:rFonts w:ascii="Arial" w:hAnsi="Arial" w:hint="default"/>
        <w:b w:val="0"/>
        <w:i w:val="0"/>
        <w:sz w:val="20"/>
      </w:rPr>
    </w:lvl>
    <w:lvl w:ilvl="8">
      <w:start w:val="1"/>
      <w:numFmt w:val="lowerRoman"/>
      <w:lvlText w:val="%9."/>
      <w:lvlJc w:val="left"/>
      <w:pPr>
        <w:tabs>
          <w:tab w:val="num" w:pos="3240"/>
        </w:tabs>
        <w:ind w:left="3240" w:hanging="360"/>
      </w:pPr>
      <w:rPr>
        <w:rFonts w:hint="default"/>
      </w:rPr>
    </w:lvl>
  </w:abstractNum>
  <w:abstractNum w:abstractNumId="18" w15:restartNumberingAfterBreak="0">
    <w:nsid w:val="13944244"/>
    <w:multiLevelType w:val="hybridMultilevel"/>
    <w:tmpl w:val="8ACAD92C"/>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17A42F5A"/>
    <w:multiLevelType w:val="hybridMultilevel"/>
    <w:tmpl w:val="7556DBC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18EA0A07"/>
    <w:multiLevelType w:val="hybridMultilevel"/>
    <w:tmpl w:val="E202FFCE"/>
    <w:lvl w:ilvl="0" w:tplc="E8DA75FE">
      <w:start w:val="1"/>
      <w:numFmt w:val="bullet"/>
      <w:lvlText w:val=""/>
      <w:lvlJc w:val="left"/>
      <w:pPr>
        <w:ind w:left="720" w:hanging="360"/>
      </w:pPr>
      <w:rPr>
        <w:rFonts w:ascii="Symbol" w:hAnsi="Symbol" w:hint="default"/>
        <w:color w:val="A6CE39" w:themeColor="background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1F78702F"/>
    <w:multiLevelType w:val="multilevel"/>
    <w:tmpl w:val="94144DCC"/>
    <w:lvl w:ilvl="0">
      <w:start w:val="1"/>
      <w:numFmt w:val="decimal"/>
      <w:pStyle w:val="Heading1"/>
      <w:lvlText w:val="%1"/>
      <w:lvlJc w:val="left"/>
      <w:pPr>
        <w:ind w:left="510" w:hanging="510"/>
      </w:pPr>
      <w:rPr>
        <w:rFonts w:hint="default"/>
      </w:rPr>
    </w:lvl>
    <w:lvl w:ilvl="1">
      <w:start w:val="1"/>
      <w:numFmt w:val="decimal"/>
      <w:pStyle w:val="Maintext"/>
      <w:lvlText w:val="%1.%2"/>
      <w:lvlJc w:val="left"/>
      <w:pPr>
        <w:ind w:left="-1758" w:hanging="510"/>
      </w:pPr>
      <w:rPr>
        <w:rFonts w:hint="default"/>
      </w:rPr>
    </w:lvl>
    <w:lvl w:ilvl="2">
      <w:start w:val="1"/>
      <w:numFmt w:val="decimal"/>
      <w:pStyle w:val="Maintextsubnumber"/>
      <w:lvlText w:val="%1.%2.%3"/>
      <w:lvlJc w:val="left"/>
      <w:pPr>
        <w:ind w:left="-1758" w:hanging="510"/>
      </w:pPr>
      <w:rPr>
        <w:rFonts w:hint="default"/>
      </w:rPr>
    </w:lvl>
    <w:lvl w:ilvl="3">
      <w:start w:val="1"/>
      <w:numFmt w:val="decimal"/>
      <w:lvlRestart w:val="1"/>
      <w:pStyle w:val="Figurelabel"/>
      <w:suff w:val="space"/>
      <w:lvlText w:val="Figure %1.%4"/>
      <w:lvlJc w:val="left"/>
      <w:pPr>
        <w:ind w:left="142" w:firstLine="0"/>
      </w:pPr>
      <w:rPr>
        <w:rFonts w:hint="default"/>
      </w:rPr>
    </w:lvl>
    <w:lvl w:ilvl="4">
      <w:start w:val="1"/>
      <w:numFmt w:val="decimal"/>
      <w:lvlRestart w:val="1"/>
      <w:pStyle w:val="Chartlabel"/>
      <w:suff w:val="space"/>
      <w:lvlText w:val="Table %1.%5"/>
      <w:lvlJc w:val="left"/>
      <w:pPr>
        <w:ind w:left="0" w:firstLine="0"/>
      </w:pPr>
      <w:rPr>
        <w:rFonts w:hint="default"/>
      </w:rPr>
    </w:lvl>
    <w:lvl w:ilvl="5">
      <w:start w:val="1"/>
      <w:numFmt w:val="lowerRoman"/>
      <w:lvlText w:val="(%6)"/>
      <w:lvlJc w:val="left"/>
      <w:pPr>
        <w:ind w:left="-108" w:hanging="360"/>
      </w:pPr>
      <w:rPr>
        <w:rFonts w:hint="default"/>
      </w:rPr>
    </w:lvl>
    <w:lvl w:ilvl="6">
      <w:start w:val="1"/>
      <w:numFmt w:val="decimal"/>
      <w:lvlText w:val="%7."/>
      <w:lvlJc w:val="left"/>
      <w:pPr>
        <w:ind w:left="252" w:hanging="360"/>
      </w:pPr>
      <w:rPr>
        <w:rFonts w:hint="default"/>
      </w:rPr>
    </w:lvl>
    <w:lvl w:ilvl="7">
      <w:start w:val="1"/>
      <w:numFmt w:val="lowerLetter"/>
      <w:lvlText w:val="%8."/>
      <w:lvlJc w:val="left"/>
      <w:pPr>
        <w:ind w:left="612" w:hanging="360"/>
      </w:pPr>
      <w:rPr>
        <w:rFonts w:hint="default"/>
      </w:rPr>
    </w:lvl>
    <w:lvl w:ilvl="8">
      <w:start w:val="1"/>
      <w:numFmt w:val="lowerRoman"/>
      <w:lvlText w:val="%9."/>
      <w:lvlJc w:val="left"/>
      <w:pPr>
        <w:ind w:left="972" w:hanging="360"/>
      </w:pPr>
      <w:rPr>
        <w:rFonts w:hint="default"/>
      </w:rPr>
    </w:lvl>
  </w:abstractNum>
  <w:abstractNum w:abstractNumId="22" w15:restartNumberingAfterBreak="0">
    <w:nsid w:val="1F8D1A59"/>
    <w:multiLevelType w:val="multilevel"/>
    <w:tmpl w:val="BEF8B2BA"/>
    <w:styleLink w:val="IFFHeadings"/>
    <w:lvl w:ilvl="0">
      <w:start w:val="1"/>
      <w:numFmt w:val="decimal"/>
      <w:lvlText w:val="%1"/>
      <w:lvlJc w:val="left"/>
      <w:pPr>
        <w:ind w:left="510" w:hanging="510"/>
      </w:pPr>
      <w:rPr>
        <w:rFonts w:hint="default"/>
      </w:rPr>
    </w:lvl>
    <w:lvl w:ilvl="1">
      <w:start w:val="1"/>
      <w:numFmt w:val="decimal"/>
      <w:lvlText w:val="%1.%2"/>
      <w:lvlJc w:val="left"/>
      <w:pPr>
        <w:ind w:left="510" w:hanging="510"/>
      </w:pPr>
      <w:rPr>
        <w:rFonts w:hint="default"/>
      </w:rPr>
    </w:lvl>
    <w:lvl w:ilvl="2">
      <w:start w:val="1"/>
      <w:numFmt w:val="none"/>
      <w:suff w:val="nothing"/>
      <w:lvlText w:val="%3"/>
      <w:lvlJc w:val="left"/>
      <w:pPr>
        <w:ind w:left="0" w:firstLine="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20261C92"/>
    <w:multiLevelType w:val="hybridMultilevel"/>
    <w:tmpl w:val="647C588C"/>
    <w:lvl w:ilvl="0" w:tplc="E8DA75FE">
      <w:start w:val="1"/>
      <w:numFmt w:val="bullet"/>
      <w:lvlText w:val=""/>
      <w:lvlJc w:val="left"/>
      <w:pPr>
        <w:ind w:left="720" w:hanging="360"/>
      </w:pPr>
      <w:rPr>
        <w:rFonts w:ascii="Symbol" w:hAnsi="Symbol" w:hint="default"/>
        <w:color w:val="A6CE39" w:themeColor="background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22085630"/>
    <w:multiLevelType w:val="hybridMultilevel"/>
    <w:tmpl w:val="8E34EBDA"/>
    <w:lvl w:ilvl="0" w:tplc="FF2E1132">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22972648"/>
    <w:multiLevelType w:val="multilevel"/>
    <w:tmpl w:val="C6123D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24290230"/>
    <w:multiLevelType w:val="hybridMultilevel"/>
    <w:tmpl w:val="5D141FD2"/>
    <w:lvl w:ilvl="0" w:tplc="FF2E1132">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24FEA594"/>
    <w:multiLevelType w:val="multilevel"/>
    <w:tmpl w:val="D72A24D4"/>
    <w:lvl w:ilvl="0">
      <w:start w:val="1"/>
      <w:numFmt w:val="bullet"/>
      <w:lvlText w:val=""/>
      <w:lvlJc w:val="left"/>
      <w:pPr>
        <w:ind w:left="1191" w:hanging="34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8" w15:restartNumberingAfterBreak="0">
    <w:nsid w:val="25EF75B1"/>
    <w:multiLevelType w:val="multilevel"/>
    <w:tmpl w:val="1CBE2B88"/>
    <w:name w:val="IFF_Q_List_1"/>
    <w:lvl w:ilvl="0">
      <w:start w:val="1"/>
      <w:numFmt w:val="upperLetter"/>
      <w:pStyle w:val="QuestionSectHead"/>
      <w:lvlText w:val="%1"/>
      <w:lvlJc w:val="left"/>
      <w:pPr>
        <w:tabs>
          <w:tab w:val="num" w:pos="539"/>
        </w:tabs>
        <w:ind w:left="539" w:hanging="539"/>
      </w:pPr>
      <w:rPr>
        <w:rFonts w:ascii="Arial" w:hAnsi="Arial" w:hint="default"/>
        <w:b w:val="0"/>
        <w:i w:val="0"/>
      </w:rPr>
    </w:lvl>
    <w:lvl w:ilvl="1">
      <w:start w:val="1"/>
      <w:numFmt w:val="decimal"/>
      <w:pStyle w:val="QuestionText"/>
      <w:lvlText w:val="%1%2"/>
      <w:lvlJc w:val="left"/>
      <w:pPr>
        <w:tabs>
          <w:tab w:val="num" w:pos="681"/>
        </w:tabs>
        <w:ind w:left="-170" w:firstLine="312"/>
      </w:pPr>
      <w:rPr>
        <w:rFonts w:ascii="Arial" w:hAnsi="Arial" w:hint="default"/>
        <w:b w:val="0"/>
        <w:i w:val="0"/>
        <w:color w:val="131313"/>
        <w:sz w:val="20"/>
      </w:rPr>
    </w:lvl>
    <w:lvl w:ilvl="2">
      <w:start w:val="1"/>
      <w:numFmt w:val="lowerLetter"/>
      <w:lvlRestart w:val="0"/>
      <w:pStyle w:val="QuestionTextSub"/>
      <w:lvlText w:val="%1%2%3"/>
      <w:lvlJc w:val="left"/>
      <w:pPr>
        <w:tabs>
          <w:tab w:val="num" w:pos="539"/>
        </w:tabs>
        <w:ind w:left="539" w:hanging="539"/>
      </w:pPr>
      <w:rPr>
        <w:rFonts w:ascii="Arial" w:hAnsi="Arial" w:hint="default"/>
        <w:b w:val="0"/>
        <w:i w:val="0"/>
        <w:color w:val="131313"/>
      </w:rPr>
    </w:lvl>
    <w:lvl w:ilvl="3">
      <w:start w:val="1"/>
      <w:numFmt w:val="decimal"/>
      <w:lvlRestart w:val="0"/>
      <w:pStyle w:val="QTableFO"/>
      <w:suff w:val="nothing"/>
      <w:lvlText w:val="%1%4"/>
      <w:lvlJc w:val="left"/>
      <w:pPr>
        <w:ind w:left="0" w:firstLine="0"/>
      </w:pPr>
      <w:rPr>
        <w:rFonts w:ascii="Arial" w:hAnsi="Arial" w:hint="default"/>
        <w:b w:val="0"/>
        <w:i w:val="0"/>
        <w:color w:val="131313"/>
        <w:sz w:val="20"/>
      </w:rPr>
    </w:lvl>
    <w:lvl w:ilvl="4">
      <w:start w:val="1"/>
      <w:numFmt w:val="lowerLetter"/>
      <w:lvlRestart w:val="0"/>
      <w:suff w:val="nothing"/>
      <w:lvlText w:val="%5"/>
      <w:lvlJc w:val="left"/>
      <w:pPr>
        <w:ind w:left="0" w:firstLine="0"/>
      </w:pPr>
      <w:rPr>
        <w:rFonts w:ascii="Arial" w:hAnsi="Arial" w:hint="default"/>
        <w:b w:val="0"/>
        <w:i w:val="0"/>
        <w:color w:val="131313"/>
        <w:sz w:val="20"/>
      </w:rPr>
    </w:lvl>
    <w:lvl w:ilvl="5">
      <w:start w:val="1"/>
      <w:numFmt w:val="decimal"/>
      <w:pStyle w:val="Qtable1to10Horiz"/>
      <w:suff w:val="nothing"/>
      <w:lvlText w:val="%6"/>
      <w:lvlJc w:val="left"/>
      <w:pPr>
        <w:ind w:left="0" w:firstLine="0"/>
      </w:pPr>
      <w:rPr>
        <w:rFonts w:ascii="Arial" w:hAnsi="Arial" w:hint="default"/>
        <w:b w:val="0"/>
        <w:i w:val="0"/>
        <w:color w:val="131313"/>
        <w:sz w:val="20"/>
      </w:rPr>
    </w:lvl>
    <w:lvl w:ilvl="6">
      <w:start w:val="1"/>
      <w:numFmt w:val="none"/>
      <w:lvlRestart w:val="0"/>
      <w:pStyle w:val="QuestionDer"/>
      <w:lvlText w:val="%1%2Dum"/>
      <w:lvlJc w:val="left"/>
      <w:pPr>
        <w:tabs>
          <w:tab w:val="num" w:pos="720"/>
        </w:tabs>
        <w:ind w:left="539" w:hanging="539"/>
      </w:pPr>
      <w:rPr>
        <w:rFonts w:ascii="Arial" w:hAnsi="Arial" w:hint="default"/>
        <w:b w:val="0"/>
        <w:i w:val="0"/>
        <w:sz w:val="20"/>
      </w:rPr>
    </w:lvl>
    <w:lvl w:ilvl="7">
      <w:start w:val="1"/>
      <w:numFmt w:val="none"/>
      <w:pStyle w:val="QuestionDerABC"/>
      <w:lvlText w:val="%1%2%3Dum"/>
      <w:lvlJc w:val="left"/>
      <w:pPr>
        <w:tabs>
          <w:tab w:val="num" w:pos="1080"/>
        </w:tabs>
        <w:ind w:left="0" w:firstLine="0"/>
      </w:pPr>
      <w:rPr>
        <w:rFonts w:ascii="Arial" w:hAnsi="Arial" w:hint="default"/>
        <w:b w:val="0"/>
        <w:i w:val="0"/>
        <w:sz w:val="20"/>
      </w:rPr>
    </w:lvl>
    <w:lvl w:ilvl="8">
      <w:start w:val="1"/>
      <w:numFmt w:val="lowerRoman"/>
      <w:lvlText w:val="%9."/>
      <w:lvlJc w:val="left"/>
      <w:pPr>
        <w:tabs>
          <w:tab w:val="num" w:pos="3240"/>
        </w:tabs>
        <w:ind w:left="3240" w:hanging="360"/>
      </w:pPr>
      <w:rPr>
        <w:rFonts w:hint="default"/>
      </w:rPr>
    </w:lvl>
  </w:abstractNum>
  <w:abstractNum w:abstractNumId="29" w15:restartNumberingAfterBreak="0">
    <w:nsid w:val="267A57CF"/>
    <w:multiLevelType w:val="hybridMultilevel"/>
    <w:tmpl w:val="E3EEAC80"/>
    <w:lvl w:ilvl="0" w:tplc="1D9429E6">
      <w:start w:val="1"/>
      <w:numFmt w:val="bullet"/>
      <w:lvlText w:val=""/>
      <w:lvlJc w:val="left"/>
      <w:pPr>
        <w:ind w:left="720" w:hanging="360"/>
      </w:pPr>
      <w:rPr>
        <w:rFonts w:ascii="Symbol" w:hAnsi="Symbol" w:hint="default"/>
        <w:color w:val="357C2A"/>
        <w:sz w:val="28"/>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282840D0"/>
    <w:multiLevelType w:val="multilevel"/>
    <w:tmpl w:val="E3585934"/>
    <w:lvl w:ilvl="0">
      <w:start w:val="19"/>
      <w:numFmt w:val="upperLetter"/>
      <w:pStyle w:val="SSecthead"/>
      <w:lvlText w:val="%1"/>
      <w:lvlJc w:val="left"/>
      <w:pPr>
        <w:tabs>
          <w:tab w:val="num" w:pos="539"/>
        </w:tabs>
        <w:ind w:left="539" w:hanging="539"/>
      </w:pPr>
      <w:rPr>
        <w:rFonts w:ascii="Arial" w:hAnsi="Arial" w:hint="default"/>
        <w:b w:val="0"/>
        <w:i w:val="0"/>
      </w:rPr>
    </w:lvl>
    <w:lvl w:ilvl="1">
      <w:start w:val="1"/>
      <w:numFmt w:val="decimal"/>
      <w:lvlText w:val="%1%2"/>
      <w:lvlJc w:val="left"/>
      <w:pPr>
        <w:tabs>
          <w:tab w:val="num" w:pos="539"/>
        </w:tabs>
        <w:ind w:left="539" w:hanging="539"/>
      </w:pPr>
      <w:rPr>
        <w:rFonts w:ascii="Arial" w:hAnsi="Arial" w:hint="default"/>
        <w:b w:val="0"/>
        <w:i w:val="0"/>
        <w:color w:val="131313"/>
        <w:sz w:val="20"/>
      </w:rPr>
    </w:lvl>
    <w:lvl w:ilvl="2">
      <w:start w:val="1"/>
      <w:numFmt w:val="lowerLetter"/>
      <w:lvlRestart w:val="0"/>
      <w:lvlText w:val="%1%2%3"/>
      <w:lvlJc w:val="left"/>
      <w:pPr>
        <w:tabs>
          <w:tab w:val="num" w:pos="539"/>
        </w:tabs>
        <w:ind w:left="539" w:hanging="539"/>
      </w:pPr>
      <w:rPr>
        <w:rFonts w:ascii="Arial" w:hAnsi="Arial" w:hint="default"/>
        <w:b w:val="0"/>
        <w:i w:val="0"/>
        <w:color w:val="131313"/>
      </w:rPr>
    </w:lvl>
    <w:lvl w:ilvl="3">
      <w:start w:val="1"/>
      <w:numFmt w:val="decimal"/>
      <w:lvlRestart w:val="0"/>
      <w:suff w:val="nothing"/>
      <w:lvlText w:val="%1%4"/>
      <w:lvlJc w:val="left"/>
      <w:pPr>
        <w:ind w:left="0" w:firstLine="0"/>
      </w:pPr>
      <w:rPr>
        <w:rFonts w:ascii="Arial" w:hAnsi="Arial" w:hint="default"/>
        <w:b w:val="0"/>
        <w:i w:val="0"/>
        <w:color w:val="131313"/>
        <w:sz w:val="20"/>
      </w:rPr>
    </w:lvl>
    <w:lvl w:ilvl="4">
      <w:start w:val="1"/>
      <w:numFmt w:val="lowerLetter"/>
      <w:lvlRestart w:val="0"/>
      <w:suff w:val="nothing"/>
      <w:lvlText w:val="%5"/>
      <w:lvlJc w:val="left"/>
      <w:pPr>
        <w:ind w:left="0" w:firstLine="0"/>
      </w:pPr>
      <w:rPr>
        <w:rFonts w:ascii="Arial" w:hAnsi="Arial" w:hint="default"/>
        <w:b w:val="0"/>
        <w:i w:val="0"/>
        <w:color w:val="131313"/>
        <w:sz w:val="20"/>
      </w:rPr>
    </w:lvl>
    <w:lvl w:ilvl="5">
      <w:start w:val="1"/>
      <w:numFmt w:val="decimal"/>
      <w:suff w:val="nothing"/>
      <w:lvlText w:val="%6"/>
      <w:lvlJc w:val="left"/>
      <w:pPr>
        <w:ind w:left="0" w:firstLine="0"/>
      </w:pPr>
      <w:rPr>
        <w:rFonts w:ascii="Arial" w:hAnsi="Arial" w:hint="default"/>
        <w:b w:val="0"/>
        <w:i w:val="0"/>
        <w:color w:val="131313"/>
        <w:sz w:val="20"/>
      </w:rPr>
    </w:lvl>
    <w:lvl w:ilvl="6">
      <w:start w:val="1"/>
      <w:numFmt w:val="none"/>
      <w:lvlRestart w:val="0"/>
      <w:lvlText w:val="%1%2Dum"/>
      <w:lvlJc w:val="left"/>
      <w:pPr>
        <w:tabs>
          <w:tab w:val="num" w:pos="720"/>
        </w:tabs>
        <w:ind w:left="539" w:hanging="539"/>
      </w:pPr>
      <w:rPr>
        <w:rFonts w:ascii="Arial" w:hAnsi="Arial" w:hint="default"/>
        <w:b w:val="0"/>
        <w:i w:val="0"/>
        <w:sz w:val="20"/>
      </w:rPr>
    </w:lvl>
    <w:lvl w:ilvl="7">
      <w:start w:val="1"/>
      <w:numFmt w:val="none"/>
      <w:lvlText w:val="%1%2%3Dum"/>
      <w:lvlJc w:val="left"/>
      <w:pPr>
        <w:tabs>
          <w:tab w:val="num" w:pos="1080"/>
        </w:tabs>
        <w:ind w:left="0" w:firstLine="0"/>
      </w:pPr>
      <w:rPr>
        <w:rFonts w:ascii="Arial" w:hAnsi="Arial" w:hint="default"/>
        <w:b w:val="0"/>
        <w:i w:val="0"/>
        <w:sz w:val="20"/>
      </w:rPr>
    </w:lvl>
    <w:lvl w:ilvl="8">
      <w:start w:val="1"/>
      <w:numFmt w:val="lowerRoman"/>
      <w:lvlText w:val="%9."/>
      <w:lvlJc w:val="left"/>
      <w:pPr>
        <w:tabs>
          <w:tab w:val="num" w:pos="3240"/>
        </w:tabs>
        <w:ind w:left="3240" w:hanging="360"/>
      </w:pPr>
      <w:rPr>
        <w:rFonts w:hint="default"/>
      </w:rPr>
    </w:lvl>
  </w:abstractNum>
  <w:abstractNum w:abstractNumId="31" w15:restartNumberingAfterBreak="0">
    <w:nsid w:val="29C950EE"/>
    <w:multiLevelType w:val="hybridMultilevel"/>
    <w:tmpl w:val="F164199E"/>
    <w:lvl w:ilvl="0" w:tplc="FF2E1132">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2D76498F"/>
    <w:multiLevelType w:val="hybridMultilevel"/>
    <w:tmpl w:val="F00818A8"/>
    <w:lvl w:ilvl="0" w:tplc="467ED828">
      <w:start w:val="9"/>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2DD739DA"/>
    <w:multiLevelType w:val="multilevel"/>
    <w:tmpl w:val="438A9B9C"/>
    <w:lvl w:ilvl="0">
      <w:start w:val="1"/>
      <w:numFmt w:val="bullet"/>
      <w:lvlText w:val=""/>
      <w:lvlJc w:val="left"/>
      <w:pPr>
        <w:ind w:left="1191" w:hanging="34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34" w15:restartNumberingAfterBreak="0">
    <w:nsid w:val="2F9A59BC"/>
    <w:multiLevelType w:val="hybridMultilevel"/>
    <w:tmpl w:val="86B675BA"/>
    <w:lvl w:ilvl="0" w:tplc="FF2E1132">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30986F86"/>
    <w:multiLevelType w:val="hybridMultilevel"/>
    <w:tmpl w:val="62FAA920"/>
    <w:lvl w:ilvl="0" w:tplc="FF2E1132">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31FA12B3"/>
    <w:multiLevelType w:val="hybridMultilevel"/>
    <w:tmpl w:val="A3543F66"/>
    <w:lvl w:ilvl="0" w:tplc="F92CDA56">
      <w:start w:val="1"/>
      <w:numFmt w:val="bullet"/>
      <w:pStyle w:val="Level1bullet"/>
      <w:lvlText w:val=""/>
      <w:lvlJc w:val="left"/>
      <w:pPr>
        <w:tabs>
          <w:tab w:val="num" w:pos="899"/>
        </w:tabs>
        <w:ind w:left="709" w:hanging="170"/>
      </w:pPr>
      <w:rPr>
        <w:rFonts w:ascii="Symbol" w:hAnsi="Symbol" w:hint="default"/>
        <w:color w:val="357C2A"/>
        <w:position w:val="0"/>
      </w:rPr>
    </w:lvl>
    <w:lvl w:ilvl="1" w:tplc="A8820F76" w:tentative="1">
      <w:start w:val="1"/>
      <w:numFmt w:val="bullet"/>
      <w:lvlText w:val="o"/>
      <w:lvlJc w:val="left"/>
      <w:pPr>
        <w:tabs>
          <w:tab w:val="num" w:pos="1440"/>
        </w:tabs>
        <w:ind w:left="1440" w:hanging="360"/>
      </w:pPr>
      <w:rPr>
        <w:rFonts w:ascii="Courier New" w:hAnsi="Courier New" w:hint="default"/>
      </w:rPr>
    </w:lvl>
    <w:lvl w:ilvl="2" w:tplc="65E2FB02" w:tentative="1">
      <w:start w:val="1"/>
      <w:numFmt w:val="bullet"/>
      <w:lvlText w:val=""/>
      <w:lvlJc w:val="left"/>
      <w:pPr>
        <w:tabs>
          <w:tab w:val="num" w:pos="2160"/>
        </w:tabs>
        <w:ind w:left="2160" w:hanging="360"/>
      </w:pPr>
      <w:rPr>
        <w:rFonts w:ascii="Wingdings" w:hAnsi="Wingdings" w:hint="default"/>
      </w:rPr>
    </w:lvl>
    <w:lvl w:ilvl="3" w:tplc="2730A904" w:tentative="1">
      <w:start w:val="1"/>
      <w:numFmt w:val="bullet"/>
      <w:lvlText w:val=""/>
      <w:lvlJc w:val="left"/>
      <w:pPr>
        <w:tabs>
          <w:tab w:val="num" w:pos="2880"/>
        </w:tabs>
        <w:ind w:left="2880" w:hanging="360"/>
      </w:pPr>
      <w:rPr>
        <w:rFonts w:ascii="Symbol" w:hAnsi="Symbol" w:hint="default"/>
      </w:rPr>
    </w:lvl>
    <w:lvl w:ilvl="4" w:tplc="8772A7CC" w:tentative="1">
      <w:start w:val="1"/>
      <w:numFmt w:val="bullet"/>
      <w:lvlText w:val="o"/>
      <w:lvlJc w:val="left"/>
      <w:pPr>
        <w:tabs>
          <w:tab w:val="num" w:pos="3600"/>
        </w:tabs>
        <w:ind w:left="3600" w:hanging="360"/>
      </w:pPr>
      <w:rPr>
        <w:rFonts w:ascii="Courier New" w:hAnsi="Courier New" w:hint="default"/>
      </w:rPr>
    </w:lvl>
    <w:lvl w:ilvl="5" w:tplc="EDE047E6" w:tentative="1">
      <w:start w:val="1"/>
      <w:numFmt w:val="bullet"/>
      <w:lvlText w:val=""/>
      <w:lvlJc w:val="left"/>
      <w:pPr>
        <w:tabs>
          <w:tab w:val="num" w:pos="4320"/>
        </w:tabs>
        <w:ind w:left="4320" w:hanging="360"/>
      </w:pPr>
      <w:rPr>
        <w:rFonts w:ascii="Wingdings" w:hAnsi="Wingdings" w:hint="default"/>
      </w:rPr>
    </w:lvl>
    <w:lvl w:ilvl="6" w:tplc="B6B4998A" w:tentative="1">
      <w:start w:val="1"/>
      <w:numFmt w:val="bullet"/>
      <w:lvlText w:val=""/>
      <w:lvlJc w:val="left"/>
      <w:pPr>
        <w:tabs>
          <w:tab w:val="num" w:pos="5040"/>
        </w:tabs>
        <w:ind w:left="5040" w:hanging="360"/>
      </w:pPr>
      <w:rPr>
        <w:rFonts w:ascii="Symbol" w:hAnsi="Symbol" w:hint="default"/>
      </w:rPr>
    </w:lvl>
    <w:lvl w:ilvl="7" w:tplc="C9929648" w:tentative="1">
      <w:start w:val="1"/>
      <w:numFmt w:val="bullet"/>
      <w:lvlText w:val="o"/>
      <w:lvlJc w:val="left"/>
      <w:pPr>
        <w:tabs>
          <w:tab w:val="num" w:pos="5760"/>
        </w:tabs>
        <w:ind w:left="5760" w:hanging="360"/>
      </w:pPr>
      <w:rPr>
        <w:rFonts w:ascii="Courier New" w:hAnsi="Courier New" w:hint="default"/>
      </w:rPr>
    </w:lvl>
    <w:lvl w:ilvl="8" w:tplc="DAB87D22" w:tentative="1">
      <w:start w:val="1"/>
      <w:numFmt w:val="bullet"/>
      <w:lvlText w:val=""/>
      <w:lvlJc w:val="left"/>
      <w:pPr>
        <w:tabs>
          <w:tab w:val="num" w:pos="6480"/>
        </w:tabs>
        <w:ind w:left="6480" w:hanging="360"/>
      </w:pPr>
      <w:rPr>
        <w:rFonts w:ascii="Wingdings" w:hAnsi="Wingdings" w:hint="default"/>
      </w:rPr>
    </w:lvl>
  </w:abstractNum>
  <w:abstractNum w:abstractNumId="37" w15:restartNumberingAfterBreak="0">
    <w:nsid w:val="32193032"/>
    <w:multiLevelType w:val="hybridMultilevel"/>
    <w:tmpl w:val="E3503020"/>
    <w:lvl w:ilvl="0" w:tplc="F746EE1A">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32867124"/>
    <w:multiLevelType w:val="hybridMultilevel"/>
    <w:tmpl w:val="3628FFAE"/>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9" w15:restartNumberingAfterBreak="0">
    <w:nsid w:val="35413673"/>
    <w:multiLevelType w:val="hybridMultilevel"/>
    <w:tmpl w:val="766205E0"/>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40" w15:restartNumberingAfterBreak="0">
    <w:nsid w:val="3B9639C9"/>
    <w:multiLevelType w:val="hybridMultilevel"/>
    <w:tmpl w:val="03DC8DC2"/>
    <w:lvl w:ilvl="0" w:tplc="CE006294">
      <w:start w:val="1"/>
      <w:numFmt w:val="decimal"/>
      <w:lvlText w:val="%1."/>
      <w:lvlJc w:val="left"/>
      <w:pPr>
        <w:ind w:left="1440" w:hanging="360"/>
      </w:pPr>
    </w:lvl>
    <w:lvl w:ilvl="1" w:tplc="4674316A">
      <w:start w:val="1"/>
      <w:numFmt w:val="decimal"/>
      <w:lvlText w:val="%2."/>
      <w:lvlJc w:val="left"/>
      <w:pPr>
        <w:ind w:left="1440" w:hanging="360"/>
      </w:pPr>
    </w:lvl>
    <w:lvl w:ilvl="2" w:tplc="3F4CD2A2">
      <w:start w:val="1"/>
      <w:numFmt w:val="decimal"/>
      <w:lvlText w:val="%3."/>
      <w:lvlJc w:val="left"/>
      <w:pPr>
        <w:ind w:left="1440" w:hanging="360"/>
      </w:pPr>
    </w:lvl>
    <w:lvl w:ilvl="3" w:tplc="4D7C215A">
      <w:start w:val="1"/>
      <w:numFmt w:val="decimal"/>
      <w:lvlText w:val="%4."/>
      <w:lvlJc w:val="left"/>
      <w:pPr>
        <w:ind w:left="1440" w:hanging="360"/>
      </w:pPr>
    </w:lvl>
    <w:lvl w:ilvl="4" w:tplc="063ECEC4">
      <w:start w:val="1"/>
      <w:numFmt w:val="decimal"/>
      <w:lvlText w:val="%5."/>
      <w:lvlJc w:val="left"/>
      <w:pPr>
        <w:ind w:left="1440" w:hanging="360"/>
      </w:pPr>
    </w:lvl>
    <w:lvl w:ilvl="5" w:tplc="F1ACFA62">
      <w:start w:val="1"/>
      <w:numFmt w:val="decimal"/>
      <w:lvlText w:val="%6."/>
      <w:lvlJc w:val="left"/>
      <w:pPr>
        <w:ind w:left="1440" w:hanging="360"/>
      </w:pPr>
    </w:lvl>
    <w:lvl w:ilvl="6" w:tplc="2C729956">
      <w:start w:val="1"/>
      <w:numFmt w:val="decimal"/>
      <w:lvlText w:val="%7."/>
      <w:lvlJc w:val="left"/>
      <w:pPr>
        <w:ind w:left="1440" w:hanging="360"/>
      </w:pPr>
    </w:lvl>
    <w:lvl w:ilvl="7" w:tplc="E5EC1298">
      <w:start w:val="1"/>
      <w:numFmt w:val="decimal"/>
      <w:lvlText w:val="%8."/>
      <w:lvlJc w:val="left"/>
      <w:pPr>
        <w:ind w:left="1440" w:hanging="360"/>
      </w:pPr>
    </w:lvl>
    <w:lvl w:ilvl="8" w:tplc="C1765FDA">
      <w:start w:val="1"/>
      <w:numFmt w:val="decimal"/>
      <w:lvlText w:val="%9."/>
      <w:lvlJc w:val="left"/>
      <w:pPr>
        <w:ind w:left="1440" w:hanging="360"/>
      </w:pPr>
    </w:lvl>
  </w:abstractNum>
  <w:abstractNum w:abstractNumId="41" w15:restartNumberingAfterBreak="0">
    <w:nsid w:val="3C36CA43"/>
    <w:multiLevelType w:val="hybridMultilevel"/>
    <w:tmpl w:val="04241CD2"/>
    <w:lvl w:ilvl="0" w:tplc="1188D0C0">
      <w:start w:val="1"/>
      <w:numFmt w:val="bullet"/>
      <w:lvlText w:val=""/>
      <w:lvlJc w:val="left"/>
      <w:pPr>
        <w:ind w:left="720" w:hanging="360"/>
      </w:pPr>
      <w:rPr>
        <w:rFonts w:ascii="Symbol" w:hAnsi="Symbol" w:hint="default"/>
      </w:rPr>
    </w:lvl>
    <w:lvl w:ilvl="1" w:tplc="CD3C0D5A">
      <w:start w:val="1"/>
      <w:numFmt w:val="bullet"/>
      <w:lvlText w:val="o"/>
      <w:lvlJc w:val="left"/>
      <w:pPr>
        <w:ind w:left="1440" w:hanging="360"/>
      </w:pPr>
      <w:rPr>
        <w:rFonts w:ascii="Courier New" w:hAnsi="Courier New" w:hint="default"/>
      </w:rPr>
    </w:lvl>
    <w:lvl w:ilvl="2" w:tplc="B5B0BBB8">
      <w:start w:val="1"/>
      <w:numFmt w:val="bullet"/>
      <w:lvlText w:val=""/>
      <w:lvlJc w:val="left"/>
      <w:pPr>
        <w:ind w:left="2160" w:hanging="360"/>
      </w:pPr>
      <w:rPr>
        <w:rFonts w:ascii="Wingdings" w:hAnsi="Wingdings" w:hint="default"/>
      </w:rPr>
    </w:lvl>
    <w:lvl w:ilvl="3" w:tplc="05607ACE">
      <w:start w:val="1"/>
      <w:numFmt w:val="bullet"/>
      <w:lvlText w:val=""/>
      <w:lvlJc w:val="left"/>
      <w:pPr>
        <w:ind w:left="2880" w:hanging="360"/>
      </w:pPr>
      <w:rPr>
        <w:rFonts w:ascii="Symbol" w:hAnsi="Symbol" w:hint="default"/>
      </w:rPr>
    </w:lvl>
    <w:lvl w:ilvl="4" w:tplc="A1FA9C48">
      <w:start w:val="1"/>
      <w:numFmt w:val="bullet"/>
      <w:lvlText w:val="o"/>
      <w:lvlJc w:val="left"/>
      <w:pPr>
        <w:ind w:left="3600" w:hanging="360"/>
      </w:pPr>
      <w:rPr>
        <w:rFonts w:ascii="Courier New" w:hAnsi="Courier New" w:hint="default"/>
      </w:rPr>
    </w:lvl>
    <w:lvl w:ilvl="5" w:tplc="18500CBE">
      <w:start w:val="1"/>
      <w:numFmt w:val="bullet"/>
      <w:lvlText w:val=""/>
      <w:lvlJc w:val="left"/>
      <w:pPr>
        <w:ind w:left="4320" w:hanging="360"/>
      </w:pPr>
      <w:rPr>
        <w:rFonts w:ascii="Wingdings" w:hAnsi="Wingdings" w:hint="default"/>
      </w:rPr>
    </w:lvl>
    <w:lvl w:ilvl="6" w:tplc="140C5684">
      <w:start w:val="1"/>
      <w:numFmt w:val="bullet"/>
      <w:lvlText w:val=""/>
      <w:lvlJc w:val="left"/>
      <w:pPr>
        <w:ind w:left="5040" w:hanging="360"/>
      </w:pPr>
      <w:rPr>
        <w:rFonts w:ascii="Symbol" w:hAnsi="Symbol" w:hint="default"/>
      </w:rPr>
    </w:lvl>
    <w:lvl w:ilvl="7" w:tplc="5BE4B13C">
      <w:start w:val="1"/>
      <w:numFmt w:val="bullet"/>
      <w:lvlText w:val="o"/>
      <w:lvlJc w:val="left"/>
      <w:pPr>
        <w:ind w:left="5760" w:hanging="360"/>
      </w:pPr>
      <w:rPr>
        <w:rFonts w:ascii="Courier New" w:hAnsi="Courier New" w:hint="default"/>
      </w:rPr>
    </w:lvl>
    <w:lvl w:ilvl="8" w:tplc="B7944B42">
      <w:start w:val="1"/>
      <w:numFmt w:val="bullet"/>
      <w:lvlText w:val=""/>
      <w:lvlJc w:val="left"/>
      <w:pPr>
        <w:ind w:left="6480" w:hanging="360"/>
      </w:pPr>
      <w:rPr>
        <w:rFonts w:ascii="Wingdings" w:hAnsi="Wingdings" w:hint="default"/>
      </w:rPr>
    </w:lvl>
  </w:abstractNum>
  <w:abstractNum w:abstractNumId="42" w15:restartNumberingAfterBreak="0">
    <w:nsid w:val="3D5E724F"/>
    <w:multiLevelType w:val="hybridMultilevel"/>
    <w:tmpl w:val="47D427C6"/>
    <w:lvl w:ilvl="0" w:tplc="E8DA75FE">
      <w:start w:val="1"/>
      <w:numFmt w:val="bullet"/>
      <w:lvlText w:val=""/>
      <w:lvlJc w:val="left"/>
      <w:pPr>
        <w:ind w:left="720" w:hanging="360"/>
      </w:pPr>
      <w:rPr>
        <w:rFonts w:ascii="Symbol" w:hAnsi="Symbol" w:hint="default"/>
        <w:color w:val="A6CE39" w:themeColor="background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3EEA618D"/>
    <w:multiLevelType w:val="hybridMultilevel"/>
    <w:tmpl w:val="472CE0AA"/>
    <w:lvl w:ilvl="0" w:tplc="FF2E1132">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3F1F525A"/>
    <w:multiLevelType w:val="hybridMultilevel"/>
    <w:tmpl w:val="A3E0513C"/>
    <w:lvl w:ilvl="0" w:tplc="FF2E1132">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5" w15:restartNumberingAfterBreak="0">
    <w:nsid w:val="40C221AB"/>
    <w:multiLevelType w:val="hybridMultilevel"/>
    <w:tmpl w:val="A1E8AA32"/>
    <w:lvl w:ilvl="0" w:tplc="E8DA75FE">
      <w:start w:val="1"/>
      <w:numFmt w:val="bullet"/>
      <w:lvlText w:val=""/>
      <w:lvlJc w:val="left"/>
      <w:pPr>
        <w:ind w:left="720" w:hanging="360"/>
      </w:pPr>
      <w:rPr>
        <w:rFonts w:ascii="Symbol" w:hAnsi="Symbol" w:hint="default"/>
        <w:color w:val="A6CE39" w:themeColor="background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4123D908"/>
    <w:multiLevelType w:val="hybridMultilevel"/>
    <w:tmpl w:val="0770BA6E"/>
    <w:lvl w:ilvl="0" w:tplc="85163152">
      <w:start w:val="1"/>
      <w:numFmt w:val="bullet"/>
      <w:lvlText w:val=""/>
      <w:lvlJc w:val="left"/>
      <w:pPr>
        <w:ind w:left="720" w:hanging="360"/>
      </w:pPr>
      <w:rPr>
        <w:rFonts w:ascii="Symbol" w:hAnsi="Symbol" w:hint="default"/>
      </w:rPr>
    </w:lvl>
    <w:lvl w:ilvl="1" w:tplc="62B06AF4">
      <w:start w:val="1"/>
      <w:numFmt w:val="bullet"/>
      <w:lvlText w:val="o"/>
      <w:lvlJc w:val="left"/>
      <w:pPr>
        <w:ind w:left="1440" w:hanging="360"/>
      </w:pPr>
      <w:rPr>
        <w:rFonts w:ascii="Courier New" w:hAnsi="Courier New" w:hint="default"/>
      </w:rPr>
    </w:lvl>
    <w:lvl w:ilvl="2" w:tplc="831674BE">
      <w:start w:val="1"/>
      <w:numFmt w:val="bullet"/>
      <w:lvlText w:val=""/>
      <w:lvlJc w:val="left"/>
      <w:pPr>
        <w:ind w:left="2160" w:hanging="360"/>
      </w:pPr>
      <w:rPr>
        <w:rFonts w:ascii="Wingdings" w:hAnsi="Wingdings" w:hint="default"/>
      </w:rPr>
    </w:lvl>
    <w:lvl w:ilvl="3" w:tplc="FEB4DD8C">
      <w:start w:val="1"/>
      <w:numFmt w:val="bullet"/>
      <w:lvlText w:val=""/>
      <w:lvlJc w:val="left"/>
      <w:pPr>
        <w:ind w:left="2880" w:hanging="360"/>
      </w:pPr>
      <w:rPr>
        <w:rFonts w:ascii="Symbol" w:hAnsi="Symbol" w:hint="default"/>
      </w:rPr>
    </w:lvl>
    <w:lvl w:ilvl="4" w:tplc="D3BA17C4">
      <w:start w:val="1"/>
      <w:numFmt w:val="bullet"/>
      <w:lvlText w:val="o"/>
      <w:lvlJc w:val="left"/>
      <w:pPr>
        <w:ind w:left="3600" w:hanging="360"/>
      </w:pPr>
      <w:rPr>
        <w:rFonts w:ascii="Courier New" w:hAnsi="Courier New" w:hint="default"/>
      </w:rPr>
    </w:lvl>
    <w:lvl w:ilvl="5" w:tplc="33A4767A">
      <w:start w:val="1"/>
      <w:numFmt w:val="bullet"/>
      <w:lvlText w:val=""/>
      <w:lvlJc w:val="left"/>
      <w:pPr>
        <w:ind w:left="4320" w:hanging="360"/>
      </w:pPr>
      <w:rPr>
        <w:rFonts w:ascii="Wingdings" w:hAnsi="Wingdings" w:hint="default"/>
      </w:rPr>
    </w:lvl>
    <w:lvl w:ilvl="6" w:tplc="856262E4">
      <w:start w:val="1"/>
      <w:numFmt w:val="bullet"/>
      <w:lvlText w:val=""/>
      <w:lvlJc w:val="left"/>
      <w:pPr>
        <w:ind w:left="5040" w:hanging="360"/>
      </w:pPr>
      <w:rPr>
        <w:rFonts w:ascii="Symbol" w:hAnsi="Symbol" w:hint="default"/>
      </w:rPr>
    </w:lvl>
    <w:lvl w:ilvl="7" w:tplc="4F583E3A">
      <w:start w:val="1"/>
      <w:numFmt w:val="bullet"/>
      <w:lvlText w:val="o"/>
      <w:lvlJc w:val="left"/>
      <w:pPr>
        <w:ind w:left="5760" w:hanging="360"/>
      </w:pPr>
      <w:rPr>
        <w:rFonts w:ascii="Courier New" w:hAnsi="Courier New" w:hint="default"/>
      </w:rPr>
    </w:lvl>
    <w:lvl w:ilvl="8" w:tplc="BB9E0D24">
      <w:start w:val="1"/>
      <w:numFmt w:val="bullet"/>
      <w:lvlText w:val=""/>
      <w:lvlJc w:val="left"/>
      <w:pPr>
        <w:ind w:left="6480" w:hanging="360"/>
      </w:pPr>
      <w:rPr>
        <w:rFonts w:ascii="Wingdings" w:hAnsi="Wingdings" w:hint="default"/>
      </w:rPr>
    </w:lvl>
  </w:abstractNum>
  <w:abstractNum w:abstractNumId="47" w15:restartNumberingAfterBreak="0">
    <w:nsid w:val="446F0F73"/>
    <w:multiLevelType w:val="hybridMultilevel"/>
    <w:tmpl w:val="59FEB888"/>
    <w:lvl w:ilvl="0" w:tplc="455A1E5E">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44761894"/>
    <w:multiLevelType w:val="hybridMultilevel"/>
    <w:tmpl w:val="0B88CA7C"/>
    <w:lvl w:ilvl="0" w:tplc="FF2E1132">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9" w15:restartNumberingAfterBreak="0">
    <w:nsid w:val="44A25507"/>
    <w:multiLevelType w:val="multilevel"/>
    <w:tmpl w:val="9D4C0922"/>
    <w:lvl w:ilvl="0">
      <w:start w:val="1"/>
      <w:numFmt w:val="bullet"/>
      <w:lvlText w:val=""/>
      <w:lvlJc w:val="left"/>
      <w:pPr>
        <w:ind w:left="5302" w:hanging="341"/>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50" w15:restartNumberingAfterBreak="0">
    <w:nsid w:val="4655504C"/>
    <w:multiLevelType w:val="multilevel"/>
    <w:tmpl w:val="0BD8AE00"/>
    <w:lvl w:ilvl="0">
      <w:start w:val="1"/>
      <w:numFmt w:val="bullet"/>
      <w:lvlText w:val=""/>
      <w:lvlJc w:val="left"/>
      <w:pPr>
        <w:ind w:left="1191" w:hanging="34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51" w15:restartNumberingAfterBreak="0">
    <w:nsid w:val="4AD2136E"/>
    <w:multiLevelType w:val="hybridMultilevel"/>
    <w:tmpl w:val="4C081E38"/>
    <w:lvl w:ilvl="0" w:tplc="8B14EDB2">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4B7C2BF0"/>
    <w:multiLevelType w:val="hybridMultilevel"/>
    <w:tmpl w:val="B7F24692"/>
    <w:lvl w:ilvl="0" w:tplc="FF2E1132">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3" w15:restartNumberingAfterBreak="0">
    <w:nsid w:val="4CAC1E47"/>
    <w:multiLevelType w:val="hybridMultilevel"/>
    <w:tmpl w:val="9ACE6678"/>
    <w:lvl w:ilvl="0" w:tplc="7F52FFC6">
      <w:start w:val="1"/>
      <w:numFmt w:val="bullet"/>
      <w:lvlText w:val=""/>
      <w:lvlJc w:val="left"/>
      <w:pPr>
        <w:ind w:left="1440" w:hanging="360"/>
      </w:pPr>
      <w:rPr>
        <w:rFonts w:ascii="Symbol" w:hAnsi="Symbol"/>
      </w:rPr>
    </w:lvl>
    <w:lvl w:ilvl="1" w:tplc="DCAC5E30">
      <w:start w:val="1"/>
      <w:numFmt w:val="bullet"/>
      <w:lvlText w:val=""/>
      <w:lvlJc w:val="left"/>
      <w:pPr>
        <w:ind w:left="1440" w:hanging="360"/>
      </w:pPr>
      <w:rPr>
        <w:rFonts w:ascii="Symbol" w:hAnsi="Symbol"/>
      </w:rPr>
    </w:lvl>
    <w:lvl w:ilvl="2" w:tplc="BDA02F72">
      <w:start w:val="1"/>
      <w:numFmt w:val="bullet"/>
      <w:lvlText w:val=""/>
      <w:lvlJc w:val="left"/>
      <w:pPr>
        <w:ind w:left="1440" w:hanging="360"/>
      </w:pPr>
      <w:rPr>
        <w:rFonts w:ascii="Symbol" w:hAnsi="Symbol"/>
      </w:rPr>
    </w:lvl>
    <w:lvl w:ilvl="3" w:tplc="9212653C">
      <w:start w:val="1"/>
      <w:numFmt w:val="bullet"/>
      <w:lvlText w:val=""/>
      <w:lvlJc w:val="left"/>
      <w:pPr>
        <w:ind w:left="1440" w:hanging="360"/>
      </w:pPr>
      <w:rPr>
        <w:rFonts w:ascii="Symbol" w:hAnsi="Symbol"/>
      </w:rPr>
    </w:lvl>
    <w:lvl w:ilvl="4" w:tplc="06CC3592">
      <w:start w:val="1"/>
      <w:numFmt w:val="bullet"/>
      <w:lvlText w:val=""/>
      <w:lvlJc w:val="left"/>
      <w:pPr>
        <w:ind w:left="1440" w:hanging="360"/>
      </w:pPr>
      <w:rPr>
        <w:rFonts w:ascii="Symbol" w:hAnsi="Symbol"/>
      </w:rPr>
    </w:lvl>
    <w:lvl w:ilvl="5" w:tplc="AC0CF3B2">
      <w:start w:val="1"/>
      <w:numFmt w:val="bullet"/>
      <w:lvlText w:val=""/>
      <w:lvlJc w:val="left"/>
      <w:pPr>
        <w:ind w:left="1440" w:hanging="360"/>
      </w:pPr>
      <w:rPr>
        <w:rFonts w:ascii="Symbol" w:hAnsi="Symbol"/>
      </w:rPr>
    </w:lvl>
    <w:lvl w:ilvl="6" w:tplc="9F96C444">
      <w:start w:val="1"/>
      <w:numFmt w:val="bullet"/>
      <w:lvlText w:val=""/>
      <w:lvlJc w:val="left"/>
      <w:pPr>
        <w:ind w:left="1440" w:hanging="360"/>
      </w:pPr>
      <w:rPr>
        <w:rFonts w:ascii="Symbol" w:hAnsi="Symbol"/>
      </w:rPr>
    </w:lvl>
    <w:lvl w:ilvl="7" w:tplc="12B61C4E">
      <w:start w:val="1"/>
      <w:numFmt w:val="bullet"/>
      <w:lvlText w:val=""/>
      <w:lvlJc w:val="left"/>
      <w:pPr>
        <w:ind w:left="1440" w:hanging="360"/>
      </w:pPr>
      <w:rPr>
        <w:rFonts w:ascii="Symbol" w:hAnsi="Symbol"/>
      </w:rPr>
    </w:lvl>
    <w:lvl w:ilvl="8" w:tplc="1F16F9FC">
      <w:start w:val="1"/>
      <w:numFmt w:val="bullet"/>
      <w:lvlText w:val=""/>
      <w:lvlJc w:val="left"/>
      <w:pPr>
        <w:ind w:left="1440" w:hanging="360"/>
      </w:pPr>
      <w:rPr>
        <w:rFonts w:ascii="Symbol" w:hAnsi="Symbol"/>
      </w:rPr>
    </w:lvl>
  </w:abstractNum>
  <w:abstractNum w:abstractNumId="54" w15:restartNumberingAfterBreak="0">
    <w:nsid w:val="4D4814D4"/>
    <w:multiLevelType w:val="hybridMultilevel"/>
    <w:tmpl w:val="9D7065DE"/>
    <w:lvl w:ilvl="0" w:tplc="5A0E4EB6">
      <w:start w:val="1"/>
      <w:numFmt w:val="bullet"/>
      <w:lvlText w:val=""/>
      <w:lvlJc w:val="left"/>
      <w:pPr>
        <w:ind w:left="1440" w:hanging="360"/>
      </w:pPr>
      <w:rPr>
        <w:rFonts w:ascii="Symbol" w:hAnsi="Symbol"/>
      </w:rPr>
    </w:lvl>
    <w:lvl w:ilvl="1" w:tplc="16DA1094">
      <w:start w:val="1"/>
      <w:numFmt w:val="bullet"/>
      <w:lvlText w:val=""/>
      <w:lvlJc w:val="left"/>
      <w:pPr>
        <w:ind w:left="1440" w:hanging="360"/>
      </w:pPr>
      <w:rPr>
        <w:rFonts w:ascii="Symbol" w:hAnsi="Symbol"/>
      </w:rPr>
    </w:lvl>
    <w:lvl w:ilvl="2" w:tplc="516E582A">
      <w:start w:val="1"/>
      <w:numFmt w:val="bullet"/>
      <w:lvlText w:val=""/>
      <w:lvlJc w:val="left"/>
      <w:pPr>
        <w:ind w:left="1440" w:hanging="360"/>
      </w:pPr>
      <w:rPr>
        <w:rFonts w:ascii="Symbol" w:hAnsi="Symbol"/>
      </w:rPr>
    </w:lvl>
    <w:lvl w:ilvl="3" w:tplc="AC247A94">
      <w:start w:val="1"/>
      <w:numFmt w:val="bullet"/>
      <w:lvlText w:val=""/>
      <w:lvlJc w:val="left"/>
      <w:pPr>
        <w:ind w:left="1440" w:hanging="360"/>
      </w:pPr>
      <w:rPr>
        <w:rFonts w:ascii="Symbol" w:hAnsi="Symbol"/>
      </w:rPr>
    </w:lvl>
    <w:lvl w:ilvl="4" w:tplc="E848BC80">
      <w:start w:val="1"/>
      <w:numFmt w:val="bullet"/>
      <w:lvlText w:val=""/>
      <w:lvlJc w:val="left"/>
      <w:pPr>
        <w:ind w:left="1440" w:hanging="360"/>
      </w:pPr>
      <w:rPr>
        <w:rFonts w:ascii="Symbol" w:hAnsi="Symbol"/>
      </w:rPr>
    </w:lvl>
    <w:lvl w:ilvl="5" w:tplc="08D63CD4">
      <w:start w:val="1"/>
      <w:numFmt w:val="bullet"/>
      <w:lvlText w:val=""/>
      <w:lvlJc w:val="left"/>
      <w:pPr>
        <w:ind w:left="1440" w:hanging="360"/>
      </w:pPr>
      <w:rPr>
        <w:rFonts w:ascii="Symbol" w:hAnsi="Symbol"/>
      </w:rPr>
    </w:lvl>
    <w:lvl w:ilvl="6" w:tplc="E8129B72">
      <w:start w:val="1"/>
      <w:numFmt w:val="bullet"/>
      <w:lvlText w:val=""/>
      <w:lvlJc w:val="left"/>
      <w:pPr>
        <w:ind w:left="1440" w:hanging="360"/>
      </w:pPr>
      <w:rPr>
        <w:rFonts w:ascii="Symbol" w:hAnsi="Symbol"/>
      </w:rPr>
    </w:lvl>
    <w:lvl w:ilvl="7" w:tplc="F77CEAFC">
      <w:start w:val="1"/>
      <w:numFmt w:val="bullet"/>
      <w:lvlText w:val=""/>
      <w:lvlJc w:val="left"/>
      <w:pPr>
        <w:ind w:left="1440" w:hanging="360"/>
      </w:pPr>
      <w:rPr>
        <w:rFonts w:ascii="Symbol" w:hAnsi="Symbol"/>
      </w:rPr>
    </w:lvl>
    <w:lvl w:ilvl="8" w:tplc="486014AA">
      <w:start w:val="1"/>
      <w:numFmt w:val="bullet"/>
      <w:lvlText w:val=""/>
      <w:lvlJc w:val="left"/>
      <w:pPr>
        <w:ind w:left="1440" w:hanging="360"/>
      </w:pPr>
      <w:rPr>
        <w:rFonts w:ascii="Symbol" w:hAnsi="Symbol"/>
      </w:rPr>
    </w:lvl>
  </w:abstractNum>
  <w:abstractNum w:abstractNumId="55" w15:restartNumberingAfterBreak="0">
    <w:nsid w:val="51D816BE"/>
    <w:multiLevelType w:val="hybridMultilevel"/>
    <w:tmpl w:val="57106184"/>
    <w:lvl w:ilvl="0" w:tplc="612072EE">
      <w:start w:val="1"/>
      <w:numFmt w:val="bullet"/>
      <w:pStyle w:val="Style1"/>
      <w:lvlText w:val=""/>
      <w:lvlJc w:val="left"/>
      <w:pPr>
        <w:ind w:left="1259" w:hanging="360"/>
      </w:pPr>
      <w:rPr>
        <w:rFonts w:ascii="Symbol" w:hAnsi="Symbol" w:hint="default"/>
        <w:color w:val="439539" w:themeColor="accent2"/>
        <w:sz w:val="28"/>
      </w:rPr>
    </w:lvl>
    <w:lvl w:ilvl="1" w:tplc="08090003" w:tentative="1">
      <w:start w:val="1"/>
      <w:numFmt w:val="bullet"/>
      <w:lvlText w:val="o"/>
      <w:lvlJc w:val="left"/>
      <w:pPr>
        <w:ind w:left="1979" w:hanging="360"/>
      </w:pPr>
      <w:rPr>
        <w:rFonts w:ascii="Courier New" w:hAnsi="Courier New" w:cs="Courier New" w:hint="default"/>
      </w:rPr>
    </w:lvl>
    <w:lvl w:ilvl="2" w:tplc="08090005" w:tentative="1">
      <w:start w:val="1"/>
      <w:numFmt w:val="bullet"/>
      <w:lvlText w:val=""/>
      <w:lvlJc w:val="left"/>
      <w:pPr>
        <w:ind w:left="2699" w:hanging="360"/>
      </w:pPr>
      <w:rPr>
        <w:rFonts w:ascii="Wingdings" w:hAnsi="Wingdings" w:hint="default"/>
      </w:rPr>
    </w:lvl>
    <w:lvl w:ilvl="3" w:tplc="08090001" w:tentative="1">
      <w:start w:val="1"/>
      <w:numFmt w:val="bullet"/>
      <w:lvlText w:val=""/>
      <w:lvlJc w:val="left"/>
      <w:pPr>
        <w:ind w:left="3419" w:hanging="360"/>
      </w:pPr>
      <w:rPr>
        <w:rFonts w:ascii="Symbol" w:hAnsi="Symbol" w:hint="default"/>
      </w:rPr>
    </w:lvl>
    <w:lvl w:ilvl="4" w:tplc="08090003" w:tentative="1">
      <w:start w:val="1"/>
      <w:numFmt w:val="bullet"/>
      <w:lvlText w:val="o"/>
      <w:lvlJc w:val="left"/>
      <w:pPr>
        <w:ind w:left="4139" w:hanging="360"/>
      </w:pPr>
      <w:rPr>
        <w:rFonts w:ascii="Courier New" w:hAnsi="Courier New" w:cs="Courier New" w:hint="default"/>
      </w:rPr>
    </w:lvl>
    <w:lvl w:ilvl="5" w:tplc="08090005" w:tentative="1">
      <w:start w:val="1"/>
      <w:numFmt w:val="bullet"/>
      <w:lvlText w:val=""/>
      <w:lvlJc w:val="left"/>
      <w:pPr>
        <w:ind w:left="4859" w:hanging="360"/>
      </w:pPr>
      <w:rPr>
        <w:rFonts w:ascii="Wingdings" w:hAnsi="Wingdings" w:hint="default"/>
      </w:rPr>
    </w:lvl>
    <w:lvl w:ilvl="6" w:tplc="08090001" w:tentative="1">
      <w:start w:val="1"/>
      <w:numFmt w:val="bullet"/>
      <w:lvlText w:val=""/>
      <w:lvlJc w:val="left"/>
      <w:pPr>
        <w:ind w:left="5579" w:hanging="360"/>
      </w:pPr>
      <w:rPr>
        <w:rFonts w:ascii="Symbol" w:hAnsi="Symbol" w:hint="default"/>
      </w:rPr>
    </w:lvl>
    <w:lvl w:ilvl="7" w:tplc="08090003" w:tentative="1">
      <w:start w:val="1"/>
      <w:numFmt w:val="bullet"/>
      <w:lvlText w:val="o"/>
      <w:lvlJc w:val="left"/>
      <w:pPr>
        <w:ind w:left="6299" w:hanging="360"/>
      </w:pPr>
      <w:rPr>
        <w:rFonts w:ascii="Courier New" w:hAnsi="Courier New" w:cs="Courier New" w:hint="default"/>
      </w:rPr>
    </w:lvl>
    <w:lvl w:ilvl="8" w:tplc="08090005" w:tentative="1">
      <w:start w:val="1"/>
      <w:numFmt w:val="bullet"/>
      <w:lvlText w:val=""/>
      <w:lvlJc w:val="left"/>
      <w:pPr>
        <w:ind w:left="7019" w:hanging="360"/>
      </w:pPr>
      <w:rPr>
        <w:rFonts w:ascii="Wingdings" w:hAnsi="Wingdings" w:hint="default"/>
      </w:rPr>
    </w:lvl>
  </w:abstractNum>
  <w:abstractNum w:abstractNumId="56" w15:restartNumberingAfterBreak="0">
    <w:nsid w:val="53FD5E96"/>
    <w:multiLevelType w:val="hybridMultilevel"/>
    <w:tmpl w:val="BDF4D8C8"/>
    <w:lvl w:ilvl="0" w:tplc="23249024">
      <w:start w:val="1"/>
      <w:numFmt w:val="decimal"/>
      <w:lvlText w:val="%1."/>
      <w:lvlJc w:val="left"/>
      <w:pPr>
        <w:ind w:left="1440" w:hanging="360"/>
      </w:pPr>
    </w:lvl>
    <w:lvl w:ilvl="1" w:tplc="4CD880E2">
      <w:start w:val="1"/>
      <w:numFmt w:val="decimal"/>
      <w:lvlText w:val="%2."/>
      <w:lvlJc w:val="left"/>
      <w:pPr>
        <w:ind w:left="1440" w:hanging="360"/>
      </w:pPr>
    </w:lvl>
    <w:lvl w:ilvl="2" w:tplc="F5240B70">
      <w:start w:val="1"/>
      <w:numFmt w:val="decimal"/>
      <w:lvlText w:val="%3."/>
      <w:lvlJc w:val="left"/>
      <w:pPr>
        <w:ind w:left="1440" w:hanging="360"/>
      </w:pPr>
    </w:lvl>
    <w:lvl w:ilvl="3" w:tplc="3DDC6BEE">
      <w:start w:val="1"/>
      <w:numFmt w:val="decimal"/>
      <w:lvlText w:val="%4."/>
      <w:lvlJc w:val="left"/>
      <w:pPr>
        <w:ind w:left="1440" w:hanging="360"/>
      </w:pPr>
    </w:lvl>
    <w:lvl w:ilvl="4" w:tplc="F97826F0">
      <w:start w:val="1"/>
      <w:numFmt w:val="decimal"/>
      <w:lvlText w:val="%5."/>
      <w:lvlJc w:val="left"/>
      <w:pPr>
        <w:ind w:left="1440" w:hanging="360"/>
      </w:pPr>
    </w:lvl>
    <w:lvl w:ilvl="5" w:tplc="40625CF8">
      <w:start w:val="1"/>
      <w:numFmt w:val="decimal"/>
      <w:lvlText w:val="%6."/>
      <w:lvlJc w:val="left"/>
      <w:pPr>
        <w:ind w:left="1440" w:hanging="360"/>
      </w:pPr>
    </w:lvl>
    <w:lvl w:ilvl="6" w:tplc="FF5C0D9E">
      <w:start w:val="1"/>
      <w:numFmt w:val="decimal"/>
      <w:lvlText w:val="%7."/>
      <w:lvlJc w:val="left"/>
      <w:pPr>
        <w:ind w:left="1440" w:hanging="360"/>
      </w:pPr>
    </w:lvl>
    <w:lvl w:ilvl="7" w:tplc="BBFA0268">
      <w:start w:val="1"/>
      <w:numFmt w:val="decimal"/>
      <w:lvlText w:val="%8."/>
      <w:lvlJc w:val="left"/>
      <w:pPr>
        <w:ind w:left="1440" w:hanging="360"/>
      </w:pPr>
    </w:lvl>
    <w:lvl w:ilvl="8" w:tplc="C1205BFC">
      <w:start w:val="1"/>
      <w:numFmt w:val="decimal"/>
      <w:lvlText w:val="%9."/>
      <w:lvlJc w:val="left"/>
      <w:pPr>
        <w:ind w:left="1440" w:hanging="360"/>
      </w:pPr>
    </w:lvl>
  </w:abstractNum>
  <w:abstractNum w:abstractNumId="57" w15:restartNumberingAfterBreak="0">
    <w:nsid w:val="54E932E1"/>
    <w:multiLevelType w:val="hybridMultilevel"/>
    <w:tmpl w:val="EC96D01A"/>
    <w:lvl w:ilvl="0" w:tplc="1D9429E6">
      <w:start w:val="1"/>
      <w:numFmt w:val="bullet"/>
      <w:lvlText w:val=""/>
      <w:lvlJc w:val="left"/>
      <w:pPr>
        <w:tabs>
          <w:tab w:val="num" w:pos="899"/>
        </w:tabs>
        <w:ind w:left="709" w:hanging="170"/>
      </w:pPr>
      <w:rPr>
        <w:rFonts w:ascii="Symbol" w:hAnsi="Symbol" w:hint="default"/>
        <w:color w:val="357C2A"/>
        <w:sz w:val="28"/>
      </w:rPr>
    </w:lvl>
    <w:lvl w:ilvl="1" w:tplc="2DDE192E">
      <w:start w:val="1"/>
      <w:numFmt w:val="bullet"/>
      <w:lvlText w:val=""/>
      <w:lvlJc w:val="left"/>
      <w:pPr>
        <w:tabs>
          <w:tab w:val="num" w:pos="1069"/>
        </w:tabs>
        <w:ind w:left="879" w:hanging="170"/>
      </w:pPr>
      <w:rPr>
        <w:rFonts w:ascii="Symbol" w:hAnsi="Symbol" w:hint="default"/>
        <w:color w:val="767878"/>
      </w:rPr>
    </w:lvl>
    <w:lvl w:ilvl="2" w:tplc="62FE303E" w:tentative="1">
      <w:start w:val="1"/>
      <w:numFmt w:val="bullet"/>
      <w:lvlText w:val=""/>
      <w:lvlJc w:val="left"/>
      <w:pPr>
        <w:tabs>
          <w:tab w:val="num" w:pos="2160"/>
        </w:tabs>
        <w:ind w:left="2160" w:hanging="360"/>
      </w:pPr>
      <w:rPr>
        <w:rFonts w:ascii="Wingdings" w:hAnsi="Wingdings" w:hint="default"/>
      </w:rPr>
    </w:lvl>
    <w:lvl w:ilvl="3" w:tplc="393039B8" w:tentative="1">
      <w:start w:val="1"/>
      <w:numFmt w:val="bullet"/>
      <w:lvlText w:val=""/>
      <w:lvlJc w:val="left"/>
      <w:pPr>
        <w:tabs>
          <w:tab w:val="num" w:pos="2880"/>
        </w:tabs>
        <w:ind w:left="2880" w:hanging="360"/>
      </w:pPr>
      <w:rPr>
        <w:rFonts w:ascii="Symbol" w:hAnsi="Symbol" w:hint="default"/>
      </w:rPr>
    </w:lvl>
    <w:lvl w:ilvl="4" w:tplc="BA4EF7F8" w:tentative="1">
      <w:start w:val="1"/>
      <w:numFmt w:val="bullet"/>
      <w:lvlText w:val="o"/>
      <w:lvlJc w:val="left"/>
      <w:pPr>
        <w:tabs>
          <w:tab w:val="num" w:pos="3600"/>
        </w:tabs>
        <w:ind w:left="3600" w:hanging="360"/>
      </w:pPr>
      <w:rPr>
        <w:rFonts w:ascii="Courier New" w:hAnsi="Courier New" w:hint="default"/>
      </w:rPr>
    </w:lvl>
    <w:lvl w:ilvl="5" w:tplc="81285856" w:tentative="1">
      <w:start w:val="1"/>
      <w:numFmt w:val="bullet"/>
      <w:lvlText w:val=""/>
      <w:lvlJc w:val="left"/>
      <w:pPr>
        <w:tabs>
          <w:tab w:val="num" w:pos="4320"/>
        </w:tabs>
        <w:ind w:left="4320" w:hanging="360"/>
      </w:pPr>
      <w:rPr>
        <w:rFonts w:ascii="Wingdings" w:hAnsi="Wingdings" w:hint="default"/>
      </w:rPr>
    </w:lvl>
    <w:lvl w:ilvl="6" w:tplc="32847D20" w:tentative="1">
      <w:start w:val="1"/>
      <w:numFmt w:val="bullet"/>
      <w:lvlText w:val=""/>
      <w:lvlJc w:val="left"/>
      <w:pPr>
        <w:tabs>
          <w:tab w:val="num" w:pos="5040"/>
        </w:tabs>
        <w:ind w:left="5040" w:hanging="360"/>
      </w:pPr>
      <w:rPr>
        <w:rFonts w:ascii="Symbol" w:hAnsi="Symbol" w:hint="default"/>
      </w:rPr>
    </w:lvl>
    <w:lvl w:ilvl="7" w:tplc="CA76AE3E" w:tentative="1">
      <w:start w:val="1"/>
      <w:numFmt w:val="bullet"/>
      <w:lvlText w:val="o"/>
      <w:lvlJc w:val="left"/>
      <w:pPr>
        <w:tabs>
          <w:tab w:val="num" w:pos="5760"/>
        </w:tabs>
        <w:ind w:left="5760" w:hanging="360"/>
      </w:pPr>
      <w:rPr>
        <w:rFonts w:ascii="Courier New" w:hAnsi="Courier New" w:hint="default"/>
      </w:rPr>
    </w:lvl>
    <w:lvl w:ilvl="8" w:tplc="F560FB54" w:tentative="1">
      <w:start w:val="1"/>
      <w:numFmt w:val="bullet"/>
      <w:lvlText w:val=""/>
      <w:lvlJc w:val="left"/>
      <w:pPr>
        <w:tabs>
          <w:tab w:val="num" w:pos="6480"/>
        </w:tabs>
        <w:ind w:left="6480" w:hanging="360"/>
      </w:pPr>
      <w:rPr>
        <w:rFonts w:ascii="Wingdings" w:hAnsi="Wingdings" w:hint="default"/>
      </w:rPr>
    </w:lvl>
  </w:abstractNum>
  <w:abstractNum w:abstractNumId="58" w15:restartNumberingAfterBreak="0">
    <w:nsid w:val="59BD6E18"/>
    <w:multiLevelType w:val="hybridMultilevel"/>
    <w:tmpl w:val="B6763B3E"/>
    <w:lvl w:ilvl="0" w:tplc="FF2E1132">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5C932AAF"/>
    <w:multiLevelType w:val="hybridMultilevel"/>
    <w:tmpl w:val="87A2BC9C"/>
    <w:lvl w:ilvl="0" w:tplc="FF2E1132">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0" w15:restartNumberingAfterBreak="0">
    <w:nsid w:val="5C934D44"/>
    <w:multiLevelType w:val="hybridMultilevel"/>
    <w:tmpl w:val="DA36D94A"/>
    <w:lvl w:ilvl="0" w:tplc="9A22B378">
      <w:start w:val="1"/>
      <w:numFmt w:val="bullet"/>
      <w:lvlText w:val=""/>
      <w:lvlJc w:val="left"/>
      <w:pPr>
        <w:ind w:left="1440" w:hanging="360"/>
      </w:pPr>
      <w:rPr>
        <w:rFonts w:ascii="Symbol" w:hAnsi="Symbol"/>
      </w:rPr>
    </w:lvl>
    <w:lvl w:ilvl="1" w:tplc="811815C6">
      <w:start w:val="1"/>
      <w:numFmt w:val="bullet"/>
      <w:lvlText w:val=""/>
      <w:lvlJc w:val="left"/>
      <w:pPr>
        <w:ind w:left="1440" w:hanging="360"/>
      </w:pPr>
      <w:rPr>
        <w:rFonts w:ascii="Symbol" w:hAnsi="Symbol"/>
      </w:rPr>
    </w:lvl>
    <w:lvl w:ilvl="2" w:tplc="ADAAD224">
      <w:start w:val="1"/>
      <w:numFmt w:val="bullet"/>
      <w:lvlText w:val=""/>
      <w:lvlJc w:val="left"/>
      <w:pPr>
        <w:ind w:left="1440" w:hanging="360"/>
      </w:pPr>
      <w:rPr>
        <w:rFonts w:ascii="Symbol" w:hAnsi="Symbol"/>
      </w:rPr>
    </w:lvl>
    <w:lvl w:ilvl="3" w:tplc="38406B02">
      <w:start w:val="1"/>
      <w:numFmt w:val="bullet"/>
      <w:lvlText w:val=""/>
      <w:lvlJc w:val="left"/>
      <w:pPr>
        <w:ind w:left="1440" w:hanging="360"/>
      </w:pPr>
      <w:rPr>
        <w:rFonts w:ascii="Symbol" w:hAnsi="Symbol"/>
      </w:rPr>
    </w:lvl>
    <w:lvl w:ilvl="4" w:tplc="BB042898">
      <w:start w:val="1"/>
      <w:numFmt w:val="bullet"/>
      <w:lvlText w:val=""/>
      <w:lvlJc w:val="left"/>
      <w:pPr>
        <w:ind w:left="1440" w:hanging="360"/>
      </w:pPr>
      <w:rPr>
        <w:rFonts w:ascii="Symbol" w:hAnsi="Symbol"/>
      </w:rPr>
    </w:lvl>
    <w:lvl w:ilvl="5" w:tplc="B6683C4A">
      <w:start w:val="1"/>
      <w:numFmt w:val="bullet"/>
      <w:lvlText w:val=""/>
      <w:lvlJc w:val="left"/>
      <w:pPr>
        <w:ind w:left="1440" w:hanging="360"/>
      </w:pPr>
      <w:rPr>
        <w:rFonts w:ascii="Symbol" w:hAnsi="Symbol"/>
      </w:rPr>
    </w:lvl>
    <w:lvl w:ilvl="6" w:tplc="3BEE64E6">
      <w:start w:val="1"/>
      <w:numFmt w:val="bullet"/>
      <w:lvlText w:val=""/>
      <w:lvlJc w:val="left"/>
      <w:pPr>
        <w:ind w:left="1440" w:hanging="360"/>
      </w:pPr>
      <w:rPr>
        <w:rFonts w:ascii="Symbol" w:hAnsi="Symbol"/>
      </w:rPr>
    </w:lvl>
    <w:lvl w:ilvl="7" w:tplc="320C6C36">
      <w:start w:val="1"/>
      <w:numFmt w:val="bullet"/>
      <w:lvlText w:val=""/>
      <w:lvlJc w:val="left"/>
      <w:pPr>
        <w:ind w:left="1440" w:hanging="360"/>
      </w:pPr>
      <w:rPr>
        <w:rFonts w:ascii="Symbol" w:hAnsi="Symbol"/>
      </w:rPr>
    </w:lvl>
    <w:lvl w:ilvl="8" w:tplc="D590A128">
      <w:start w:val="1"/>
      <w:numFmt w:val="bullet"/>
      <w:lvlText w:val=""/>
      <w:lvlJc w:val="left"/>
      <w:pPr>
        <w:ind w:left="1440" w:hanging="360"/>
      </w:pPr>
      <w:rPr>
        <w:rFonts w:ascii="Symbol" w:hAnsi="Symbol"/>
      </w:rPr>
    </w:lvl>
  </w:abstractNum>
  <w:abstractNum w:abstractNumId="61" w15:restartNumberingAfterBreak="0">
    <w:nsid w:val="5E2C1199"/>
    <w:multiLevelType w:val="multilevel"/>
    <w:tmpl w:val="869A6362"/>
    <w:styleLink w:val="IFFBullets"/>
    <w:lvl w:ilvl="0">
      <w:start w:val="1"/>
      <w:numFmt w:val="bullet"/>
      <w:lvlText w:val=""/>
      <w:lvlJc w:val="left"/>
      <w:pPr>
        <w:ind w:left="284" w:hanging="284"/>
      </w:pPr>
      <w:rPr>
        <w:rFonts w:ascii="Symbol" w:hAnsi="Symbol" w:hint="default"/>
        <w:color w:val="A6CE39" w:themeColor="background2"/>
      </w:rPr>
    </w:lvl>
    <w:lvl w:ilvl="1">
      <w:start w:val="1"/>
      <w:numFmt w:val="bullet"/>
      <w:lvlText w:val=""/>
      <w:lvlJc w:val="left"/>
      <w:pPr>
        <w:ind w:left="567" w:hanging="283"/>
      </w:pPr>
      <w:rPr>
        <w:rFonts w:ascii="Symbol" w:hAnsi="Symbol" w:hint="default"/>
        <w:color w:val="A6CE39" w:themeColor="background2"/>
      </w:rPr>
    </w:lvl>
    <w:lvl w:ilvl="2">
      <w:start w:val="1"/>
      <w:numFmt w:val="bullet"/>
      <w:lvlText w:val=""/>
      <w:lvlJc w:val="left"/>
      <w:pPr>
        <w:ind w:left="3240" w:hanging="360"/>
      </w:pPr>
      <w:rPr>
        <w:rFonts w:ascii="Wingdings" w:hAnsi="Wingdings" w:hint="default"/>
      </w:rPr>
    </w:lvl>
    <w:lvl w:ilvl="3">
      <w:start w:val="1"/>
      <w:numFmt w:val="bullet"/>
      <w:lvlText w:val=""/>
      <w:lvlJc w:val="left"/>
      <w:pPr>
        <w:ind w:left="3960" w:hanging="360"/>
      </w:pPr>
      <w:rPr>
        <w:rFonts w:ascii="Symbol" w:hAnsi="Symbol" w:hint="default"/>
      </w:rPr>
    </w:lvl>
    <w:lvl w:ilvl="4">
      <w:start w:val="1"/>
      <w:numFmt w:val="bullet"/>
      <w:lvlText w:val="o"/>
      <w:lvlJc w:val="left"/>
      <w:pPr>
        <w:ind w:left="4680" w:hanging="360"/>
      </w:pPr>
      <w:rPr>
        <w:rFonts w:ascii="Courier New" w:hAnsi="Courier New" w:cs="Courier New" w:hint="default"/>
      </w:rPr>
    </w:lvl>
    <w:lvl w:ilvl="5">
      <w:start w:val="1"/>
      <w:numFmt w:val="bullet"/>
      <w:lvlText w:val=""/>
      <w:lvlJc w:val="left"/>
      <w:pPr>
        <w:ind w:left="5400" w:hanging="360"/>
      </w:pPr>
      <w:rPr>
        <w:rFonts w:ascii="Wingdings" w:hAnsi="Wingdings" w:hint="default"/>
      </w:rPr>
    </w:lvl>
    <w:lvl w:ilvl="6">
      <w:start w:val="1"/>
      <w:numFmt w:val="bullet"/>
      <w:lvlText w:val=""/>
      <w:lvlJc w:val="left"/>
      <w:pPr>
        <w:ind w:left="6120" w:hanging="360"/>
      </w:pPr>
      <w:rPr>
        <w:rFonts w:ascii="Symbol" w:hAnsi="Symbol" w:hint="default"/>
      </w:rPr>
    </w:lvl>
    <w:lvl w:ilvl="7">
      <w:start w:val="1"/>
      <w:numFmt w:val="bullet"/>
      <w:lvlText w:val="o"/>
      <w:lvlJc w:val="left"/>
      <w:pPr>
        <w:ind w:left="6840" w:hanging="360"/>
      </w:pPr>
      <w:rPr>
        <w:rFonts w:ascii="Courier New" w:hAnsi="Courier New" w:cs="Courier New" w:hint="default"/>
      </w:rPr>
    </w:lvl>
    <w:lvl w:ilvl="8">
      <w:start w:val="1"/>
      <w:numFmt w:val="bullet"/>
      <w:lvlText w:val=""/>
      <w:lvlJc w:val="left"/>
      <w:pPr>
        <w:ind w:left="7560" w:hanging="360"/>
      </w:pPr>
      <w:rPr>
        <w:rFonts w:ascii="Wingdings" w:hAnsi="Wingdings" w:hint="default"/>
      </w:rPr>
    </w:lvl>
  </w:abstractNum>
  <w:abstractNum w:abstractNumId="62" w15:restartNumberingAfterBreak="0">
    <w:nsid w:val="5F366727"/>
    <w:multiLevelType w:val="multilevel"/>
    <w:tmpl w:val="56A2D806"/>
    <w:name w:val="IFF_Q_List"/>
    <w:lvl w:ilvl="0">
      <w:start w:val="19"/>
      <w:numFmt w:val="upperLetter"/>
      <w:lvlText w:val="%1"/>
      <w:lvlJc w:val="left"/>
      <w:pPr>
        <w:tabs>
          <w:tab w:val="num" w:pos="539"/>
        </w:tabs>
        <w:ind w:left="539" w:hanging="539"/>
      </w:pPr>
      <w:rPr>
        <w:rFonts w:ascii="Arial" w:hAnsi="Arial" w:hint="default"/>
        <w:b w:val="0"/>
        <w:i w:val="0"/>
      </w:rPr>
    </w:lvl>
    <w:lvl w:ilvl="1">
      <w:start w:val="1"/>
      <w:numFmt w:val="decimal"/>
      <w:lvlText w:val="%1%2"/>
      <w:lvlJc w:val="left"/>
      <w:pPr>
        <w:tabs>
          <w:tab w:val="num" w:pos="539"/>
        </w:tabs>
        <w:ind w:left="539" w:hanging="539"/>
      </w:pPr>
      <w:rPr>
        <w:rFonts w:ascii="Arial" w:hAnsi="Arial" w:hint="default"/>
        <w:b w:val="0"/>
        <w:i w:val="0"/>
        <w:color w:val="131313"/>
        <w:sz w:val="20"/>
      </w:rPr>
    </w:lvl>
    <w:lvl w:ilvl="2">
      <w:start w:val="1"/>
      <w:numFmt w:val="lowerLetter"/>
      <w:lvlRestart w:val="0"/>
      <w:lvlText w:val="%1%2%3"/>
      <w:lvlJc w:val="left"/>
      <w:pPr>
        <w:tabs>
          <w:tab w:val="num" w:pos="539"/>
        </w:tabs>
        <w:ind w:left="539" w:hanging="539"/>
      </w:pPr>
      <w:rPr>
        <w:rFonts w:ascii="Arial" w:hAnsi="Arial" w:hint="default"/>
        <w:b w:val="0"/>
        <w:i w:val="0"/>
        <w:color w:val="131313"/>
      </w:rPr>
    </w:lvl>
    <w:lvl w:ilvl="3">
      <w:start w:val="1"/>
      <w:numFmt w:val="decimal"/>
      <w:lvlRestart w:val="0"/>
      <w:suff w:val="nothing"/>
      <w:lvlText w:val="%1%4"/>
      <w:lvlJc w:val="left"/>
      <w:pPr>
        <w:ind w:left="0" w:firstLine="0"/>
      </w:pPr>
      <w:rPr>
        <w:rFonts w:ascii="Arial" w:hAnsi="Arial" w:hint="default"/>
        <w:b w:val="0"/>
        <w:i w:val="0"/>
        <w:color w:val="131313"/>
        <w:sz w:val="20"/>
      </w:rPr>
    </w:lvl>
    <w:lvl w:ilvl="4">
      <w:start w:val="1"/>
      <w:numFmt w:val="lowerLetter"/>
      <w:lvlRestart w:val="0"/>
      <w:suff w:val="nothing"/>
      <w:lvlText w:val="%5"/>
      <w:lvlJc w:val="left"/>
      <w:pPr>
        <w:ind w:left="0" w:firstLine="0"/>
      </w:pPr>
      <w:rPr>
        <w:rFonts w:ascii="Arial" w:hAnsi="Arial" w:hint="default"/>
        <w:b w:val="0"/>
        <w:i w:val="0"/>
        <w:color w:val="131313"/>
        <w:sz w:val="20"/>
      </w:rPr>
    </w:lvl>
    <w:lvl w:ilvl="5">
      <w:start w:val="1"/>
      <w:numFmt w:val="decimal"/>
      <w:suff w:val="nothing"/>
      <w:lvlText w:val="%6"/>
      <w:lvlJc w:val="left"/>
      <w:pPr>
        <w:ind w:left="0" w:firstLine="0"/>
      </w:pPr>
      <w:rPr>
        <w:rFonts w:ascii="Arial" w:hAnsi="Arial" w:hint="default"/>
        <w:b w:val="0"/>
        <w:i w:val="0"/>
        <w:color w:val="131313"/>
        <w:sz w:val="20"/>
      </w:rPr>
    </w:lvl>
    <w:lvl w:ilvl="6">
      <w:start w:val="1"/>
      <w:numFmt w:val="none"/>
      <w:lvlRestart w:val="0"/>
      <w:lvlText w:val="%1%2Dum"/>
      <w:lvlJc w:val="left"/>
      <w:pPr>
        <w:tabs>
          <w:tab w:val="num" w:pos="720"/>
        </w:tabs>
        <w:ind w:left="539" w:hanging="539"/>
      </w:pPr>
      <w:rPr>
        <w:rFonts w:ascii="Arial" w:hAnsi="Arial" w:hint="default"/>
        <w:b w:val="0"/>
        <w:i w:val="0"/>
        <w:sz w:val="20"/>
      </w:rPr>
    </w:lvl>
    <w:lvl w:ilvl="7">
      <w:start w:val="1"/>
      <w:numFmt w:val="none"/>
      <w:lvlText w:val="%1%2%3Dum"/>
      <w:lvlJc w:val="left"/>
      <w:pPr>
        <w:tabs>
          <w:tab w:val="num" w:pos="1080"/>
        </w:tabs>
        <w:ind w:left="0" w:firstLine="0"/>
      </w:pPr>
      <w:rPr>
        <w:rFonts w:ascii="Arial" w:hAnsi="Arial" w:hint="default"/>
        <w:b w:val="0"/>
        <w:i w:val="0"/>
        <w:sz w:val="20"/>
      </w:rPr>
    </w:lvl>
    <w:lvl w:ilvl="8">
      <w:start w:val="1"/>
      <w:numFmt w:val="lowerRoman"/>
      <w:lvlText w:val="%9."/>
      <w:lvlJc w:val="left"/>
      <w:pPr>
        <w:tabs>
          <w:tab w:val="num" w:pos="3240"/>
        </w:tabs>
        <w:ind w:left="3240" w:hanging="360"/>
      </w:pPr>
      <w:rPr>
        <w:rFonts w:hint="default"/>
      </w:rPr>
    </w:lvl>
  </w:abstractNum>
  <w:abstractNum w:abstractNumId="63" w15:restartNumberingAfterBreak="0">
    <w:nsid w:val="5FE05F92"/>
    <w:multiLevelType w:val="multilevel"/>
    <w:tmpl w:val="BBB6CA4A"/>
    <w:lvl w:ilvl="0">
      <w:start w:val="1"/>
      <w:numFmt w:val="decimal"/>
      <w:lvlText w:val="%1"/>
      <w:lvlJc w:val="left"/>
      <w:pPr>
        <w:tabs>
          <w:tab w:val="num" w:pos="539"/>
        </w:tabs>
        <w:ind w:left="539" w:hanging="539"/>
      </w:pPr>
      <w:rPr>
        <w:rFonts w:hint="default"/>
      </w:rPr>
    </w:lvl>
    <w:lvl w:ilvl="1">
      <w:start w:val="1"/>
      <w:numFmt w:val="decimal"/>
      <w:lvlText w:val="%1.%2"/>
      <w:lvlJc w:val="left"/>
      <w:pPr>
        <w:tabs>
          <w:tab w:val="num" w:pos="539"/>
        </w:tabs>
        <w:ind w:left="539" w:hanging="539"/>
      </w:pPr>
      <w:rPr>
        <w:rFonts w:hint="default"/>
      </w:rPr>
    </w:lvl>
    <w:lvl w:ilvl="2">
      <w:start w:val="1"/>
      <w:numFmt w:val="decimal"/>
      <w:lvlText w:val="%1.%2.%3."/>
      <w:lvlJc w:val="left"/>
      <w:pPr>
        <w:tabs>
          <w:tab w:val="num" w:pos="1152"/>
        </w:tabs>
        <w:ind w:left="936" w:hanging="504"/>
      </w:pPr>
      <w:rPr>
        <w:rFonts w:hint="default"/>
      </w:rPr>
    </w:lvl>
    <w:lvl w:ilvl="3">
      <w:start w:val="1"/>
      <w:numFmt w:val="decimal"/>
      <w:lvlText w:val="%1.%2.%3.%4."/>
      <w:lvlJc w:val="left"/>
      <w:pPr>
        <w:tabs>
          <w:tab w:val="num" w:pos="1872"/>
        </w:tabs>
        <w:ind w:left="1440" w:hanging="648"/>
      </w:pPr>
      <w:rPr>
        <w:rFonts w:hint="default"/>
      </w:rPr>
    </w:lvl>
    <w:lvl w:ilvl="4">
      <w:start w:val="1"/>
      <w:numFmt w:val="decimal"/>
      <w:lvlText w:val="%1.%2.%3.%4.%5."/>
      <w:lvlJc w:val="left"/>
      <w:pPr>
        <w:tabs>
          <w:tab w:val="num" w:pos="2232"/>
        </w:tabs>
        <w:ind w:left="1944" w:hanging="792"/>
      </w:pPr>
      <w:rPr>
        <w:rFonts w:hint="default"/>
      </w:rPr>
    </w:lvl>
    <w:lvl w:ilvl="5">
      <w:start w:val="1"/>
      <w:numFmt w:val="decimal"/>
      <w:lvlText w:val="%1.%2.%3.%4.%5.%6."/>
      <w:lvlJc w:val="left"/>
      <w:pPr>
        <w:tabs>
          <w:tab w:val="num" w:pos="2952"/>
        </w:tabs>
        <w:ind w:left="2448" w:hanging="936"/>
      </w:pPr>
      <w:rPr>
        <w:rFonts w:hint="default"/>
      </w:rPr>
    </w:lvl>
    <w:lvl w:ilvl="6">
      <w:start w:val="1"/>
      <w:numFmt w:val="decimal"/>
      <w:lvlText w:val="%1.%2.%3.%4.%5.%6.%7."/>
      <w:lvlJc w:val="left"/>
      <w:pPr>
        <w:tabs>
          <w:tab w:val="num" w:pos="3312"/>
        </w:tabs>
        <w:ind w:left="2952" w:hanging="1080"/>
      </w:pPr>
      <w:rPr>
        <w:rFonts w:hint="default"/>
      </w:rPr>
    </w:lvl>
    <w:lvl w:ilvl="7">
      <w:start w:val="1"/>
      <w:numFmt w:val="decimal"/>
      <w:lvlText w:val="%1.%2.%3.%4.%5.%6.%7.%8."/>
      <w:lvlJc w:val="left"/>
      <w:pPr>
        <w:tabs>
          <w:tab w:val="num" w:pos="4032"/>
        </w:tabs>
        <w:ind w:left="3456" w:hanging="1224"/>
      </w:pPr>
      <w:rPr>
        <w:rFonts w:hint="default"/>
      </w:rPr>
    </w:lvl>
    <w:lvl w:ilvl="8">
      <w:start w:val="1"/>
      <w:numFmt w:val="decimal"/>
      <w:lvlText w:val="%1.%2.%3.%4.%5.%6.%7.%8.%9."/>
      <w:lvlJc w:val="left"/>
      <w:pPr>
        <w:tabs>
          <w:tab w:val="num" w:pos="4392"/>
        </w:tabs>
        <w:ind w:left="4032" w:hanging="1440"/>
      </w:pPr>
      <w:rPr>
        <w:rFonts w:hint="default"/>
      </w:rPr>
    </w:lvl>
  </w:abstractNum>
  <w:abstractNum w:abstractNumId="64" w15:restartNumberingAfterBreak="0">
    <w:nsid w:val="63131528"/>
    <w:multiLevelType w:val="hybridMultilevel"/>
    <w:tmpl w:val="AF1A2D9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5" w15:restartNumberingAfterBreak="0">
    <w:nsid w:val="63CE1C88"/>
    <w:multiLevelType w:val="hybridMultilevel"/>
    <w:tmpl w:val="67243B46"/>
    <w:lvl w:ilvl="0" w:tplc="FF2E1132">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6" w15:restartNumberingAfterBreak="0">
    <w:nsid w:val="64AFD884"/>
    <w:multiLevelType w:val="multilevel"/>
    <w:tmpl w:val="B3D81C08"/>
    <w:lvl w:ilvl="0">
      <w:start w:val="1"/>
      <w:numFmt w:val="bullet"/>
      <w:lvlText w:val=""/>
      <w:lvlJc w:val="left"/>
      <w:pPr>
        <w:ind w:left="5302" w:hanging="341"/>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67" w15:restartNumberingAfterBreak="0">
    <w:nsid w:val="64D87363"/>
    <w:multiLevelType w:val="hybridMultilevel"/>
    <w:tmpl w:val="A53C8238"/>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8" w15:restartNumberingAfterBreak="0">
    <w:nsid w:val="66022B36"/>
    <w:multiLevelType w:val="hybridMultilevel"/>
    <w:tmpl w:val="FCB0A6FA"/>
    <w:lvl w:ilvl="0" w:tplc="3280A0BC">
      <w:start w:val="1"/>
      <w:numFmt w:val="bullet"/>
      <w:pStyle w:val="Level2bullet"/>
      <w:lvlText w:val=""/>
      <w:lvlJc w:val="left"/>
      <w:pPr>
        <w:tabs>
          <w:tab w:val="num" w:pos="1069"/>
        </w:tabs>
        <w:ind w:left="879" w:hanging="170"/>
      </w:pPr>
      <w:rPr>
        <w:rFonts w:ascii="Symbol" w:hAnsi="Symbol" w:hint="default"/>
        <w:color w:val="767878"/>
      </w:rPr>
    </w:lvl>
    <w:lvl w:ilvl="1" w:tplc="E85E1D18">
      <w:start w:val="1"/>
      <w:numFmt w:val="decimal"/>
      <w:lvlText w:val="%2"/>
      <w:lvlJc w:val="left"/>
      <w:pPr>
        <w:tabs>
          <w:tab w:val="num" w:pos="1619"/>
        </w:tabs>
        <w:ind w:left="1619" w:hanging="539"/>
      </w:pPr>
      <w:rPr>
        <w:rFonts w:hint="default"/>
      </w:rPr>
    </w:lvl>
    <w:lvl w:ilvl="2" w:tplc="A2200E2E" w:tentative="1">
      <w:start w:val="1"/>
      <w:numFmt w:val="bullet"/>
      <w:lvlText w:val=""/>
      <w:lvlJc w:val="left"/>
      <w:pPr>
        <w:tabs>
          <w:tab w:val="num" w:pos="2160"/>
        </w:tabs>
        <w:ind w:left="2160" w:hanging="360"/>
      </w:pPr>
      <w:rPr>
        <w:rFonts w:ascii="Wingdings" w:hAnsi="Wingdings" w:hint="default"/>
      </w:rPr>
    </w:lvl>
    <w:lvl w:ilvl="3" w:tplc="46C8EAAE" w:tentative="1">
      <w:start w:val="1"/>
      <w:numFmt w:val="bullet"/>
      <w:lvlText w:val=""/>
      <w:lvlJc w:val="left"/>
      <w:pPr>
        <w:tabs>
          <w:tab w:val="num" w:pos="2880"/>
        </w:tabs>
        <w:ind w:left="2880" w:hanging="360"/>
      </w:pPr>
      <w:rPr>
        <w:rFonts w:ascii="Symbol" w:hAnsi="Symbol" w:hint="default"/>
      </w:rPr>
    </w:lvl>
    <w:lvl w:ilvl="4" w:tplc="DA14D684" w:tentative="1">
      <w:start w:val="1"/>
      <w:numFmt w:val="bullet"/>
      <w:lvlText w:val="o"/>
      <w:lvlJc w:val="left"/>
      <w:pPr>
        <w:tabs>
          <w:tab w:val="num" w:pos="3600"/>
        </w:tabs>
        <w:ind w:left="3600" w:hanging="360"/>
      </w:pPr>
      <w:rPr>
        <w:rFonts w:ascii="Courier New" w:hAnsi="Courier New" w:hint="default"/>
      </w:rPr>
    </w:lvl>
    <w:lvl w:ilvl="5" w:tplc="30FE02E0" w:tentative="1">
      <w:start w:val="1"/>
      <w:numFmt w:val="bullet"/>
      <w:lvlText w:val=""/>
      <w:lvlJc w:val="left"/>
      <w:pPr>
        <w:tabs>
          <w:tab w:val="num" w:pos="4320"/>
        </w:tabs>
        <w:ind w:left="4320" w:hanging="360"/>
      </w:pPr>
      <w:rPr>
        <w:rFonts w:ascii="Wingdings" w:hAnsi="Wingdings" w:hint="default"/>
      </w:rPr>
    </w:lvl>
    <w:lvl w:ilvl="6" w:tplc="A3903346" w:tentative="1">
      <w:start w:val="1"/>
      <w:numFmt w:val="bullet"/>
      <w:lvlText w:val=""/>
      <w:lvlJc w:val="left"/>
      <w:pPr>
        <w:tabs>
          <w:tab w:val="num" w:pos="5040"/>
        </w:tabs>
        <w:ind w:left="5040" w:hanging="360"/>
      </w:pPr>
      <w:rPr>
        <w:rFonts w:ascii="Symbol" w:hAnsi="Symbol" w:hint="default"/>
      </w:rPr>
    </w:lvl>
    <w:lvl w:ilvl="7" w:tplc="5546F4B8" w:tentative="1">
      <w:start w:val="1"/>
      <w:numFmt w:val="bullet"/>
      <w:lvlText w:val="o"/>
      <w:lvlJc w:val="left"/>
      <w:pPr>
        <w:tabs>
          <w:tab w:val="num" w:pos="5760"/>
        </w:tabs>
        <w:ind w:left="5760" w:hanging="360"/>
      </w:pPr>
      <w:rPr>
        <w:rFonts w:ascii="Courier New" w:hAnsi="Courier New" w:hint="default"/>
      </w:rPr>
    </w:lvl>
    <w:lvl w:ilvl="8" w:tplc="D5D02FF0" w:tentative="1">
      <w:start w:val="1"/>
      <w:numFmt w:val="bullet"/>
      <w:lvlText w:val=""/>
      <w:lvlJc w:val="left"/>
      <w:pPr>
        <w:tabs>
          <w:tab w:val="num" w:pos="6480"/>
        </w:tabs>
        <w:ind w:left="6480" w:hanging="360"/>
      </w:pPr>
      <w:rPr>
        <w:rFonts w:ascii="Wingdings" w:hAnsi="Wingdings" w:hint="default"/>
      </w:rPr>
    </w:lvl>
  </w:abstractNum>
  <w:abstractNum w:abstractNumId="69" w15:restartNumberingAfterBreak="0">
    <w:nsid w:val="67CE1FF1"/>
    <w:multiLevelType w:val="hybridMultilevel"/>
    <w:tmpl w:val="9596109A"/>
    <w:lvl w:ilvl="0" w:tplc="E8DA75FE">
      <w:start w:val="1"/>
      <w:numFmt w:val="bullet"/>
      <w:lvlText w:val=""/>
      <w:lvlJc w:val="left"/>
      <w:pPr>
        <w:ind w:left="720" w:hanging="360"/>
      </w:pPr>
      <w:rPr>
        <w:rFonts w:ascii="Symbol" w:hAnsi="Symbol" w:hint="default"/>
        <w:color w:val="A6CE39" w:themeColor="background2"/>
      </w:rPr>
    </w:lvl>
    <w:lvl w:ilvl="1" w:tplc="FFFFFFFF">
      <w:start w:val="1"/>
      <w:numFmt w:val="bullet"/>
      <w:lvlText w:val="o"/>
      <w:lvlJc w:val="left"/>
      <w:pPr>
        <w:ind w:left="1440" w:hanging="360"/>
      </w:pPr>
      <w:rPr>
        <w:rFonts w:ascii="Courier New" w:hAnsi="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hint="default"/>
      </w:rPr>
    </w:lvl>
    <w:lvl w:ilvl="8" w:tplc="FFFFFFFF">
      <w:start w:val="1"/>
      <w:numFmt w:val="bullet"/>
      <w:lvlText w:val=""/>
      <w:lvlJc w:val="left"/>
      <w:pPr>
        <w:ind w:left="6480" w:hanging="360"/>
      </w:pPr>
      <w:rPr>
        <w:rFonts w:ascii="Wingdings" w:hAnsi="Wingdings" w:hint="default"/>
      </w:rPr>
    </w:lvl>
  </w:abstractNum>
  <w:abstractNum w:abstractNumId="70" w15:restartNumberingAfterBreak="0">
    <w:nsid w:val="699E1519"/>
    <w:multiLevelType w:val="singleLevel"/>
    <w:tmpl w:val="25D26DBE"/>
    <w:lvl w:ilvl="0">
      <w:start w:val="1"/>
      <w:numFmt w:val="bullet"/>
      <w:pStyle w:val="IFFBulletArial"/>
      <w:lvlText w:val=""/>
      <w:lvlJc w:val="left"/>
      <w:pPr>
        <w:tabs>
          <w:tab w:val="num" w:pos="720"/>
        </w:tabs>
        <w:ind w:left="360" w:firstLine="0"/>
      </w:pPr>
      <w:rPr>
        <w:rFonts w:ascii="Wingdings" w:hAnsi="Wingdings" w:hint="default"/>
      </w:rPr>
    </w:lvl>
  </w:abstractNum>
  <w:abstractNum w:abstractNumId="71" w15:restartNumberingAfterBreak="0">
    <w:nsid w:val="6A9A519A"/>
    <w:multiLevelType w:val="multilevel"/>
    <w:tmpl w:val="78AE3C1E"/>
    <w:lvl w:ilvl="0">
      <w:start w:val="1"/>
      <w:numFmt w:val="upperLetter"/>
      <w:pStyle w:val="QSectionStart"/>
      <w:lvlText w:val="%1"/>
      <w:lvlJc w:val="left"/>
      <w:pPr>
        <w:tabs>
          <w:tab w:val="num" w:pos="539"/>
        </w:tabs>
        <w:ind w:left="539" w:hanging="539"/>
      </w:pPr>
      <w:rPr>
        <w:rFonts w:ascii="Arial" w:hAnsi="Arial" w:hint="default"/>
        <w:b w:val="0"/>
        <w:i w:val="0"/>
      </w:rPr>
    </w:lvl>
    <w:lvl w:ilvl="1">
      <w:start w:val="1"/>
      <w:numFmt w:val="decimal"/>
      <w:lvlText w:val="%1%2"/>
      <w:lvlJc w:val="left"/>
      <w:pPr>
        <w:tabs>
          <w:tab w:val="num" w:pos="539"/>
        </w:tabs>
        <w:ind w:left="539" w:hanging="539"/>
      </w:pPr>
      <w:rPr>
        <w:rFonts w:ascii="Arial" w:hAnsi="Arial" w:hint="default"/>
        <w:b w:val="0"/>
        <w:i w:val="0"/>
        <w:color w:val="131313"/>
        <w:sz w:val="20"/>
      </w:rPr>
    </w:lvl>
    <w:lvl w:ilvl="2">
      <w:start w:val="1"/>
      <w:numFmt w:val="upperLetter"/>
      <w:lvlRestart w:val="0"/>
      <w:lvlText w:val="%1%2%3"/>
      <w:lvlJc w:val="left"/>
      <w:pPr>
        <w:tabs>
          <w:tab w:val="num" w:pos="539"/>
        </w:tabs>
        <w:ind w:left="539" w:hanging="539"/>
      </w:pPr>
      <w:rPr>
        <w:rFonts w:ascii="Arial" w:hAnsi="Arial" w:hint="default"/>
        <w:b w:val="0"/>
        <w:i w:val="0"/>
        <w:color w:val="131313"/>
      </w:rPr>
    </w:lvl>
    <w:lvl w:ilvl="3">
      <w:start w:val="1"/>
      <w:numFmt w:val="decimal"/>
      <w:lvlRestart w:val="0"/>
      <w:suff w:val="nothing"/>
      <w:lvlText w:val="%1%4"/>
      <w:lvlJc w:val="left"/>
      <w:pPr>
        <w:ind w:left="0" w:firstLine="0"/>
      </w:pPr>
      <w:rPr>
        <w:rFonts w:ascii="Arial" w:hAnsi="Arial" w:hint="default"/>
        <w:b w:val="0"/>
        <w:i w:val="0"/>
        <w:color w:val="131313"/>
        <w:sz w:val="20"/>
      </w:rPr>
    </w:lvl>
    <w:lvl w:ilvl="4">
      <w:start w:val="1"/>
      <w:numFmt w:val="lowerLetter"/>
      <w:lvlRestart w:val="0"/>
      <w:lvlText w:val="%5"/>
      <w:lvlJc w:val="left"/>
      <w:pPr>
        <w:tabs>
          <w:tab w:val="num" w:pos="360"/>
        </w:tabs>
        <w:ind w:left="0" w:firstLine="0"/>
      </w:pPr>
      <w:rPr>
        <w:rFonts w:ascii="Arial" w:hAnsi="Arial" w:hint="default"/>
        <w:b w:val="0"/>
        <w:i w:val="0"/>
        <w:color w:val="131313"/>
        <w:sz w:val="20"/>
      </w:rPr>
    </w:lvl>
    <w:lvl w:ilvl="5">
      <w:start w:val="1"/>
      <w:numFmt w:val="decimal"/>
      <w:suff w:val="nothing"/>
      <w:lvlText w:val="%6"/>
      <w:lvlJc w:val="left"/>
      <w:pPr>
        <w:ind w:left="0" w:firstLine="0"/>
      </w:pPr>
      <w:rPr>
        <w:rFonts w:ascii="Arial" w:hAnsi="Arial" w:hint="default"/>
        <w:b w:val="0"/>
        <w:i w:val="0"/>
        <w:color w:val="131313"/>
        <w:sz w:val="20"/>
      </w:rPr>
    </w:lvl>
    <w:lvl w:ilvl="6">
      <w:start w:val="1"/>
      <w:numFmt w:val="none"/>
      <w:lvlRestart w:val="0"/>
      <w:lvlText w:val="%1%2Der"/>
      <w:lvlJc w:val="left"/>
      <w:pPr>
        <w:tabs>
          <w:tab w:val="num" w:pos="720"/>
        </w:tabs>
        <w:ind w:left="539" w:hanging="539"/>
      </w:pPr>
      <w:rPr>
        <w:rFonts w:ascii="Arial" w:hAnsi="Arial" w:hint="default"/>
        <w:b w:val="0"/>
        <w:i w:val="0"/>
        <w:sz w:val="20"/>
      </w:rPr>
    </w:lvl>
    <w:lvl w:ilvl="7">
      <w:start w:val="1"/>
      <w:numFmt w:val="none"/>
      <w:lvlText w:val="%1%2%3Der"/>
      <w:lvlJc w:val="left"/>
      <w:pPr>
        <w:tabs>
          <w:tab w:val="num" w:pos="720"/>
        </w:tabs>
        <w:ind w:left="0" w:firstLine="0"/>
      </w:pPr>
      <w:rPr>
        <w:rFonts w:ascii="Arial" w:hAnsi="Arial" w:hint="default"/>
        <w:b w:val="0"/>
        <w:i w:val="0"/>
        <w:sz w:val="20"/>
      </w:rPr>
    </w:lvl>
    <w:lvl w:ilvl="8">
      <w:start w:val="1"/>
      <w:numFmt w:val="lowerRoman"/>
      <w:lvlText w:val="%9."/>
      <w:lvlJc w:val="left"/>
      <w:pPr>
        <w:tabs>
          <w:tab w:val="num" w:pos="3240"/>
        </w:tabs>
        <w:ind w:left="3240" w:hanging="360"/>
      </w:pPr>
      <w:rPr>
        <w:rFonts w:hint="default"/>
      </w:rPr>
    </w:lvl>
  </w:abstractNum>
  <w:abstractNum w:abstractNumId="72" w15:restartNumberingAfterBreak="0">
    <w:nsid w:val="6ECF4BB7"/>
    <w:multiLevelType w:val="hybridMultilevel"/>
    <w:tmpl w:val="C9E27322"/>
    <w:lvl w:ilvl="0" w:tplc="FF2E1132">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3" w15:restartNumberingAfterBreak="0">
    <w:nsid w:val="6FFE3148"/>
    <w:multiLevelType w:val="hybridMultilevel"/>
    <w:tmpl w:val="C4CA32B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4" w15:restartNumberingAfterBreak="0">
    <w:nsid w:val="730F57AB"/>
    <w:multiLevelType w:val="hybridMultilevel"/>
    <w:tmpl w:val="0B54D33C"/>
    <w:name w:val="IFF_Q_List_110"/>
    <w:lvl w:ilvl="0" w:tplc="BC2ECFC8">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5" w15:restartNumberingAfterBreak="0">
    <w:nsid w:val="7A513F22"/>
    <w:multiLevelType w:val="hybridMultilevel"/>
    <w:tmpl w:val="5E5EAC0A"/>
    <w:lvl w:ilvl="0" w:tplc="AC4A48FC">
      <w:start w:val="1"/>
      <w:numFmt w:val="none"/>
      <w:lvlText w:val="1.1"/>
      <w:lvlJc w:val="left"/>
      <w:pPr>
        <w:tabs>
          <w:tab w:val="num" w:pos="539"/>
        </w:tabs>
        <w:ind w:left="539" w:hanging="539"/>
      </w:pPr>
      <w:rPr>
        <w:rFonts w:hint="default"/>
      </w:rPr>
    </w:lvl>
    <w:lvl w:ilvl="1" w:tplc="B2FCEF80" w:tentative="1">
      <w:start w:val="1"/>
      <w:numFmt w:val="lowerLetter"/>
      <w:lvlText w:val="%2."/>
      <w:lvlJc w:val="left"/>
      <w:pPr>
        <w:tabs>
          <w:tab w:val="num" w:pos="1440"/>
        </w:tabs>
        <w:ind w:left="1440" w:hanging="360"/>
      </w:pPr>
    </w:lvl>
    <w:lvl w:ilvl="2" w:tplc="BCCEBB4A" w:tentative="1">
      <w:start w:val="1"/>
      <w:numFmt w:val="lowerRoman"/>
      <w:lvlText w:val="%3."/>
      <w:lvlJc w:val="right"/>
      <w:pPr>
        <w:tabs>
          <w:tab w:val="num" w:pos="2160"/>
        </w:tabs>
        <w:ind w:left="2160" w:hanging="180"/>
      </w:pPr>
    </w:lvl>
    <w:lvl w:ilvl="3" w:tplc="9ABCBB9E" w:tentative="1">
      <w:start w:val="1"/>
      <w:numFmt w:val="decimal"/>
      <w:lvlText w:val="%4."/>
      <w:lvlJc w:val="left"/>
      <w:pPr>
        <w:tabs>
          <w:tab w:val="num" w:pos="2880"/>
        </w:tabs>
        <w:ind w:left="2880" w:hanging="360"/>
      </w:pPr>
    </w:lvl>
    <w:lvl w:ilvl="4" w:tplc="22A45A24" w:tentative="1">
      <w:start w:val="1"/>
      <w:numFmt w:val="lowerLetter"/>
      <w:lvlText w:val="%5."/>
      <w:lvlJc w:val="left"/>
      <w:pPr>
        <w:tabs>
          <w:tab w:val="num" w:pos="3600"/>
        </w:tabs>
        <w:ind w:left="3600" w:hanging="360"/>
      </w:pPr>
    </w:lvl>
    <w:lvl w:ilvl="5" w:tplc="73BEDC4E" w:tentative="1">
      <w:start w:val="1"/>
      <w:numFmt w:val="lowerRoman"/>
      <w:lvlText w:val="%6."/>
      <w:lvlJc w:val="right"/>
      <w:pPr>
        <w:tabs>
          <w:tab w:val="num" w:pos="4320"/>
        </w:tabs>
        <w:ind w:left="4320" w:hanging="180"/>
      </w:pPr>
    </w:lvl>
    <w:lvl w:ilvl="6" w:tplc="1980C420" w:tentative="1">
      <w:start w:val="1"/>
      <w:numFmt w:val="decimal"/>
      <w:lvlText w:val="%7."/>
      <w:lvlJc w:val="left"/>
      <w:pPr>
        <w:tabs>
          <w:tab w:val="num" w:pos="5040"/>
        </w:tabs>
        <w:ind w:left="5040" w:hanging="360"/>
      </w:pPr>
    </w:lvl>
    <w:lvl w:ilvl="7" w:tplc="8E8E7AE2" w:tentative="1">
      <w:start w:val="1"/>
      <w:numFmt w:val="lowerLetter"/>
      <w:lvlText w:val="%8."/>
      <w:lvlJc w:val="left"/>
      <w:pPr>
        <w:tabs>
          <w:tab w:val="num" w:pos="5760"/>
        </w:tabs>
        <w:ind w:left="5760" w:hanging="360"/>
      </w:pPr>
    </w:lvl>
    <w:lvl w:ilvl="8" w:tplc="CDBC43DC" w:tentative="1">
      <w:start w:val="1"/>
      <w:numFmt w:val="lowerRoman"/>
      <w:lvlText w:val="%9."/>
      <w:lvlJc w:val="right"/>
      <w:pPr>
        <w:tabs>
          <w:tab w:val="num" w:pos="6480"/>
        </w:tabs>
        <w:ind w:left="6480" w:hanging="180"/>
      </w:pPr>
    </w:lvl>
  </w:abstractNum>
  <w:abstractNum w:abstractNumId="76" w15:restartNumberingAfterBreak="0">
    <w:nsid w:val="7D3B2655"/>
    <w:multiLevelType w:val="multilevel"/>
    <w:tmpl w:val="BEF8B2BA"/>
    <w:numStyleLink w:val="IFFHeadings"/>
  </w:abstractNum>
  <w:num w:numId="1" w16cid:durableId="1073089068">
    <w:abstractNumId w:val="27"/>
  </w:num>
  <w:num w:numId="2" w16cid:durableId="1763185661">
    <w:abstractNumId w:val="50"/>
  </w:num>
  <w:num w:numId="3" w16cid:durableId="914826097">
    <w:abstractNumId w:val="46"/>
  </w:num>
  <w:num w:numId="4" w16cid:durableId="37633474">
    <w:abstractNumId w:val="49"/>
  </w:num>
  <w:num w:numId="5" w16cid:durableId="1784574411">
    <w:abstractNumId w:val="41"/>
  </w:num>
  <w:num w:numId="6" w16cid:durableId="1939825436">
    <w:abstractNumId w:val="33"/>
  </w:num>
  <w:num w:numId="7" w16cid:durableId="1356806096">
    <w:abstractNumId w:val="11"/>
  </w:num>
  <w:num w:numId="8" w16cid:durableId="1995793444">
    <w:abstractNumId w:val="66"/>
  </w:num>
  <w:num w:numId="9" w16cid:durableId="2055956482">
    <w:abstractNumId w:val="63"/>
  </w:num>
  <w:num w:numId="10" w16cid:durableId="427965039">
    <w:abstractNumId w:val="9"/>
  </w:num>
  <w:num w:numId="11" w16cid:durableId="464202597">
    <w:abstractNumId w:val="7"/>
  </w:num>
  <w:num w:numId="12" w16cid:durableId="308176155">
    <w:abstractNumId w:val="6"/>
  </w:num>
  <w:num w:numId="13" w16cid:durableId="291404637">
    <w:abstractNumId w:val="5"/>
  </w:num>
  <w:num w:numId="14" w16cid:durableId="549419377">
    <w:abstractNumId w:val="4"/>
  </w:num>
  <w:num w:numId="15" w16cid:durableId="923999200">
    <w:abstractNumId w:val="8"/>
  </w:num>
  <w:num w:numId="16" w16cid:durableId="2093358323">
    <w:abstractNumId w:val="3"/>
  </w:num>
  <w:num w:numId="17" w16cid:durableId="1904246021">
    <w:abstractNumId w:val="2"/>
  </w:num>
  <w:num w:numId="18" w16cid:durableId="2079860194">
    <w:abstractNumId w:val="1"/>
  </w:num>
  <w:num w:numId="19" w16cid:durableId="1325544443">
    <w:abstractNumId w:val="0"/>
  </w:num>
  <w:num w:numId="20" w16cid:durableId="1194418040">
    <w:abstractNumId w:val="61"/>
  </w:num>
  <w:num w:numId="21" w16cid:durableId="1107625060">
    <w:abstractNumId w:val="6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326254119">
    <w:abstractNumId w:val="22"/>
  </w:num>
  <w:num w:numId="23" w16cid:durableId="1037588200">
    <w:abstractNumId w:val="76"/>
  </w:num>
  <w:num w:numId="24" w16cid:durableId="2051487175">
    <w:abstractNumId w:val="21"/>
  </w:num>
  <w:num w:numId="25" w16cid:durableId="1282610061">
    <w:abstractNumId w:val="13"/>
  </w:num>
  <w:num w:numId="26" w16cid:durableId="1728986629">
    <w:abstractNumId w:val="17"/>
  </w:num>
  <w:num w:numId="27" w16cid:durableId="667296103">
    <w:abstractNumId w:val="47"/>
  </w:num>
  <w:num w:numId="28" w16cid:durableId="538592008">
    <w:abstractNumId w:val="51"/>
  </w:num>
  <w:num w:numId="29" w16cid:durableId="1632202413">
    <w:abstractNumId w:val="10"/>
    <w:lvlOverride w:ilvl="0">
      <w:startOverride w:val="1"/>
    </w:lvlOverride>
    <w:lvlOverride w:ilvl="1">
      <w:startOverride w:val="1"/>
    </w:lvlOverride>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883717140">
    <w:abstractNumId w:val="64"/>
  </w:num>
  <w:num w:numId="31" w16cid:durableId="472412271">
    <w:abstractNumId w:val="9"/>
  </w:num>
  <w:num w:numId="32" w16cid:durableId="808286851">
    <w:abstractNumId w:val="9"/>
  </w:num>
  <w:num w:numId="33" w16cid:durableId="189416100">
    <w:abstractNumId w:val="7"/>
  </w:num>
  <w:num w:numId="34" w16cid:durableId="2143225419">
    <w:abstractNumId w:val="9"/>
  </w:num>
  <w:num w:numId="35" w16cid:durableId="761608905">
    <w:abstractNumId w:val="9"/>
  </w:num>
  <w:num w:numId="36" w16cid:durableId="841433184">
    <w:abstractNumId w:val="7"/>
  </w:num>
  <w:num w:numId="37" w16cid:durableId="1600142569">
    <w:abstractNumId w:val="9"/>
  </w:num>
  <w:num w:numId="38" w16cid:durableId="214313602">
    <w:abstractNumId w:val="9"/>
  </w:num>
  <w:num w:numId="39" w16cid:durableId="1848867553">
    <w:abstractNumId w:val="9"/>
  </w:num>
  <w:num w:numId="40" w16cid:durableId="856235252">
    <w:abstractNumId w:val="9"/>
  </w:num>
  <w:num w:numId="41" w16cid:durableId="100074314">
    <w:abstractNumId w:val="7"/>
  </w:num>
  <w:num w:numId="42" w16cid:durableId="689063023">
    <w:abstractNumId w:val="7"/>
  </w:num>
  <w:num w:numId="43" w16cid:durableId="947811480">
    <w:abstractNumId w:val="9"/>
  </w:num>
  <w:num w:numId="44" w16cid:durableId="1622809725">
    <w:abstractNumId w:val="9"/>
  </w:num>
  <w:num w:numId="45" w16cid:durableId="1955938855">
    <w:abstractNumId w:val="7"/>
  </w:num>
  <w:num w:numId="46" w16cid:durableId="1797287522">
    <w:abstractNumId w:val="25"/>
  </w:num>
  <w:num w:numId="47" w16cid:durableId="1126118706">
    <w:abstractNumId w:val="29"/>
  </w:num>
  <w:num w:numId="48" w16cid:durableId="1609392958">
    <w:abstractNumId w:val="9"/>
  </w:num>
  <w:num w:numId="49" w16cid:durableId="1648440071">
    <w:abstractNumId w:val="9"/>
  </w:num>
  <w:num w:numId="50" w16cid:durableId="1500652645">
    <w:abstractNumId w:val="9"/>
  </w:num>
  <w:num w:numId="51" w16cid:durableId="97020673">
    <w:abstractNumId w:val="9"/>
  </w:num>
  <w:num w:numId="52" w16cid:durableId="884873144">
    <w:abstractNumId w:val="56"/>
  </w:num>
  <w:num w:numId="53" w16cid:durableId="981731020">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267543342">
    <w:abstractNumId w:val="20"/>
  </w:num>
  <w:num w:numId="55" w16cid:durableId="1485583928">
    <w:abstractNumId w:val="42"/>
  </w:num>
  <w:num w:numId="56" w16cid:durableId="1979650877">
    <w:abstractNumId w:val="9"/>
  </w:num>
  <w:num w:numId="57" w16cid:durableId="331877577">
    <w:abstractNumId w:val="9"/>
  </w:num>
  <w:num w:numId="58" w16cid:durableId="262347882">
    <w:abstractNumId w:val="69"/>
  </w:num>
  <w:num w:numId="59" w16cid:durableId="1576427350">
    <w:abstractNumId w:val="45"/>
  </w:num>
  <w:num w:numId="60" w16cid:durableId="2014989888">
    <w:abstractNumId w:val="23"/>
  </w:num>
  <w:num w:numId="61" w16cid:durableId="940062682">
    <w:abstractNumId w:val="67"/>
  </w:num>
  <w:num w:numId="62" w16cid:durableId="651518186">
    <w:abstractNumId w:val="32"/>
  </w:num>
  <w:num w:numId="63" w16cid:durableId="717969663">
    <w:abstractNumId w:val="37"/>
  </w:num>
  <w:num w:numId="64" w16cid:durableId="228536796">
    <w:abstractNumId w:val="60"/>
  </w:num>
  <w:num w:numId="65" w16cid:durableId="46534278">
    <w:abstractNumId w:val="54"/>
  </w:num>
  <w:num w:numId="66" w16cid:durableId="1836534285">
    <w:abstractNumId w:val="53"/>
  </w:num>
  <w:num w:numId="67" w16cid:durableId="1160198452">
    <w:abstractNumId w:val="19"/>
  </w:num>
  <w:num w:numId="68" w16cid:durableId="939820">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9" w16cid:durableId="1416508497">
    <w:abstractNumId w:val="40"/>
  </w:num>
  <w:num w:numId="70" w16cid:durableId="2042512702">
    <w:abstractNumId w:val="9"/>
  </w:num>
  <w:num w:numId="71" w16cid:durableId="1692956305">
    <w:abstractNumId w:val="9"/>
  </w:num>
  <w:num w:numId="72" w16cid:durableId="1444376578">
    <w:abstractNumId w:val="9"/>
  </w:num>
  <w:num w:numId="73" w16cid:durableId="1429082871">
    <w:abstractNumId w:val="9"/>
  </w:num>
  <w:num w:numId="74" w16cid:durableId="1812793092">
    <w:abstractNumId w:val="9"/>
  </w:num>
  <w:num w:numId="75" w16cid:durableId="1313097795">
    <w:abstractNumId w:val="9"/>
  </w:num>
  <w:num w:numId="76" w16cid:durableId="220363581">
    <w:abstractNumId w:val="39"/>
  </w:num>
  <w:num w:numId="77" w16cid:durableId="1236820685">
    <w:abstractNumId w:val="9"/>
  </w:num>
  <w:num w:numId="78" w16cid:durableId="1368526744">
    <w:abstractNumId w:val="9"/>
  </w:num>
  <w:num w:numId="79" w16cid:durableId="2119565383">
    <w:abstractNumId w:val="9"/>
  </w:num>
  <w:num w:numId="80" w16cid:durableId="1918856073">
    <w:abstractNumId w:val="9"/>
  </w:num>
  <w:num w:numId="81" w16cid:durableId="1341467958">
    <w:abstractNumId w:val="9"/>
  </w:num>
  <w:num w:numId="82" w16cid:durableId="565184200">
    <w:abstractNumId w:val="9"/>
  </w:num>
  <w:num w:numId="83" w16cid:durableId="528564354">
    <w:abstractNumId w:val="9"/>
  </w:num>
  <w:num w:numId="84" w16cid:durableId="1470902425">
    <w:abstractNumId w:val="9"/>
  </w:num>
  <w:num w:numId="85" w16cid:durableId="86387264">
    <w:abstractNumId w:val="9"/>
  </w:num>
  <w:num w:numId="86" w16cid:durableId="814033242">
    <w:abstractNumId w:val="9"/>
    <w:lvlOverride w:ilvl="0">
      <w:startOverride w:val="1"/>
    </w:lvlOverride>
  </w:num>
  <w:num w:numId="87" w16cid:durableId="1091510391">
    <w:abstractNumId w:val="26"/>
  </w:num>
  <w:num w:numId="88" w16cid:durableId="1118987757">
    <w:abstractNumId w:val="73"/>
  </w:num>
  <w:num w:numId="89" w16cid:durableId="482696436">
    <w:abstractNumId w:val="44"/>
  </w:num>
  <w:num w:numId="90" w16cid:durableId="190845599">
    <w:abstractNumId w:val="24"/>
  </w:num>
  <w:num w:numId="91" w16cid:durableId="243616076">
    <w:abstractNumId w:val="43"/>
  </w:num>
  <w:num w:numId="92" w16cid:durableId="1775900553">
    <w:abstractNumId w:val="31"/>
  </w:num>
  <w:num w:numId="93" w16cid:durableId="1605652796">
    <w:abstractNumId w:val="48"/>
  </w:num>
  <w:num w:numId="94" w16cid:durableId="770587532">
    <w:abstractNumId w:val="34"/>
  </w:num>
  <w:num w:numId="95" w16cid:durableId="666906922">
    <w:abstractNumId w:val="59"/>
  </w:num>
  <w:num w:numId="96" w16cid:durableId="554198014">
    <w:abstractNumId w:val="65"/>
  </w:num>
  <w:num w:numId="97" w16cid:durableId="2119447391">
    <w:abstractNumId w:val="72"/>
  </w:num>
  <w:num w:numId="98" w16cid:durableId="938637005">
    <w:abstractNumId w:val="58"/>
  </w:num>
  <w:num w:numId="99" w16cid:durableId="1336617850">
    <w:abstractNumId w:val="35"/>
  </w:num>
  <w:num w:numId="100" w16cid:durableId="1522433174">
    <w:abstractNumId w:val="52"/>
  </w:num>
  <w:num w:numId="101" w16cid:durableId="1544366199">
    <w:abstractNumId w:val="14"/>
  </w:num>
  <w:num w:numId="102" w16cid:durableId="87196101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3" w16cid:durableId="894510660">
    <w:abstractNumId w:val="68"/>
  </w:num>
  <w:num w:numId="104" w16cid:durableId="814106919">
    <w:abstractNumId w:val="36"/>
  </w:num>
  <w:num w:numId="105" w16cid:durableId="302271694">
    <w:abstractNumId w:val="75"/>
  </w:num>
  <w:num w:numId="106" w16cid:durableId="1008367767">
    <w:abstractNumId w:val="70"/>
  </w:num>
  <w:num w:numId="107" w16cid:durableId="204147716">
    <w:abstractNumId w:val="71"/>
  </w:num>
  <w:num w:numId="108" w16cid:durableId="1511875340">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9" w16cid:durableId="1342002770">
    <w:abstractNumId w:val="28"/>
  </w:num>
  <w:num w:numId="110" w16cid:durableId="1160660423">
    <w:abstractNumId w:val="30"/>
  </w:num>
  <w:num w:numId="111" w16cid:durableId="858852878">
    <w:abstractNumId w:val="57"/>
  </w:num>
  <w:num w:numId="112" w16cid:durableId="1783187901">
    <w:abstractNumId w:val="12"/>
  </w:num>
  <w:num w:numId="113" w16cid:durableId="317194903">
    <w:abstractNumId w:val="15"/>
  </w:num>
  <w:num w:numId="114" w16cid:durableId="119032428">
    <w:abstractNumId w:val="55"/>
  </w:num>
  <w:num w:numId="115" w16cid:durableId="1440678256">
    <w:abstractNumId w:val="74"/>
  </w:num>
  <w:num w:numId="116" w16cid:durableId="900866297">
    <w:abstractNumId w:val="38"/>
  </w:num>
  <w:num w:numId="117" w16cid:durableId="1755542973">
    <w:abstractNumId w:val="18"/>
  </w:num>
  <w:num w:numId="118" w16cid:durableId="539438879">
    <w:abstractNumId w:val="16"/>
  </w:num>
  <w:numIdMacAtCleanup w:val="1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isplayBackgroundShape/>
  <w:attachedTemplate r:id="rId1"/>
  <w:stylePaneFormatFilter w:val="D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1"/>
  <w:defaultTabStop w:val="720"/>
  <w:drawingGridHorizontalSpacing w:val="6"/>
  <w:drawingGridVerticalSpacing w:val="6"/>
  <w:displayHorizontalDrawingGridEvery w:val="0"/>
  <w:displayVerticalDrawingGridEvery w:val="0"/>
  <w:doNotUseMarginsForDrawingGridOrigin/>
  <w:drawingGridHorizontalOrigin w:val="0"/>
  <w:drawingGridVerticalOrigin w:val="0"/>
  <w:characterSpacingControl w:val="doNotCompress"/>
  <w:hdrShapeDefaults>
    <o:shapedefaults v:ext="edit" spidmax="2050"/>
  </w:hdrShapeDefaults>
  <w:footnotePr>
    <w:numRestart w:val="eachSec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cbSector_ListCount" w:val="0"/>
    <w:docVar w:name="cbSector_ListIndex" w:val="-1"/>
    <w:docVar w:name="DocSettingType" w:val="0"/>
    <w:docVar w:name="lbImages_0_0" w:val="None"/>
    <w:docVar w:name="lbImages_0_SELECTED" w:val="0"/>
    <w:docVar w:name="lbImages_1_0" w:val="Active.jpg"/>
    <w:docVar w:name="lbImages_1_SELECTED" w:val="0"/>
    <w:docVar w:name="lbImages_10_0" w:val="People.jpg"/>
    <w:docVar w:name="lbImages_10_SELECTED" w:val="0"/>
    <w:docVar w:name="lbImages_11_0" w:val="qualitative research.jpg"/>
    <w:docVar w:name="lbImages_11_SELECTED" w:val="-1"/>
    <w:docVar w:name="lbImages_12_0" w:val="Research.jpg"/>
    <w:docVar w:name="lbImages_12_SELECTED" w:val="0"/>
    <w:docVar w:name="lbImages_13_0" w:val="students-group-study.jpg"/>
    <w:docVar w:name="lbImages_13_SELECTED" w:val="0"/>
    <w:docVar w:name="lbImages_14_0" w:val="Travel.jpg"/>
    <w:docVar w:name="lbImages_14_SELECTED" w:val="0"/>
    <w:docVar w:name="lbImages_2_0" w:val="Business.jpg"/>
    <w:docVar w:name="lbImages_2_SELECTED" w:val="0"/>
    <w:docVar w:name="lbImages_3_0" w:val="Corporate.jpg"/>
    <w:docVar w:name="lbImages_3_SELECTED" w:val="0"/>
    <w:docVar w:name="lbImages_4_0" w:val="Family.jpg"/>
    <w:docVar w:name="lbImages_4_SELECTED" w:val="0"/>
    <w:docVar w:name="lbImages_5_0" w:val="Future.jpg"/>
    <w:docVar w:name="lbImages_5_SELECTED" w:val="0"/>
    <w:docVar w:name="lbImages_6_0" w:val="Health.jpg"/>
    <w:docVar w:name="lbImages_6_SELECTED" w:val="0"/>
    <w:docVar w:name="lbImages_7_0" w:val="Illumination.jpg"/>
    <w:docVar w:name="lbImages_7_SELECTED" w:val="0"/>
    <w:docVar w:name="lbImages_8_0" w:val="Industrial.jpg"/>
    <w:docVar w:name="lbImages_8_SELECTED" w:val="0"/>
    <w:docVar w:name="lbImages_9_0" w:val="Light.jpg"/>
    <w:docVar w:name="lbImages_9_SELECTED" w:val="0"/>
    <w:docVar w:name="lbImages_ListCount" w:val="15"/>
    <w:docVar w:name="lbImages_ListIndex" w:val="11"/>
    <w:docVar w:name="opt1col" w:val="-1"/>
    <w:docVar w:name="opt2col" w:val="0"/>
    <w:docVar w:name="optClass1" w:val="0"/>
    <w:docVar w:name="optClass2" w:val="-1"/>
    <w:docVar w:name="optClass3" w:val="0"/>
    <w:docVar w:name="optClass4" w:val="0"/>
    <w:docVar w:name="optS1" w:val="0"/>
    <w:docVar w:name="optS2" w:val="-1"/>
    <w:docVar w:name="optS3" w:val="0"/>
    <w:docVar w:name="RERUN" w:val="1"/>
    <w:docVar w:name="tbClient" w:val="Acas"/>
    <w:docVar w:name="tbDate" w:val="4 July 2023"/>
    <w:docVar w:name="tbJobNumber" w:val="12350"/>
    <w:docVar w:name="tbReportType" w:val="Draft Report"/>
    <w:docVar w:name="tbTitle" w:val="Evaluation of Certificate in Internal Workplace Mediation Training"/>
    <w:docVar w:name="tbV1" w:val="00"/>
    <w:docVar w:name="tbV2" w:val="01"/>
  </w:docVars>
  <w:rsids>
    <w:rsidRoot w:val="008B75E7"/>
    <w:rsid w:val="000021EC"/>
    <w:rsid w:val="0000301F"/>
    <w:rsid w:val="0000383B"/>
    <w:rsid w:val="00004ACD"/>
    <w:rsid w:val="00005C21"/>
    <w:rsid w:val="000064A9"/>
    <w:rsid w:val="000066BD"/>
    <w:rsid w:val="00007A45"/>
    <w:rsid w:val="00012763"/>
    <w:rsid w:val="0001304E"/>
    <w:rsid w:val="00014BB0"/>
    <w:rsid w:val="00014F1C"/>
    <w:rsid w:val="000154FA"/>
    <w:rsid w:val="0001789B"/>
    <w:rsid w:val="00020FFF"/>
    <w:rsid w:val="00021051"/>
    <w:rsid w:val="0002177C"/>
    <w:rsid w:val="00021FDE"/>
    <w:rsid w:val="00022CE1"/>
    <w:rsid w:val="00022EF9"/>
    <w:rsid w:val="00023406"/>
    <w:rsid w:val="000240D5"/>
    <w:rsid w:val="00025EAF"/>
    <w:rsid w:val="000264A5"/>
    <w:rsid w:val="000266F9"/>
    <w:rsid w:val="00026794"/>
    <w:rsid w:val="000278ED"/>
    <w:rsid w:val="000279B7"/>
    <w:rsid w:val="0003308C"/>
    <w:rsid w:val="00033DA5"/>
    <w:rsid w:val="00034BB5"/>
    <w:rsid w:val="000411EE"/>
    <w:rsid w:val="000423E8"/>
    <w:rsid w:val="00043010"/>
    <w:rsid w:val="000436FB"/>
    <w:rsid w:val="00043B12"/>
    <w:rsid w:val="00043E7C"/>
    <w:rsid w:val="00043F27"/>
    <w:rsid w:val="00044974"/>
    <w:rsid w:val="000464B8"/>
    <w:rsid w:val="00046BB5"/>
    <w:rsid w:val="00047D77"/>
    <w:rsid w:val="0005091B"/>
    <w:rsid w:val="00052F75"/>
    <w:rsid w:val="0005405C"/>
    <w:rsid w:val="00054F36"/>
    <w:rsid w:val="0005503E"/>
    <w:rsid w:val="00055692"/>
    <w:rsid w:val="00055B30"/>
    <w:rsid w:val="00056A55"/>
    <w:rsid w:val="00057A5A"/>
    <w:rsid w:val="00057B95"/>
    <w:rsid w:val="000611DE"/>
    <w:rsid w:val="000615D8"/>
    <w:rsid w:val="00061A8A"/>
    <w:rsid w:val="00063BBD"/>
    <w:rsid w:val="000643C9"/>
    <w:rsid w:val="0006522B"/>
    <w:rsid w:val="00065861"/>
    <w:rsid w:val="00071B6A"/>
    <w:rsid w:val="00072524"/>
    <w:rsid w:val="0007310B"/>
    <w:rsid w:val="00073467"/>
    <w:rsid w:val="00073671"/>
    <w:rsid w:val="00073706"/>
    <w:rsid w:val="00073BD0"/>
    <w:rsid w:val="00075AA5"/>
    <w:rsid w:val="00077659"/>
    <w:rsid w:val="00077C3A"/>
    <w:rsid w:val="0008124F"/>
    <w:rsid w:val="000816F8"/>
    <w:rsid w:val="00082E4F"/>
    <w:rsid w:val="000834A8"/>
    <w:rsid w:val="00083CF5"/>
    <w:rsid w:val="00083F89"/>
    <w:rsid w:val="00084455"/>
    <w:rsid w:val="00085348"/>
    <w:rsid w:val="00085BB3"/>
    <w:rsid w:val="000870B8"/>
    <w:rsid w:val="0008754C"/>
    <w:rsid w:val="00087578"/>
    <w:rsid w:val="00090496"/>
    <w:rsid w:val="000910CB"/>
    <w:rsid w:val="00091AAC"/>
    <w:rsid w:val="00091DC1"/>
    <w:rsid w:val="000928BB"/>
    <w:rsid w:val="0009358C"/>
    <w:rsid w:val="000938C1"/>
    <w:rsid w:val="000952FF"/>
    <w:rsid w:val="000956B4"/>
    <w:rsid w:val="00096759"/>
    <w:rsid w:val="00097EB0"/>
    <w:rsid w:val="000A03EA"/>
    <w:rsid w:val="000A16B3"/>
    <w:rsid w:val="000A212C"/>
    <w:rsid w:val="000A26EC"/>
    <w:rsid w:val="000A2AA5"/>
    <w:rsid w:val="000A487C"/>
    <w:rsid w:val="000A6267"/>
    <w:rsid w:val="000A63BF"/>
    <w:rsid w:val="000A6AE8"/>
    <w:rsid w:val="000A75F1"/>
    <w:rsid w:val="000A76E7"/>
    <w:rsid w:val="000B278A"/>
    <w:rsid w:val="000B2FE4"/>
    <w:rsid w:val="000B303E"/>
    <w:rsid w:val="000B3269"/>
    <w:rsid w:val="000B32D3"/>
    <w:rsid w:val="000B3B05"/>
    <w:rsid w:val="000B4D6A"/>
    <w:rsid w:val="000B512E"/>
    <w:rsid w:val="000B513B"/>
    <w:rsid w:val="000B6466"/>
    <w:rsid w:val="000B68F5"/>
    <w:rsid w:val="000C0047"/>
    <w:rsid w:val="000C080D"/>
    <w:rsid w:val="000C0CC4"/>
    <w:rsid w:val="000C144A"/>
    <w:rsid w:val="000C2857"/>
    <w:rsid w:val="000C2D07"/>
    <w:rsid w:val="000C30F2"/>
    <w:rsid w:val="000C387E"/>
    <w:rsid w:val="000C38D6"/>
    <w:rsid w:val="000C3E28"/>
    <w:rsid w:val="000C3FA8"/>
    <w:rsid w:val="000C46B2"/>
    <w:rsid w:val="000C4C7E"/>
    <w:rsid w:val="000C4E77"/>
    <w:rsid w:val="000C4FC6"/>
    <w:rsid w:val="000C6CE6"/>
    <w:rsid w:val="000D0C9F"/>
    <w:rsid w:val="000D176E"/>
    <w:rsid w:val="000D177B"/>
    <w:rsid w:val="000D1B01"/>
    <w:rsid w:val="000D234F"/>
    <w:rsid w:val="000D33B1"/>
    <w:rsid w:val="000D48C9"/>
    <w:rsid w:val="000D4A5B"/>
    <w:rsid w:val="000D51F7"/>
    <w:rsid w:val="000D5701"/>
    <w:rsid w:val="000D6C60"/>
    <w:rsid w:val="000D706F"/>
    <w:rsid w:val="000D7CC7"/>
    <w:rsid w:val="000E0703"/>
    <w:rsid w:val="000E09DD"/>
    <w:rsid w:val="000E1D82"/>
    <w:rsid w:val="000E23CC"/>
    <w:rsid w:val="000E27C8"/>
    <w:rsid w:val="000E36A4"/>
    <w:rsid w:val="000E387E"/>
    <w:rsid w:val="000E41CB"/>
    <w:rsid w:val="000E44B9"/>
    <w:rsid w:val="000E4550"/>
    <w:rsid w:val="000E4F37"/>
    <w:rsid w:val="000E587A"/>
    <w:rsid w:val="000E65A0"/>
    <w:rsid w:val="000E6927"/>
    <w:rsid w:val="000E6D86"/>
    <w:rsid w:val="000E74A2"/>
    <w:rsid w:val="000F1532"/>
    <w:rsid w:val="000F1DFA"/>
    <w:rsid w:val="000F37D4"/>
    <w:rsid w:val="000F533E"/>
    <w:rsid w:val="000F5C88"/>
    <w:rsid w:val="000F62E7"/>
    <w:rsid w:val="00101DFC"/>
    <w:rsid w:val="00102B44"/>
    <w:rsid w:val="00102FC9"/>
    <w:rsid w:val="001034A5"/>
    <w:rsid w:val="001035FB"/>
    <w:rsid w:val="0010373C"/>
    <w:rsid w:val="00104C53"/>
    <w:rsid w:val="00105BBC"/>
    <w:rsid w:val="0010748F"/>
    <w:rsid w:val="0010776B"/>
    <w:rsid w:val="001077B5"/>
    <w:rsid w:val="001107AA"/>
    <w:rsid w:val="00110B5A"/>
    <w:rsid w:val="0011107E"/>
    <w:rsid w:val="0011135C"/>
    <w:rsid w:val="00111702"/>
    <w:rsid w:val="00111EDC"/>
    <w:rsid w:val="00114709"/>
    <w:rsid w:val="00114F35"/>
    <w:rsid w:val="00115C9B"/>
    <w:rsid w:val="00115D91"/>
    <w:rsid w:val="00117E3A"/>
    <w:rsid w:val="001192A7"/>
    <w:rsid w:val="001215F0"/>
    <w:rsid w:val="00122B66"/>
    <w:rsid w:val="001232AD"/>
    <w:rsid w:val="001246E7"/>
    <w:rsid w:val="00124A67"/>
    <w:rsid w:val="00124A6B"/>
    <w:rsid w:val="00126671"/>
    <w:rsid w:val="0012728C"/>
    <w:rsid w:val="0012749A"/>
    <w:rsid w:val="00127A8E"/>
    <w:rsid w:val="001302EC"/>
    <w:rsid w:val="001304B7"/>
    <w:rsid w:val="00131EF8"/>
    <w:rsid w:val="0013260A"/>
    <w:rsid w:val="00133226"/>
    <w:rsid w:val="001343C2"/>
    <w:rsid w:val="001347EB"/>
    <w:rsid w:val="001353F4"/>
    <w:rsid w:val="001359A5"/>
    <w:rsid w:val="001362D1"/>
    <w:rsid w:val="0013641A"/>
    <w:rsid w:val="00136953"/>
    <w:rsid w:val="001375B4"/>
    <w:rsid w:val="00137B77"/>
    <w:rsid w:val="0014213D"/>
    <w:rsid w:val="001429EA"/>
    <w:rsid w:val="00142D06"/>
    <w:rsid w:val="0014335B"/>
    <w:rsid w:val="00143AED"/>
    <w:rsid w:val="00144A2E"/>
    <w:rsid w:val="00144EC5"/>
    <w:rsid w:val="00145578"/>
    <w:rsid w:val="001467D3"/>
    <w:rsid w:val="00146E49"/>
    <w:rsid w:val="001470CB"/>
    <w:rsid w:val="00147B99"/>
    <w:rsid w:val="00150982"/>
    <w:rsid w:val="00151046"/>
    <w:rsid w:val="00151E26"/>
    <w:rsid w:val="00152446"/>
    <w:rsid w:val="00152E44"/>
    <w:rsid w:val="00154281"/>
    <w:rsid w:val="0015492B"/>
    <w:rsid w:val="00154DE8"/>
    <w:rsid w:val="00154E0F"/>
    <w:rsid w:val="00154F10"/>
    <w:rsid w:val="0015691E"/>
    <w:rsid w:val="00156CE4"/>
    <w:rsid w:val="00157057"/>
    <w:rsid w:val="001643F8"/>
    <w:rsid w:val="001647B8"/>
    <w:rsid w:val="00170E5C"/>
    <w:rsid w:val="00171723"/>
    <w:rsid w:val="00171F5A"/>
    <w:rsid w:val="00174749"/>
    <w:rsid w:val="00175FC1"/>
    <w:rsid w:val="00176CCF"/>
    <w:rsid w:val="00177E22"/>
    <w:rsid w:val="00180D1E"/>
    <w:rsid w:val="00180F9D"/>
    <w:rsid w:val="00181F01"/>
    <w:rsid w:val="00182E52"/>
    <w:rsid w:val="00182F81"/>
    <w:rsid w:val="00183B99"/>
    <w:rsid w:val="00183E05"/>
    <w:rsid w:val="0018437A"/>
    <w:rsid w:val="0018541E"/>
    <w:rsid w:val="0018547A"/>
    <w:rsid w:val="00186ACF"/>
    <w:rsid w:val="00186D25"/>
    <w:rsid w:val="0019054B"/>
    <w:rsid w:val="001908E3"/>
    <w:rsid w:val="00191761"/>
    <w:rsid w:val="00193274"/>
    <w:rsid w:val="0019331A"/>
    <w:rsid w:val="001937A4"/>
    <w:rsid w:val="00194614"/>
    <w:rsid w:val="001953DC"/>
    <w:rsid w:val="00196514"/>
    <w:rsid w:val="001969E1"/>
    <w:rsid w:val="00197C43"/>
    <w:rsid w:val="001A04C3"/>
    <w:rsid w:val="001A082B"/>
    <w:rsid w:val="001A187A"/>
    <w:rsid w:val="001A2BE7"/>
    <w:rsid w:val="001A326F"/>
    <w:rsid w:val="001A4308"/>
    <w:rsid w:val="001A4615"/>
    <w:rsid w:val="001A51C7"/>
    <w:rsid w:val="001A549E"/>
    <w:rsid w:val="001A5510"/>
    <w:rsid w:val="001A56A0"/>
    <w:rsid w:val="001A5920"/>
    <w:rsid w:val="001A5A37"/>
    <w:rsid w:val="001A61D3"/>
    <w:rsid w:val="001A6444"/>
    <w:rsid w:val="001A6A7D"/>
    <w:rsid w:val="001A6D1C"/>
    <w:rsid w:val="001A70D4"/>
    <w:rsid w:val="001A7713"/>
    <w:rsid w:val="001A7844"/>
    <w:rsid w:val="001A7F6A"/>
    <w:rsid w:val="001B054C"/>
    <w:rsid w:val="001B06C8"/>
    <w:rsid w:val="001B0BDD"/>
    <w:rsid w:val="001B219F"/>
    <w:rsid w:val="001B3736"/>
    <w:rsid w:val="001B37B2"/>
    <w:rsid w:val="001B38A7"/>
    <w:rsid w:val="001B3C5B"/>
    <w:rsid w:val="001B3E7F"/>
    <w:rsid w:val="001B4ACA"/>
    <w:rsid w:val="001B6733"/>
    <w:rsid w:val="001C006B"/>
    <w:rsid w:val="001C1C4F"/>
    <w:rsid w:val="001C20E4"/>
    <w:rsid w:val="001C25F0"/>
    <w:rsid w:val="001C2618"/>
    <w:rsid w:val="001C29E8"/>
    <w:rsid w:val="001C2CBA"/>
    <w:rsid w:val="001C2F80"/>
    <w:rsid w:val="001C38E3"/>
    <w:rsid w:val="001C3A8F"/>
    <w:rsid w:val="001C3B6D"/>
    <w:rsid w:val="001C3ECA"/>
    <w:rsid w:val="001C3F3A"/>
    <w:rsid w:val="001C41C8"/>
    <w:rsid w:val="001C5E71"/>
    <w:rsid w:val="001C6DE3"/>
    <w:rsid w:val="001C7859"/>
    <w:rsid w:val="001C7B00"/>
    <w:rsid w:val="001C7C02"/>
    <w:rsid w:val="001D05D5"/>
    <w:rsid w:val="001D0D3D"/>
    <w:rsid w:val="001D1162"/>
    <w:rsid w:val="001D1B23"/>
    <w:rsid w:val="001D2201"/>
    <w:rsid w:val="001D2749"/>
    <w:rsid w:val="001D293C"/>
    <w:rsid w:val="001D2BAF"/>
    <w:rsid w:val="001D3BE5"/>
    <w:rsid w:val="001D4789"/>
    <w:rsid w:val="001D4B76"/>
    <w:rsid w:val="001D7A90"/>
    <w:rsid w:val="001E15A0"/>
    <w:rsid w:val="001E1EC3"/>
    <w:rsid w:val="001E3BDF"/>
    <w:rsid w:val="001E3F51"/>
    <w:rsid w:val="001E3F64"/>
    <w:rsid w:val="001E48A0"/>
    <w:rsid w:val="001E52F8"/>
    <w:rsid w:val="001E532D"/>
    <w:rsid w:val="001E5577"/>
    <w:rsid w:val="001E58D5"/>
    <w:rsid w:val="001E5C2C"/>
    <w:rsid w:val="001E7EE7"/>
    <w:rsid w:val="001F0E9E"/>
    <w:rsid w:val="001F21F2"/>
    <w:rsid w:val="001F2356"/>
    <w:rsid w:val="001F3DE9"/>
    <w:rsid w:val="001F4665"/>
    <w:rsid w:val="001F500F"/>
    <w:rsid w:val="001F520B"/>
    <w:rsid w:val="001F5E1C"/>
    <w:rsid w:val="001F631D"/>
    <w:rsid w:val="001F6577"/>
    <w:rsid w:val="001F6A82"/>
    <w:rsid w:val="001F6EC1"/>
    <w:rsid w:val="00200CC7"/>
    <w:rsid w:val="002011C7"/>
    <w:rsid w:val="00201848"/>
    <w:rsid w:val="0020286F"/>
    <w:rsid w:val="00204089"/>
    <w:rsid w:val="002058F0"/>
    <w:rsid w:val="00205D1A"/>
    <w:rsid w:val="00206A2C"/>
    <w:rsid w:val="00206A38"/>
    <w:rsid w:val="002101B8"/>
    <w:rsid w:val="00210DD2"/>
    <w:rsid w:val="002117C6"/>
    <w:rsid w:val="00212922"/>
    <w:rsid w:val="00212BB4"/>
    <w:rsid w:val="002131C6"/>
    <w:rsid w:val="002146FF"/>
    <w:rsid w:val="00215B58"/>
    <w:rsid w:val="00216206"/>
    <w:rsid w:val="002165DF"/>
    <w:rsid w:val="00216879"/>
    <w:rsid w:val="00216D12"/>
    <w:rsid w:val="00216EAA"/>
    <w:rsid w:val="00217AC5"/>
    <w:rsid w:val="00217D9B"/>
    <w:rsid w:val="00217E19"/>
    <w:rsid w:val="0022163E"/>
    <w:rsid w:val="0022275B"/>
    <w:rsid w:val="00224561"/>
    <w:rsid w:val="00224646"/>
    <w:rsid w:val="002246B0"/>
    <w:rsid w:val="00224C95"/>
    <w:rsid w:val="00226E4E"/>
    <w:rsid w:val="002303B1"/>
    <w:rsid w:val="00232E37"/>
    <w:rsid w:val="00234192"/>
    <w:rsid w:val="00235F07"/>
    <w:rsid w:val="00235FF2"/>
    <w:rsid w:val="00236850"/>
    <w:rsid w:val="00236D09"/>
    <w:rsid w:val="00237484"/>
    <w:rsid w:val="002379F1"/>
    <w:rsid w:val="00240B9E"/>
    <w:rsid w:val="0024144D"/>
    <w:rsid w:val="00242EC4"/>
    <w:rsid w:val="002437AB"/>
    <w:rsid w:val="002447B1"/>
    <w:rsid w:val="00247020"/>
    <w:rsid w:val="002477F2"/>
    <w:rsid w:val="002507EE"/>
    <w:rsid w:val="00250C90"/>
    <w:rsid w:val="00251CDE"/>
    <w:rsid w:val="00251DD5"/>
    <w:rsid w:val="002532CF"/>
    <w:rsid w:val="00254315"/>
    <w:rsid w:val="00254AD5"/>
    <w:rsid w:val="0025554C"/>
    <w:rsid w:val="00255810"/>
    <w:rsid w:val="00255F33"/>
    <w:rsid w:val="002567CE"/>
    <w:rsid w:val="00257761"/>
    <w:rsid w:val="00257E03"/>
    <w:rsid w:val="00260087"/>
    <w:rsid w:val="00261A4F"/>
    <w:rsid w:val="002620AD"/>
    <w:rsid w:val="00262405"/>
    <w:rsid w:val="00262EC2"/>
    <w:rsid w:val="00263645"/>
    <w:rsid w:val="00263828"/>
    <w:rsid w:val="00263943"/>
    <w:rsid w:val="002659C8"/>
    <w:rsid w:val="00265EBE"/>
    <w:rsid w:val="002661A1"/>
    <w:rsid w:val="0026661C"/>
    <w:rsid w:val="00266D9C"/>
    <w:rsid w:val="0027048F"/>
    <w:rsid w:val="002709FE"/>
    <w:rsid w:val="00270E57"/>
    <w:rsid w:val="00271251"/>
    <w:rsid w:val="0027133A"/>
    <w:rsid w:val="002726FF"/>
    <w:rsid w:val="00272A56"/>
    <w:rsid w:val="00272BB7"/>
    <w:rsid w:val="002748E1"/>
    <w:rsid w:val="0027507A"/>
    <w:rsid w:val="00276E79"/>
    <w:rsid w:val="00280614"/>
    <w:rsid w:val="002808A1"/>
    <w:rsid w:val="002810D1"/>
    <w:rsid w:val="0028133F"/>
    <w:rsid w:val="002815EF"/>
    <w:rsid w:val="00281BB7"/>
    <w:rsid w:val="00281E69"/>
    <w:rsid w:val="00282884"/>
    <w:rsid w:val="00282DEC"/>
    <w:rsid w:val="00282E1F"/>
    <w:rsid w:val="00283A4D"/>
    <w:rsid w:val="00283ADC"/>
    <w:rsid w:val="00284CA8"/>
    <w:rsid w:val="00285F88"/>
    <w:rsid w:val="00286C3A"/>
    <w:rsid w:val="00287D52"/>
    <w:rsid w:val="0029014E"/>
    <w:rsid w:val="0029029A"/>
    <w:rsid w:val="00291AE1"/>
    <w:rsid w:val="00291DF4"/>
    <w:rsid w:val="00292048"/>
    <w:rsid w:val="00292502"/>
    <w:rsid w:val="00292B52"/>
    <w:rsid w:val="00293D0A"/>
    <w:rsid w:val="00294760"/>
    <w:rsid w:val="00294863"/>
    <w:rsid w:val="00294A43"/>
    <w:rsid w:val="0029507B"/>
    <w:rsid w:val="0029598D"/>
    <w:rsid w:val="002972F3"/>
    <w:rsid w:val="00297839"/>
    <w:rsid w:val="00297C8C"/>
    <w:rsid w:val="002A04E8"/>
    <w:rsid w:val="002A0F8F"/>
    <w:rsid w:val="002A2880"/>
    <w:rsid w:val="002A39C5"/>
    <w:rsid w:val="002A7624"/>
    <w:rsid w:val="002A7BF3"/>
    <w:rsid w:val="002B0C2F"/>
    <w:rsid w:val="002B0CAF"/>
    <w:rsid w:val="002B13B5"/>
    <w:rsid w:val="002B1727"/>
    <w:rsid w:val="002B18A9"/>
    <w:rsid w:val="002B3451"/>
    <w:rsid w:val="002B4064"/>
    <w:rsid w:val="002B47CB"/>
    <w:rsid w:val="002B4F54"/>
    <w:rsid w:val="002B52C8"/>
    <w:rsid w:val="002B6336"/>
    <w:rsid w:val="002B68B1"/>
    <w:rsid w:val="002B7765"/>
    <w:rsid w:val="002C1848"/>
    <w:rsid w:val="002C1A7D"/>
    <w:rsid w:val="002C1F1A"/>
    <w:rsid w:val="002C2477"/>
    <w:rsid w:val="002C357E"/>
    <w:rsid w:val="002C45F5"/>
    <w:rsid w:val="002C7653"/>
    <w:rsid w:val="002C77C4"/>
    <w:rsid w:val="002D13D1"/>
    <w:rsid w:val="002D224B"/>
    <w:rsid w:val="002D3711"/>
    <w:rsid w:val="002D3971"/>
    <w:rsid w:val="002D3C13"/>
    <w:rsid w:val="002D3D2D"/>
    <w:rsid w:val="002D4A4E"/>
    <w:rsid w:val="002D4E20"/>
    <w:rsid w:val="002D55E9"/>
    <w:rsid w:val="002D5F1B"/>
    <w:rsid w:val="002D5F30"/>
    <w:rsid w:val="002D66A2"/>
    <w:rsid w:val="002D6C39"/>
    <w:rsid w:val="002D72E0"/>
    <w:rsid w:val="002D77E6"/>
    <w:rsid w:val="002D78DA"/>
    <w:rsid w:val="002E19F6"/>
    <w:rsid w:val="002E270C"/>
    <w:rsid w:val="002E2BEE"/>
    <w:rsid w:val="002E3844"/>
    <w:rsid w:val="002E3BA6"/>
    <w:rsid w:val="002E4434"/>
    <w:rsid w:val="002E6B90"/>
    <w:rsid w:val="002E737C"/>
    <w:rsid w:val="002E7964"/>
    <w:rsid w:val="002E7FD9"/>
    <w:rsid w:val="002F0060"/>
    <w:rsid w:val="002F00E2"/>
    <w:rsid w:val="002F17FC"/>
    <w:rsid w:val="002F3779"/>
    <w:rsid w:val="002F3F8D"/>
    <w:rsid w:val="002F5FA5"/>
    <w:rsid w:val="002F604F"/>
    <w:rsid w:val="002F6307"/>
    <w:rsid w:val="002F6C35"/>
    <w:rsid w:val="002F75D6"/>
    <w:rsid w:val="00300302"/>
    <w:rsid w:val="0030042F"/>
    <w:rsid w:val="00300AF9"/>
    <w:rsid w:val="00300EF2"/>
    <w:rsid w:val="00300F2E"/>
    <w:rsid w:val="00301088"/>
    <w:rsid w:val="00302525"/>
    <w:rsid w:val="003051FA"/>
    <w:rsid w:val="00305C70"/>
    <w:rsid w:val="00306E6E"/>
    <w:rsid w:val="00312426"/>
    <w:rsid w:val="00313A8F"/>
    <w:rsid w:val="00313AD1"/>
    <w:rsid w:val="00313DC2"/>
    <w:rsid w:val="00313E9D"/>
    <w:rsid w:val="00314170"/>
    <w:rsid w:val="003146E0"/>
    <w:rsid w:val="003150D8"/>
    <w:rsid w:val="003161ED"/>
    <w:rsid w:val="0031681D"/>
    <w:rsid w:val="00317CB1"/>
    <w:rsid w:val="003207E8"/>
    <w:rsid w:val="00323BF0"/>
    <w:rsid w:val="00325F43"/>
    <w:rsid w:val="003271F2"/>
    <w:rsid w:val="00330F1A"/>
    <w:rsid w:val="0033103C"/>
    <w:rsid w:val="003313E0"/>
    <w:rsid w:val="003326DA"/>
    <w:rsid w:val="00332712"/>
    <w:rsid w:val="00333BF5"/>
    <w:rsid w:val="00333E39"/>
    <w:rsid w:val="00334591"/>
    <w:rsid w:val="00334C37"/>
    <w:rsid w:val="00334F7D"/>
    <w:rsid w:val="00335C21"/>
    <w:rsid w:val="00335DE7"/>
    <w:rsid w:val="0033648E"/>
    <w:rsid w:val="00336542"/>
    <w:rsid w:val="00336DFB"/>
    <w:rsid w:val="00337195"/>
    <w:rsid w:val="00341DBB"/>
    <w:rsid w:val="0034209F"/>
    <w:rsid w:val="00344DBE"/>
    <w:rsid w:val="00345CBF"/>
    <w:rsid w:val="003461D6"/>
    <w:rsid w:val="003464EB"/>
    <w:rsid w:val="00346E58"/>
    <w:rsid w:val="0034749E"/>
    <w:rsid w:val="00347509"/>
    <w:rsid w:val="0035038D"/>
    <w:rsid w:val="0035105A"/>
    <w:rsid w:val="0035170A"/>
    <w:rsid w:val="00351834"/>
    <w:rsid w:val="00352146"/>
    <w:rsid w:val="0035330A"/>
    <w:rsid w:val="003546E2"/>
    <w:rsid w:val="00354D0E"/>
    <w:rsid w:val="00355782"/>
    <w:rsid w:val="003564FC"/>
    <w:rsid w:val="00356CA9"/>
    <w:rsid w:val="00357910"/>
    <w:rsid w:val="003611F7"/>
    <w:rsid w:val="0036247D"/>
    <w:rsid w:val="0036287A"/>
    <w:rsid w:val="003636FB"/>
    <w:rsid w:val="00364438"/>
    <w:rsid w:val="0036473C"/>
    <w:rsid w:val="00365038"/>
    <w:rsid w:val="00370D04"/>
    <w:rsid w:val="0037127F"/>
    <w:rsid w:val="00371C78"/>
    <w:rsid w:val="003723B3"/>
    <w:rsid w:val="003727FE"/>
    <w:rsid w:val="00373E50"/>
    <w:rsid w:val="003744A0"/>
    <w:rsid w:val="00375E89"/>
    <w:rsid w:val="00376359"/>
    <w:rsid w:val="00376781"/>
    <w:rsid w:val="0037743A"/>
    <w:rsid w:val="0037783C"/>
    <w:rsid w:val="003778A6"/>
    <w:rsid w:val="003805F7"/>
    <w:rsid w:val="00380821"/>
    <w:rsid w:val="0038193D"/>
    <w:rsid w:val="00383A42"/>
    <w:rsid w:val="00385C23"/>
    <w:rsid w:val="00386D81"/>
    <w:rsid w:val="003874D1"/>
    <w:rsid w:val="0039048C"/>
    <w:rsid w:val="00391264"/>
    <w:rsid w:val="00392868"/>
    <w:rsid w:val="00392DA5"/>
    <w:rsid w:val="00394786"/>
    <w:rsid w:val="003950F3"/>
    <w:rsid w:val="0039695D"/>
    <w:rsid w:val="00397211"/>
    <w:rsid w:val="003A033F"/>
    <w:rsid w:val="003A0E93"/>
    <w:rsid w:val="003A1E6D"/>
    <w:rsid w:val="003A2086"/>
    <w:rsid w:val="003A33ED"/>
    <w:rsid w:val="003A4BDA"/>
    <w:rsid w:val="003A5178"/>
    <w:rsid w:val="003A542D"/>
    <w:rsid w:val="003A5B93"/>
    <w:rsid w:val="003A5F82"/>
    <w:rsid w:val="003A7B86"/>
    <w:rsid w:val="003B06B9"/>
    <w:rsid w:val="003B0792"/>
    <w:rsid w:val="003B1B2D"/>
    <w:rsid w:val="003B25E0"/>
    <w:rsid w:val="003B2691"/>
    <w:rsid w:val="003B29D9"/>
    <w:rsid w:val="003B3633"/>
    <w:rsid w:val="003B4887"/>
    <w:rsid w:val="003B5438"/>
    <w:rsid w:val="003B6339"/>
    <w:rsid w:val="003B6471"/>
    <w:rsid w:val="003B6DEA"/>
    <w:rsid w:val="003C0BAF"/>
    <w:rsid w:val="003C0D57"/>
    <w:rsid w:val="003C1496"/>
    <w:rsid w:val="003C207D"/>
    <w:rsid w:val="003C2BC4"/>
    <w:rsid w:val="003C4053"/>
    <w:rsid w:val="003C4DE5"/>
    <w:rsid w:val="003C5130"/>
    <w:rsid w:val="003C516C"/>
    <w:rsid w:val="003C630C"/>
    <w:rsid w:val="003C6B15"/>
    <w:rsid w:val="003C6C6B"/>
    <w:rsid w:val="003C72A8"/>
    <w:rsid w:val="003C7E24"/>
    <w:rsid w:val="003D0760"/>
    <w:rsid w:val="003D17DB"/>
    <w:rsid w:val="003D1B9C"/>
    <w:rsid w:val="003D25E5"/>
    <w:rsid w:val="003D5410"/>
    <w:rsid w:val="003D77C2"/>
    <w:rsid w:val="003E0E89"/>
    <w:rsid w:val="003E131A"/>
    <w:rsid w:val="003E213D"/>
    <w:rsid w:val="003E263C"/>
    <w:rsid w:val="003E27E3"/>
    <w:rsid w:val="003E2C73"/>
    <w:rsid w:val="003E376F"/>
    <w:rsid w:val="003E3920"/>
    <w:rsid w:val="003E3BE5"/>
    <w:rsid w:val="003E50B3"/>
    <w:rsid w:val="003E5C5A"/>
    <w:rsid w:val="003E6577"/>
    <w:rsid w:val="003E6CEA"/>
    <w:rsid w:val="003E6E30"/>
    <w:rsid w:val="003E7CB3"/>
    <w:rsid w:val="003F155C"/>
    <w:rsid w:val="003F3FC8"/>
    <w:rsid w:val="003F45D6"/>
    <w:rsid w:val="003F5973"/>
    <w:rsid w:val="003F5DAE"/>
    <w:rsid w:val="003F6F19"/>
    <w:rsid w:val="00400515"/>
    <w:rsid w:val="00400978"/>
    <w:rsid w:val="004032A7"/>
    <w:rsid w:val="00403363"/>
    <w:rsid w:val="00403BF6"/>
    <w:rsid w:val="00403F72"/>
    <w:rsid w:val="0040490A"/>
    <w:rsid w:val="00404ED5"/>
    <w:rsid w:val="0040535C"/>
    <w:rsid w:val="00406A3A"/>
    <w:rsid w:val="00406C4C"/>
    <w:rsid w:val="00407264"/>
    <w:rsid w:val="00410164"/>
    <w:rsid w:val="00410227"/>
    <w:rsid w:val="004104B9"/>
    <w:rsid w:val="0041323D"/>
    <w:rsid w:val="004150D6"/>
    <w:rsid w:val="00415670"/>
    <w:rsid w:val="00416AC4"/>
    <w:rsid w:val="00416E24"/>
    <w:rsid w:val="00425698"/>
    <w:rsid w:val="00426372"/>
    <w:rsid w:val="004276DA"/>
    <w:rsid w:val="00427CEC"/>
    <w:rsid w:val="0043098D"/>
    <w:rsid w:val="004311D8"/>
    <w:rsid w:val="0043135C"/>
    <w:rsid w:val="004316DA"/>
    <w:rsid w:val="00432CEF"/>
    <w:rsid w:val="004338E2"/>
    <w:rsid w:val="00433984"/>
    <w:rsid w:val="0043423D"/>
    <w:rsid w:val="00435460"/>
    <w:rsid w:val="0043639A"/>
    <w:rsid w:val="004371FE"/>
    <w:rsid w:val="00437687"/>
    <w:rsid w:val="00440DF6"/>
    <w:rsid w:val="00441734"/>
    <w:rsid w:val="00441C3F"/>
    <w:rsid w:val="00441E2A"/>
    <w:rsid w:val="0044220C"/>
    <w:rsid w:val="00443101"/>
    <w:rsid w:val="004432EA"/>
    <w:rsid w:val="00444115"/>
    <w:rsid w:val="0044725D"/>
    <w:rsid w:val="00450355"/>
    <w:rsid w:val="004508FE"/>
    <w:rsid w:val="00451188"/>
    <w:rsid w:val="00451AC9"/>
    <w:rsid w:val="00454A2C"/>
    <w:rsid w:val="00456C96"/>
    <w:rsid w:val="00457FE5"/>
    <w:rsid w:val="004617AA"/>
    <w:rsid w:val="004629A6"/>
    <w:rsid w:val="00462B66"/>
    <w:rsid w:val="004657DB"/>
    <w:rsid w:val="00465B5F"/>
    <w:rsid w:val="00465F6D"/>
    <w:rsid w:val="00466429"/>
    <w:rsid w:val="00467163"/>
    <w:rsid w:val="00471029"/>
    <w:rsid w:val="00471391"/>
    <w:rsid w:val="00472754"/>
    <w:rsid w:val="0047306B"/>
    <w:rsid w:val="004732B3"/>
    <w:rsid w:val="0047348F"/>
    <w:rsid w:val="00475C80"/>
    <w:rsid w:val="00480045"/>
    <w:rsid w:val="00480197"/>
    <w:rsid w:val="00480342"/>
    <w:rsid w:val="0048098D"/>
    <w:rsid w:val="00480CAA"/>
    <w:rsid w:val="00481CD0"/>
    <w:rsid w:val="00483460"/>
    <w:rsid w:val="00484481"/>
    <w:rsid w:val="00484FA5"/>
    <w:rsid w:val="00485082"/>
    <w:rsid w:val="004859C2"/>
    <w:rsid w:val="004867EB"/>
    <w:rsid w:val="00486A06"/>
    <w:rsid w:val="00491584"/>
    <w:rsid w:val="004921A3"/>
    <w:rsid w:val="00492270"/>
    <w:rsid w:val="00492898"/>
    <w:rsid w:val="00492ADF"/>
    <w:rsid w:val="00493D86"/>
    <w:rsid w:val="00493F53"/>
    <w:rsid w:val="0049513D"/>
    <w:rsid w:val="004970EE"/>
    <w:rsid w:val="004A0A79"/>
    <w:rsid w:val="004A0E41"/>
    <w:rsid w:val="004A11F0"/>
    <w:rsid w:val="004A1F61"/>
    <w:rsid w:val="004A2970"/>
    <w:rsid w:val="004A49D1"/>
    <w:rsid w:val="004A4B65"/>
    <w:rsid w:val="004A5372"/>
    <w:rsid w:val="004A5BF0"/>
    <w:rsid w:val="004A7A3E"/>
    <w:rsid w:val="004B058C"/>
    <w:rsid w:val="004B1130"/>
    <w:rsid w:val="004B1912"/>
    <w:rsid w:val="004B2C24"/>
    <w:rsid w:val="004B418B"/>
    <w:rsid w:val="004B4B6B"/>
    <w:rsid w:val="004B5308"/>
    <w:rsid w:val="004B59C1"/>
    <w:rsid w:val="004B5D24"/>
    <w:rsid w:val="004B62EA"/>
    <w:rsid w:val="004B6342"/>
    <w:rsid w:val="004B6ABC"/>
    <w:rsid w:val="004B6CCC"/>
    <w:rsid w:val="004B7F3F"/>
    <w:rsid w:val="004C02F0"/>
    <w:rsid w:val="004C08BC"/>
    <w:rsid w:val="004C10F1"/>
    <w:rsid w:val="004C1316"/>
    <w:rsid w:val="004C147A"/>
    <w:rsid w:val="004C1484"/>
    <w:rsid w:val="004C2253"/>
    <w:rsid w:val="004C2A1F"/>
    <w:rsid w:val="004C2BA4"/>
    <w:rsid w:val="004C3209"/>
    <w:rsid w:val="004C3D0D"/>
    <w:rsid w:val="004C3F72"/>
    <w:rsid w:val="004C41E7"/>
    <w:rsid w:val="004C4BA9"/>
    <w:rsid w:val="004C69D1"/>
    <w:rsid w:val="004C6FB7"/>
    <w:rsid w:val="004D08AB"/>
    <w:rsid w:val="004D1034"/>
    <w:rsid w:val="004D1130"/>
    <w:rsid w:val="004D16D4"/>
    <w:rsid w:val="004D194A"/>
    <w:rsid w:val="004D1DE6"/>
    <w:rsid w:val="004D32BF"/>
    <w:rsid w:val="004D337A"/>
    <w:rsid w:val="004D45E2"/>
    <w:rsid w:val="004D46EB"/>
    <w:rsid w:val="004D4B2D"/>
    <w:rsid w:val="004D4D66"/>
    <w:rsid w:val="004D4EDE"/>
    <w:rsid w:val="004D5435"/>
    <w:rsid w:val="004D5E79"/>
    <w:rsid w:val="004D60F7"/>
    <w:rsid w:val="004D66F3"/>
    <w:rsid w:val="004D6CB5"/>
    <w:rsid w:val="004D6D4B"/>
    <w:rsid w:val="004E029C"/>
    <w:rsid w:val="004E100B"/>
    <w:rsid w:val="004E16C0"/>
    <w:rsid w:val="004E2681"/>
    <w:rsid w:val="004E2A19"/>
    <w:rsid w:val="004E346D"/>
    <w:rsid w:val="004E4120"/>
    <w:rsid w:val="004E5244"/>
    <w:rsid w:val="004E66ED"/>
    <w:rsid w:val="004E733E"/>
    <w:rsid w:val="004F0D13"/>
    <w:rsid w:val="004F1098"/>
    <w:rsid w:val="004F2ADC"/>
    <w:rsid w:val="004F2D5F"/>
    <w:rsid w:val="004F34AD"/>
    <w:rsid w:val="004F36A2"/>
    <w:rsid w:val="004F3796"/>
    <w:rsid w:val="004F6DCD"/>
    <w:rsid w:val="004F7737"/>
    <w:rsid w:val="004F7C90"/>
    <w:rsid w:val="00500358"/>
    <w:rsid w:val="00501225"/>
    <w:rsid w:val="005015A7"/>
    <w:rsid w:val="00503AD1"/>
    <w:rsid w:val="00506BC3"/>
    <w:rsid w:val="0050733F"/>
    <w:rsid w:val="00510B98"/>
    <w:rsid w:val="005125CA"/>
    <w:rsid w:val="00512AA4"/>
    <w:rsid w:val="00513287"/>
    <w:rsid w:val="005136DA"/>
    <w:rsid w:val="00513961"/>
    <w:rsid w:val="00513A52"/>
    <w:rsid w:val="0051464F"/>
    <w:rsid w:val="00514F1A"/>
    <w:rsid w:val="00515180"/>
    <w:rsid w:val="00517891"/>
    <w:rsid w:val="005218D7"/>
    <w:rsid w:val="00522F72"/>
    <w:rsid w:val="005244DD"/>
    <w:rsid w:val="00524D8E"/>
    <w:rsid w:val="00524DFC"/>
    <w:rsid w:val="00525B9F"/>
    <w:rsid w:val="00526C53"/>
    <w:rsid w:val="00526F9F"/>
    <w:rsid w:val="005279EE"/>
    <w:rsid w:val="005307F1"/>
    <w:rsid w:val="00530C72"/>
    <w:rsid w:val="00531198"/>
    <w:rsid w:val="00531F3D"/>
    <w:rsid w:val="00532023"/>
    <w:rsid w:val="005321AD"/>
    <w:rsid w:val="005326B6"/>
    <w:rsid w:val="00532DD8"/>
    <w:rsid w:val="00534B6B"/>
    <w:rsid w:val="0053643E"/>
    <w:rsid w:val="005364F9"/>
    <w:rsid w:val="00537013"/>
    <w:rsid w:val="00537726"/>
    <w:rsid w:val="00540061"/>
    <w:rsid w:val="00540AFF"/>
    <w:rsid w:val="005410AE"/>
    <w:rsid w:val="00543235"/>
    <w:rsid w:val="00543831"/>
    <w:rsid w:val="00543FDD"/>
    <w:rsid w:val="00544195"/>
    <w:rsid w:val="005445B1"/>
    <w:rsid w:val="00544B9C"/>
    <w:rsid w:val="005459D8"/>
    <w:rsid w:val="00545A07"/>
    <w:rsid w:val="00546AB1"/>
    <w:rsid w:val="00552BC1"/>
    <w:rsid w:val="00552EA4"/>
    <w:rsid w:val="00553BEA"/>
    <w:rsid w:val="00554CE1"/>
    <w:rsid w:val="005558BE"/>
    <w:rsid w:val="00556DE1"/>
    <w:rsid w:val="00557A75"/>
    <w:rsid w:val="00560F30"/>
    <w:rsid w:val="00561820"/>
    <w:rsid w:val="005633F6"/>
    <w:rsid w:val="005637AB"/>
    <w:rsid w:val="00563DF8"/>
    <w:rsid w:val="00563EDF"/>
    <w:rsid w:val="005652FC"/>
    <w:rsid w:val="005655C2"/>
    <w:rsid w:val="005659D6"/>
    <w:rsid w:val="0056612D"/>
    <w:rsid w:val="00566799"/>
    <w:rsid w:val="00566A1B"/>
    <w:rsid w:val="00566D2B"/>
    <w:rsid w:val="00566D95"/>
    <w:rsid w:val="00566F9A"/>
    <w:rsid w:val="0056701A"/>
    <w:rsid w:val="00567B75"/>
    <w:rsid w:val="0057023F"/>
    <w:rsid w:val="00570904"/>
    <w:rsid w:val="00570BB4"/>
    <w:rsid w:val="00570E0A"/>
    <w:rsid w:val="0057117E"/>
    <w:rsid w:val="005715BD"/>
    <w:rsid w:val="005717BD"/>
    <w:rsid w:val="00571813"/>
    <w:rsid w:val="00572014"/>
    <w:rsid w:val="0057229F"/>
    <w:rsid w:val="00572788"/>
    <w:rsid w:val="005729D8"/>
    <w:rsid w:val="00572DD9"/>
    <w:rsid w:val="00572E65"/>
    <w:rsid w:val="005736B6"/>
    <w:rsid w:val="00573C65"/>
    <w:rsid w:val="005747CC"/>
    <w:rsid w:val="0057549B"/>
    <w:rsid w:val="00575CB9"/>
    <w:rsid w:val="0058259C"/>
    <w:rsid w:val="005828CA"/>
    <w:rsid w:val="00582BCE"/>
    <w:rsid w:val="00582D04"/>
    <w:rsid w:val="00583887"/>
    <w:rsid w:val="00583C59"/>
    <w:rsid w:val="00584792"/>
    <w:rsid w:val="0058520B"/>
    <w:rsid w:val="005852FC"/>
    <w:rsid w:val="005854FB"/>
    <w:rsid w:val="005863EB"/>
    <w:rsid w:val="00586D5C"/>
    <w:rsid w:val="005916AE"/>
    <w:rsid w:val="005918FB"/>
    <w:rsid w:val="00591B99"/>
    <w:rsid w:val="00592CB0"/>
    <w:rsid w:val="0059371D"/>
    <w:rsid w:val="00593857"/>
    <w:rsid w:val="0059495B"/>
    <w:rsid w:val="00594D91"/>
    <w:rsid w:val="0059512E"/>
    <w:rsid w:val="00595302"/>
    <w:rsid w:val="0059688F"/>
    <w:rsid w:val="0059728A"/>
    <w:rsid w:val="005977BC"/>
    <w:rsid w:val="0059784C"/>
    <w:rsid w:val="005A09D3"/>
    <w:rsid w:val="005A1140"/>
    <w:rsid w:val="005A154D"/>
    <w:rsid w:val="005A1865"/>
    <w:rsid w:val="005A1CE0"/>
    <w:rsid w:val="005A251A"/>
    <w:rsid w:val="005A2F06"/>
    <w:rsid w:val="005A37FA"/>
    <w:rsid w:val="005A4092"/>
    <w:rsid w:val="005A4778"/>
    <w:rsid w:val="005A5123"/>
    <w:rsid w:val="005B0EE9"/>
    <w:rsid w:val="005B1208"/>
    <w:rsid w:val="005B12FF"/>
    <w:rsid w:val="005B138B"/>
    <w:rsid w:val="005B1B16"/>
    <w:rsid w:val="005B1B72"/>
    <w:rsid w:val="005B2D84"/>
    <w:rsid w:val="005B3188"/>
    <w:rsid w:val="005B552F"/>
    <w:rsid w:val="005B59C7"/>
    <w:rsid w:val="005B5CEA"/>
    <w:rsid w:val="005B5F24"/>
    <w:rsid w:val="005B67F0"/>
    <w:rsid w:val="005B6912"/>
    <w:rsid w:val="005B7DF7"/>
    <w:rsid w:val="005C075C"/>
    <w:rsid w:val="005C0E5F"/>
    <w:rsid w:val="005C10DB"/>
    <w:rsid w:val="005C1234"/>
    <w:rsid w:val="005C13A8"/>
    <w:rsid w:val="005C2E96"/>
    <w:rsid w:val="005C3010"/>
    <w:rsid w:val="005C377A"/>
    <w:rsid w:val="005C386F"/>
    <w:rsid w:val="005C4549"/>
    <w:rsid w:val="005C5B87"/>
    <w:rsid w:val="005C647A"/>
    <w:rsid w:val="005C65EA"/>
    <w:rsid w:val="005C68DF"/>
    <w:rsid w:val="005C6969"/>
    <w:rsid w:val="005C69B1"/>
    <w:rsid w:val="005C6B35"/>
    <w:rsid w:val="005D0B55"/>
    <w:rsid w:val="005D10C7"/>
    <w:rsid w:val="005D32AE"/>
    <w:rsid w:val="005D3653"/>
    <w:rsid w:val="005D45B1"/>
    <w:rsid w:val="005D5287"/>
    <w:rsid w:val="005D62D6"/>
    <w:rsid w:val="005D6A42"/>
    <w:rsid w:val="005D72F0"/>
    <w:rsid w:val="005D7866"/>
    <w:rsid w:val="005E0683"/>
    <w:rsid w:val="005E0898"/>
    <w:rsid w:val="005E122C"/>
    <w:rsid w:val="005E15B4"/>
    <w:rsid w:val="005E2252"/>
    <w:rsid w:val="005E2ECB"/>
    <w:rsid w:val="005E356E"/>
    <w:rsid w:val="005E3C68"/>
    <w:rsid w:val="005E3CB5"/>
    <w:rsid w:val="005E467E"/>
    <w:rsid w:val="005E4F0B"/>
    <w:rsid w:val="005E4FDB"/>
    <w:rsid w:val="005E62C5"/>
    <w:rsid w:val="005E6FC8"/>
    <w:rsid w:val="005E72C9"/>
    <w:rsid w:val="005F03D2"/>
    <w:rsid w:val="005F0E23"/>
    <w:rsid w:val="005F1F34"/>
    <w:rsid w:val="005F26CD"/>
    <w:rsid w:val="005F28B5"/>
    <w:rsid w:val="005F2BC1"/>
    <w:rsid w:val="005F2D4D"/>
    <w:rsid w:val="005F39FC"/>
    <w:rsid w:val="005F448A"/>
    <w:rsid w:val="005F49B1"/>
    <w:rsid w:val="005F4E44"/>
    <w:rsid w:val="005F5B4B"/>
    <w:rsid w:val="005F70E8"/>
    <w:rsid w:val="005F7A90"/>
    <w:rsid w:val="006000A1"/>
    <w:rsid w:val="006001D4"/>
    <w:rsid w:val="006006BE"/>
    <w:rsid w:val="006007DC"/>
    <w:rsid w:val="006009D1"/>
    <w:rsid w:val="006010AD"/>
    <w:rsid w:val="0060164F"/>
    <w:rsid w:val="00602747"/>
    <w:rsid w:val="00602799"/>
    <w:rsid w:val="00602C89"/>
    <w:rsid w:val="00603739"/>
    <w:rsid w:val="00603C9B"/>
    <w:rsid w:val="006041DE"/>
    <w:rsid w:val="006056E4"/>
    <w:rsid w:val="00606C27"/>
    <w:rsid w:val="00606EEA"/>
    <w:rsid w:val="00607001"/>
    <w:rsid w:val="00607882"/>
    <w:rsid w:val="00607DDC"/>
    <w:rsid w:val="0061031D"/>
    <w:rsid w:val="00610B44"/>
    <w:rsid w:val="00610F1A"/>
    <w:rsid w:val="00611075"/>
    <w:rsid w:val="00611D72"/>
    <w:rsid w:val="00611E21"/>
    <w:rsid w:val="00613EBA"/>
    <w:rsid w:val="006141B0"/>
    <w:rsid w:val="00614D89"/>
    <w:rsid w:val="0061574B"/>
    <w:rsid w:val="00615C27"/>
    <w:rsid w:val="0061764C"/>
    <w:rsid w:val="00621FA6"/>
    <w:rsid w:val="006225F4"/>
    <w:rsid w:val="006229D3"/>
    <w:rsid w:val="00622CC0"/>
    <w:rsid w:val="006245BF"/>
    <w:rsid w:val="006245C0"/>
    <w:rsid w:val="0062485E"/>
    <w:rsid w:val="006254D0"/>
    <w:rsid w:val="00626EE8"/>
    <w:rsid w:val="00627632"/>
    <w:rsid w:val="00627D3B"/>
    <w:rsid w:val="006307E5"/>
    <w:rsid w:val="0063264B"/>
    <w:rsid w:val="00632B14"/>
    <w:rsid w:val="006337DA"/>
    <w:rsid w:val="00636CFC"/>
    <w:rsid w:val="0063769C"/>
    <w:rsid w:val="00637F22"/>
    <w:rsid w:val="00640067"/>
    <w:rsid w:val="00640115"/>
    <w:rsid w:val="00640445"/>
    <w:rsid w:val="0064060A"/>
    <w:rsid w:val="00642401"/>
    <w:rsid w:val="00642607"/>
    <w:rsid w:val="00642E9C"/>
    <w:rsid w:val="00643556"/>
    <w:rsid w:val="006438DE"/>
    <w:rsid w:val="00646769"/>
    <w:rsid w:val="0064678F"/>
    <w:rsid w:val="00647AA4"/>
    <w:rsid w:val="00647D92"/>
    <w:rsid w:val="00650E13"/>
    <w:rsid w:val="00650E99"/>
    <w:rsid w:val="00652131"/>
    <w:rsid w:val="0065278E"/>
    <w:rsid w:val="00654433"/>
    <w:rsid w:val="006556CC"/>
    <w:rsid w:val="006558EC"/>
    <w:rsid w:val="006565F8"/>
    <w:rsid w:val="00656FA4"/>
    <w:rsid w:val="006606FA"/>
    <w:rsid w:val="00660E53"/>
    <w:rsid w:val="006615F8"/>
    <w:rsid w:val="006623CF"/>
    <w:rsid w:val="0066241D"/>
    <w:rsid w:val="00663B4E"/>
    <w:rsid w:val="00664F82"/>
    <w:rsid w:val="0066504B"/>
    <w:rsid w:val="00666443"/>
    <w:rsid w:val="006670E5"/>
    <w:rsid w:val="006677AF"/>
    <w:rsid w:val="00667985"/>
    <w:rsid w:val="00667F36"/>
    <w:rsid w:val="00671704"/>
    <w:rsid w:val="00672141"/>
    <w:rsid w:val="00672208"/>
    <w:rsid w:val="00672581"/>
    <w:rsid w:val="006726E7"/>
    <w:rsid w:val="0067278C"/>
    <w:rsid w:val="00673172"/>
    <w:rsid w:val="00675256"/>
    <w:rsid w:val="006803EC"/>
    <w:rsid w:val="00680597"/>
    <w:rsid w:val="006809DC"/>
    <w:rsid w:val="0068122D"/>
    <w:rsid w:val="006812A8"/>
    <w:rsid w:val="00681FB9"/>
    <w:rsid w:val="0068222C"/>
    <w:rsid w:val="00684902"/>
    <w:rsid w:val="00684B27"/>
    <w:rsid w:val="00686406"/>
    <w:rsid w:val="00687B7A"/>
    <w:rsid w:val="00691E51"/>
    <w:rsid w:val="006920BE"/>
    <w:rsid w:val="00692D31"/>
    <w:rsid w:val="00692E2D"/>
    <w:rsid w:val="00693682"/>
    <w:rsid w:val="0069430A"/>
    <w:rsid w:val="0069481C"/>
    <w:rsid w:val="006952D1"/>
    <w:rsid w:val="00695B03"/>
    <w:rsid w:val="00696199"/>
    <w:rsid w:val="0069654F"/>
    <w:rsid w:val="00696A5F"/>
    <w:rsid w:val="00697784"/>
    <w:rsid w:val="006A01E6"/>
    <w:rsid w:val="006A143A"/>
    <w:rsid w:val="006A195F"/>
    <w:rsid w:val="006A1DCE"/>
    <w:rsid w:val="006A30FD"/>
    <w:rsid w:val="006A3374"/>
    <w:rsid w:val="006A3678"/>
    <w:rsid w:val="006A40C2"/>
    <w:rsid w:val="006A4826"/>
    <w:rsid w:val="006A4F73"/>
    <w:rsid w:val="006A5F4B"/>
    <w:rsid w:val="006A63D4"/>
    <w:rsid w:val="006A6557"/>
    <w:rsid w:val="006A6623"/>
    <w:rsid w:val="006A77C6"/>
    <w:rsid w:val="006B0060"/>
    <w:rsid w:val="006B0ACB"/>
    <w:rsid w:val="006B0F39"/>
    <w:rsid w:val="006B13DB"/>
    <w:rsid w:val="006B1467"/>
    <w:rsid w:val="006B1C1D"/>
    <w:rsid w:val="006B36E2"/>
    <w:rsid w:val="006B3F3A"/>
    <w:rsid w:val="006B4A49"/>
    <w:rsid w:val="006B4EFE"/>
    <w:rsid w:val="006B5092"/>
    <w:rsid w:val="006B5394"/>
    <w:rsid w:val="006B5661"/>
    <w:rsid w:val="006B5971"/>
    <w:rsid w:val="006B6563"/>
    <w:rsid w:val="006B678A"/>
    <w:rsid w:val="006C05B3"/>
    <w:rsid w:val="006C0D37"/>
    <w:rsid w:val="006C140F"/>
    <w:rsid w:val="006C167C"/>
    <w:rsid w:val="006C2744"/>
    <w:rsid w:val="006C30FB"/>
    <w:rsid w:val="006C362F"/>
    <w:rsid w:val="006C4D57"/>
    <w:rsid w:val="006C5C0A"/>
    <w:rsid w:val="006C623B"/>
    <w:rsid w:val="006C6367"/>
    <w:rsid w:val="006C66EC"/>
    <w:rsid w:val="006C6B29"/>
    <w:rsid w:val="006C7033"/>
    <w:rsid w:val="006C7280"/>
    <w:rsid w:val="006C7586"/>
    <w:rsid w:val="006D1C37"/>
    <w:rsid w:val="006D2046"/>
    <w:rsid w:val="006D2725"/>
    <w:rsid w:val="006D32FA"/>
    <w:rsid w:val="006D366A"/>
    <w:rsid w:val="006D38FC"/>
    <w:rsid w:val="006D4890"/>
    <w:rsid w:val="006D674C"/>
    <w:rsid w:val="006D6C6E"/>
    <w:rsid w:val="006D6FBE"/>
    <w:rsid w:val="006E0565"/>
    <w:rsid w:val="006E0F40"/>
    <w:rsid w:val="006E1134"/>
    <w:rsid w:val="006E11FA"/>
    <w:rsid w:val="006E129F"/>
    <w:rsid w:val="006E2089"/>
    <w:rsid w:val="006E465B"/>
    <w:rsid w:val="006E530E"/>
    <w:rsid w:val="006E5643"/>
    <w:rsid w:val="006E6173"/>
    <w:rsid w:val="006E6212"/>
    <w:rsid w:val="006E6717"/>
    <w:rsid w:val="006E7476"/>
    <w:rsid w:val="006E7D6F"/>
    <w:rsid w:val="006F0873"/>
    <w:rsid w:val="006F092E"/>
    <w:rsid w:val="006F1E24"/>
    <w:rsid w:val="006F22F6"/>
    <w:rsid w:val="006F272A"/>
    <w:rsid w:val="006F29AC"/>
    <w:rsid w:val="006F4F1B"/>
    <w:rsid w:val="006F4FD2"/>
    <w:rsid w:val="006F502F"/>
    <w:rsid w:val="006F5D2B"/>
    <w:rsid w:val="006F6D91"/>
    <w:rsid w:val="006F7607"/>
    <w:rsid w:val="00700CB2"/>
    <w:rsid w:val="00701E12"/>
    <w:rsid w:val="00702758"/>
    <w:rsid w:val="00703347"/>
    <w:rsid w:val="0070531D"/>
    <w:rsid w:val="007058C4"/>
    <w:rsid w:val="0070731C"/>
    <w:rsid w:val="0070783F"/>
    <w:rsid w:val="007104B7"/>
    <w:rsid w:val="00710B98"/>
    <w:rsid w:val="00710DCF"/>
    <w:rsid w:val="00712179"/>
    <w:rsid w:val="007128C0"/>
    <w:rsid w:val="00714165"/>
    <w:rsid w:val="0071442A"/>
    <w:rsid w:val="00714618"/>
    <w:rsid w:val="0071491D"/>
    <w:rsid w:val="00715F3C"/>
    <w:rsid w:val="00716223"/>
    <w:rsid w:val="007164A2"/>
    <w:rsid w:val="007203C4"/>
    <w:rsid w:val="007204C7"/>
    <w:rsid w:val="00720AFF"/>
    <w:rsid w:val="00720EAF"/>
    <w:rsid w:val="00723DD3"/>
    <w:rsid w:val="007258BC"/>
    <w:rsid w:val="00727870"/>
    <w:rsid w:val="007305A4"/>
    <w:rsid w:val="007307E9"/>
    <w:rsid w:val="00732DE8"/>
    <w:rsid w:val="00732E41"/>
    <w:rsid w:val="00733843"/>
    <w:rsid w:val="00733E34"/>
    <w:rsid w:val="007347A1"/>
    <w:rsid w:val="00734AF6"/>
    <w:rsid w:val="00734B67"/>
    <w:rsid w:val="00735726"/>
    <w:rsid w:val="0073740B"/>
    <w:rsid w:val="007374E1"/>
    <w:rsid w:val="00737A4B"/>
    <w:rsid w:val="00740C5D"/>
    <w:rsid w:val="007416A8"/>
    <w:rsid w:val="007420C6"/>
    <w:rsid w:val="00743FD2"/>
    <w:rsid w:val="00744015"/>
    <w:rsid w:val="007444E3"/>
    <w:rsid w:val="00746381"/>
    <w:rsid w:val="0074646C"/>
    <w:rsid w:val="00746C9B"/>
    <w:rsid w:val="007471A9"/>
    <w:rsid w:val="00747236"/>
    <w:rsid w:val="00747BFD"/>
    <w:rsid w:val="00747C58"/>
    <w:rsid w:val="007504EB"/>
    <w:rsid w:val="00751701"/>
    <w:rsid w:val="007521A7"/>
    <w:rsid w:val="00752A22"/>
    <w:rsid w:val="00756145"/>
    <w:rsid w:val="0075617B"/>
    <w:rsid w:val="00756E33"/>
    <w:rsid w:val="00757AA8"/>
    <w:rsid w:val="00761AAB"/>
    <w:rsid w:val="00762502"/>
    <w:rsid w:val="00763A54"/>
    <w:rsid w:val="00763CE9"/>
    <w:rsid w:val="00766210"/>
    <w:rsid w:val="007664A7"/>
    <w:rsid w:val="0076799B"/>
    <w:rsid w:val="007709B0"/>
    <w:rsid w:val="00770F01"/>
    <w:rsid w:val="00771046"/>
    <w:rsid w:val="00771440"/>
    <w:rsid w:val="00771638"/>
    <w:rsid w:val="00771AF9"/>
    <w:rsid w:val="00771E5D"/>
    <w:rsid w:val="00772DEC"/>
    <w:rsid w:val="007731BB"/>
    <w:rsid w:val="00773719"/>
    <w:rsid w:val="00773DF8"/>
    <w:rsid w:val="00774102"/>
    <w:rsid w:val="00774447"/>
    <w:rsid w:val="00775F23"/>
    <w:rsid w:val="007768E1"/>
    <w:rsid w:val="00777949"/>
    <w:rsid w:val="0078039C"/>
    <w:rsid w:val="00780EDE"/>
    <w:rsid w:val="00781963"/>
    <w:rsid w:val="00781A4C"/>
    <w:rsid w:val="00782340"/>
    <w:rsid w:val="00782FAE"/>
    <w:rsid w:val="0078351B"/>
    <w:rsid w:val="00783BA7"/>
    <w:rsid w:val="007840F9"/>
    <w:rsid w:val="00784A1B"/>
    <w:rsid w:val="007855F7"/>
    <w:rsid w:val="00785D28"/>
    <w:rsid w:val="0078708B"/>
    <w:rsid w:val="00790C31"/>
    <w:rsid w:val="00790EDA"/>
    <w:rsid w:val="00790F3A"/>
    <w:rsid w:val="007931EA"/>
    <w:rsid w:val="007937FC"/>
    <w:rsid w:val="0079682D"/>
    <w:rsid w:val="007979A4"/>
    <w:rsid w:val="007A0203"/>
    <w:rsid w:val="007A09F8"/>
    <w:rsid w:val="007A2221"/>
    <w:rsid w:val="007A3B60"/>
    <w:rsid w:val="007A480C"/>
    <w:rsid w:val="007A5301"/>
    <w:rsid w:val="007A596D"/>
    <w:rsid w:val="007A6192"/>
    <w:rsid w:val="007A66B5"/>
    <w:rsid w:val="007A67E0"/>
    <w:rsid w:val="007B01C2"/>
    <w:rsid w:val="007B042B"/>
    <w:rsid w:val="007B1D4A"/>
    <w:rsid w:val="007B3B00"/>
    <w:rsid w:val="007B3D34"/>
    <w:rsid w:val="007B4E44"/>
    <w:rsid w:val="007B4F1C"/>
    <w:rsid w:val="007B4FD7"/>
    <w:rsid w:val="007B4FFD"/>
    <w:rsid w:val="007B53A7"/>
    <w:rsid w:val="007B56BE"/>
    <w:rsid w:val="007B6BE0"/>
    <w:rsid w:val="007B6DE7"/>
    <w:rsid w:val="007C03D2"/>
    <w:rsid w:val="007C0646"/>
    <w:rsid w:val="007C07D9"/>
    <w:rsid w:val="007C0C71"/>
    <w:rsid w:val="007C0CCC"/>
    <w:rsid w:val="007C0CFD"/>
    <w:rsid w:val="007C15C1"/>
    <w:rsid w:val="007C17DC"/>
    <w:rsid w:val="007C18A6"/>
    <w:rsid w:val="007C1C4C"/>
    <w:rsid w:val="007C1FBE"/>
    <w:rsid w:val="007C3191"/>
    <w:rsid w:val="007C324E"/>
    <w:rsid w:val="007C32E4"/>
    <w:rsid w:val="007C3449"/>
    <w:rsid w:val="007C3705"/>
    <w:rsid w:val="007C3E9D"/>
    <w:rsid w:val="007C4C05"/>
    <w:rsid w:val="007C581E"/>
    <w:rsid w:val="007C6C35"/>
    <w:rsid w:val="007C70AE"/>
    <w:rsid w:val="007C725D"/>
    <w:rsid w:val="007D01C1"/>
    <w:rsid w:val="007D04D2"/>
    <w:rsid w:val="007D05F8"/>
    <w:rsid w:val="007D1E86"/>
    <w:rsid w:val="007D1EF1"/>
    <w:rsid w:val="007D2B45"/>
    <w:rsid w:val="007D2E9F"/>
    <w:rsid w:val="007D3BAD"/>
    <w:rsid w:val="007D4792"/>
    <w:rsid w:val="007D5001"/>
    <w:rsid w:val="007D52EC"/>
    <w:rsid w:val="007D56AC"/>
    <w:rsid w:val="007D5A8E"/>
    <w:rsid w:val="007D5C18"/>
    <w:rsid w:val="007D7392"/>
    <w:rsid w:val="007D793A"/>
    <w:rsid w:val="007E09DE"/>
    <w:rsid w:val="007E1312"/>
    <w:rsid w:val="007E1372"/>
    <w:rsid w:val="007E3367"/>
    <w:rsid w:val="007E359D"/>
    <w:rsid w:val="007E4407"/>
    <w:rsid w:val="007E52BC"/>
    <w:rsid w:val="007E602D"/>
    <w:rsid w:val="007E632D"/>
    <w:rsid w:val="007E6486"/>
    <w:rsid w:val="007E664C"/>
    <w:rsid w:val="007E6C5A"/>
    <w:rsid w:val="007E70F1"/>
    <w:rsid w:val="007F09BA"/>
    <w:rsid w:val="007F0B22"/>
    <w:rsid w:val="007F0CE5"/>
    <w:rsid w:val="007F2948"/>
    <w:rsid w:val="007F2A1A"/>
    <w:rsid w:val="007F33E2"/>
    <w:rsid w:val="007F3B26"/>
    <w:rsid w:val="007F579D"/>
    <w:rsid w:val="007F6979"/>
    <w:rsid w:val="007F6C8A"/>
    <w:rsid w:val="007F6FF6"/>
    <w:rsid w:val="0080130D"/>
    <w:rsid w:val="008019B7"/>
    <w:rsid w:val="00801BE4"/>
    <w:rsid w:val="008025B4"/>
    <w:rsid w:val="00802DF5"/>
    <w:rsid w:val="00803FA8"/>
    <w:rsid w:val="0080610B"/>
    <w:rsid w:val="00810706"/>
    <w:rsid w:val="00810E7E"/>
    <w:rsid w:val="00810EA0"/>
    <w:rsid w:val="00811280"/>
    <w:rsid w:val="008116C8"/>
    <w:rsid w:val="00811904"/>
    <w:rsid w:val="00811A6D"/>
    <w:rsid w:val="008139EB"/>
    <w:rsid w:val="00815441"/>
    <w:rsid w:val="008157B2"/>
    <w:rsid w:val="00816482"/>
    <w:rsid w:val="00816BDC"/>
    <w:rsid w:val="008171E0"/>
    <w:rsid w:val="008179EE"/>
    <w:rsid w:val="00820658"/>
    <w:rsid w:val="00820753"/>
    <w:rsid w:val="00820FFD"/>
    <w:rsid w:val="008213A0"/>
    <w:rsid w:val="00821795"/>
    <w:rsid w:val="00822317"/>
    <w:rsid w:val="00822968"/>
    <w:rsid w:val="00823021"/>
    <w:rsid w:val="00824880"/>
    <w:rsid w:val="0082624A"/>
    <w:rsid w:val="008267FD"/>
    <w:rsid w:val="00827CC4"/>
    <w:rsid w:val="00827DDF"/>
    <w:rsid w:val="008302AD"/>
    <w:rsid w:val="00830442"/>
    <w:rsid w:val="008306BA"/>
    <w:rsid w:val="00831FF1"/>
    <w:rsid w:val="008321C1"/>
    <w:rsid w:val="00832306"/>
    <w:rsid w:val="008333FB"/>
    <w:rsid w:val="00834557"/>
    <w:rsid w:val="008351FB"/>
    <w:rsid w:val="0083527D"/>
    <w:rsid w:val="00835EA0"/>
    <w:rsid w:val="00836E93"/>
    <w:rsid w:val="00843FE5"/>
    <w:rsid w:val="00844086"/>
    <w:rsid w:val="008442A3"/>
    <w:rsid w:val="0084463C"/>
    <w:rsid w:val="008446C8"/>
    <w:rsid w:val="008449AF"/>
    <w:rsid w:val="00844BD2"/>
    <w:rsid w:val="0084595F"/>
    <w:rsid w:val="00845DCF"/>
    <w:rsid w:val="008468DA"/>
    <w:rsid w:val="008471DC"/>
    <w:rsid w:val="008525CA"/>
    <w:rsid w:val="008531B1"/>
    <w:rsid w:val="00855540"/>
    <w:rsid w:val="00855EF3"/>
    <w:rsid w:val="00856FA4"/>
    <w:rsid w:val="00860D0B"/>
    <w:rsid w:val="00861386"/>
    <w:rsid w:val="008618EA"/>
    <w:rsid w:val="0086214C"/>
    <w:rsid w:val="00862276"/>
    <w:rsid w:val="0086313C"/>
    <w:rsid w:val="008635D0"/>
    <w:rsid w:val="008642E8"/>
    <w:rsid w:val="0086466C"/>
    <w:rsid w:val="0086535F"/>
    <w:rsid w:val="00866BE1"/>
    <w:rsid w:val="00866D7B"/>
    <w:rsid w:val="008678A0"/>
    <w:rsid w:val="0087008A"/>
    <w:rsid w:val="00872149"/>
    <w:rsid w:val="008721EB"/>
    <w:rsid w:val="00872417"/>
    <w:rsid w:val="0087332B"/>
    <w:rsid w:val="00873979"/>
    <w:rsid w:val="008751D0"/>
    <w:rsid w:val="008754B4"/>
    <w:rsid w:val="008756A1"/>
    <w:rsid w:val="00875BB8"/>
    <w:rsid w:val="008766BC"/>
    <w:rsid w:val="008767C7"/>
    <w:rsid w:val="0087751E"/>
    <w:rsid w:val="0088006A"/>
    <w:rsid w:val="00880ED5"/>
    <w:rsid w:val="00882633"/>
    <w:rsid w:val="0088354A"/>
    <w:rsid w:val="00884CB8"/>
    <w:rsid w:val="00884E60"/>
    <w:rsid w:val="008860E2"/>
    <w:rsid w:val="0088636D"/>
    <w:rsid w:val="00887E5D"/>
    <w:rsid w:val="00887E94"/>
    <w:rsid w:val="00890D93"/>
    <w:rsid w:val="00890EB9"/>
    <w:rsid w:val="00891914"/>
    <w:rsid w:val="00892360"/>
    <w:rsid w:val="00892B44"/>
    <w:rsid w:val="0089592F"/>
    <w:rsid w:val="0089626E"/>
    <w:rsid w:val="008965E2"/>
    <w:rsid w:val="0089735F"/>
    <w:rsid w:val="00897A49"/>
    <w:rsid w:val="008A0B9F"/>
    <w:rsid w:val="008A1919"/>
    <w:rsid w:val="008A2D90"/>
    <w:rsid w:val="008A3B8A"/>
    <w:rsid w:val="008A3D06"/>
    <w:rsid w:val="008A3DA6"/>
    <w:rsid w:val="008A4DEA"/>
    <w:rsid w:val="008A5515"/>
    <w:rsid w:val="008A63BA"/>
    <w:rsid w:val="008A69EA"/>
    <w:rsid w:val="008A6A4F"/>
    <w:rsid w:val="008A6C72"/>
    <w:rsid w:val="008A6CBC"/>
    <w:rsid w:val="008A7057"/>
    <w:rsid w:val="008A751E"/>
    <w:rsid w:val="008B2391"/>
    <w:rsid w:val="008B38F5"/>
    <w:rsid w:val="008B410B"/>
    <w:rsid w:val="008B4DC7"/>
    <w:rsid w:val="008B4FDD"/>
    <w:rsid w:val="008B5151"/>
    <w:rsid w:val="008B58F6"/>
    <w:rsid w:val="008B6581"/>
    <w:rsid w:val="008B75E7"/>
    <w:rsid w:val="008C006E"/>
    <w:rsid w:val="008C0730"/>
    <w:rsid w:val="008C1E94"/>
    <w:rsid w:val="008C2100"/>
    <w:rsid w:val="008C289A"/>
    <w:rsid w:val="008C29D8"/>
    <w:rsid w:val="008C393C"/>
    <w:rsid w:val="008C3E46"/>
    <w:rsid w:val="008C6174"/>
    <w:rsid w:val="008C6624"/>
    <w:rsid w:val="008C7577"/>
    <w:rsid w:val="008D02CB"/>
    <w:rsid w:val="008D034C"/>
    <w:rsid w:val="008D2816"/>
    <w:rsid w:val="008D2D59"/>
    <w:rsid w:val="008D3555"/>
    <w:rsid w:val="008D36FE"/>
    <w:rsid w:val="008D3F50"/>
    <w:rsid w:val="008D4152"/>
    <w:rsid w:val="008D4755"/>
    <w:rsid w:val="008D6432"/>
    <w:rsid w:val="008D660E"/>
    <w:rsid w:val="008D69A1"/>
    <w:rsid w:val="008D7756"/>
    <w:rsid w:val="008E0299"/>
    <w:rsid w:val="008E063A"/>
    <w:rsid w:val="008E1315"/>
    <w:rsid w:val="008E19C9"/>
    <w:rsid w:val="008E1F56"/>
    <w:rsid w:val="008E20C1"/>
    <w:rsid w:val="008E297B"/>
    <w:rsid w:val="008E2A7B"/>
    <w:rsid w:val="008E3365"/>
    <w:rsid w:val="008E377B"/>
    <w:rsid w:val="008E5493"/>
    <w:rsid w:val="008E551D"/>
    <w:rsid w:val="008E646B"/>
    <w:rsid w:val="008E67E5"/>
    <w:rsid w:val="008E7A90"/>
    <w:rsid w:val="008F1900"/>
    <w:rsid w:val="008F21BF"/>
    <w:rsid w:val="008F31EF"/>
    <w:rsid w:val="008F35AE"/>
    <w:rsid w:val="008F4928"/>
    <w:rsid w:val="008F667F"/>
    <w:rsid w:val="008F69A5"/>
    <w:rsid w:val="008F77D0"/>
    <w:rsid w:val="008F79C3"/>
    <w:rsid w:val="008F7F4F"/>
    <w:rsid w:val="009006BC"/>
    <w:rsid w:val="00901605"/>
    <w:rsid w:val="0090171E"/>
    <w:rsid w:val="00902C97"/>
    <w:rsid w:val="00904A18"/>
    <w:rsid w:val="00904E62"/>
    <w:rsid w:val="009052B1"/>
    <w:rsid w:val="00905304"/>
    <w:rsid w:val="00905515"/>
    <w:rsid w:val="00905B65"/>
    <w:rsid w:val="009068C8"/>
    <w:rsid w:val="00906EB0"/>
    <w:rsid w:val="009071B8"/>
    <w:rsid w:val="00910316"/>
    <w:rsid w:val="009108C5"/>
    <w:rsid w:val="009108EA"/>
    <w:rsid w:val="00910D30"/>
    <w:rsid w:val="00910FAB"/>
    <w:rsid w:val="0091165E"/>
    <w:rsid w:val="00911816"/>
    <w:rsid w:val="0091289E"/>
    <w:rsid w:val="00912C98"/>
    <w:rsid w:val="00913215"/>
    <w:rsid w:val="009143BF"/>
    <w:rsid w:val="00916108"/>
    <w:rsid w:val="0091698E"/>
    <w:rsid w:val="00917413"/>
    <w:rsid w:val="00920A04"/>
    <w:rsid w:val="00920C89"/>
    <w:rsid w:val="00920F0D"/>
    <w:rsid w:val="00921561"/>
    <w:rsid w:val="00921EA9"/>
    <w:rsid w:val="0092285D"/>
    <w:rsid w:val="0092289D"/>
    <w:rsid w:val="00923904"/>
    <w:rsid w:val="00923F00"/>
    <w:rsid w:val="00923F85"/>
    <w:rsid w:val="00924185"/>
    <w:rsid w:val="00924A6A"/>
    <w:rsid w:val="009252EF"/>
    <w:rsid w:val="0092593A"/>
    <w:rsid w:val="00925EAB"/>
    <w:rsid w:val="00926556"/>
    <w:rsid w:val="0092701B"/>
    <w:rsid w:val="009306FD"/>
    <w:rsid w:val="00930CB4"/>
    <w:rsid w:val="00931BDF"/>
    <w:rsid w:val="00931C99"/>
    <w:rsid w:val="0093220E"/>
    <w:rsid w:val="009322CE"/>
    <w:rsid w:val="009345F9"/>
    <w:rsid w:val="00934615"/>
    <w:rsid w:val="00934CCB"/>
    <w:rsid w:val="009354A5"/>
    <w:rsid w:val="009357FC"/>
    <w:rsid w:val="009379BE"/>
    <w:rsid w:val="00937C93"/>
    <w:rsid w:val="00941385"/>
    <w:rsid w:val="00941FAD"/>
    <w:rsid w:val="00942844"/>
    <w:rsid w:val="00943165"/>
    <w:rsid w:val="00943278"/>
    <w:rsid w:val="0094327A"/>
    <w:rsid w:val="00943935"/>
    <w:rsid w:val="00943F34"/>
    <w:rsid w:val="0094433A"/>
    <w:rsid w:val="00944FE9"/>
    <w:rsid w:val="009458C3"/>
    <w:rsid w:val="00947F85"/>
    <w:rsid w:val="009501A1"/>
    <w:rsid w:val="009505A1"/>
    <w:rsid w:val="00950E88"/>
    <w:rsid w:val="00951476"/>
    <w:rsid w:val="00952A04"/>
    <w:rsid w:val="00952D55"/>
    <w:rsid w:val="00952E8D"/>
    <w:rsid w:val="00953A8E"/>
    <w:rsid w:val="00953E08"/>
    <w:rsid w:val="00955D71"/>
    <w:rsid w:val="00956108"/>
    <w:rsid w:val="00956A4E"/>
    <w:rsid w:val="00956CC9"/>
    <w:rsid w:val="00957047"/>
    <w:rsid w:val="0096277E"/>
    <w:rsid w:val="00963326"/>
    <w:rsid w:val="00963D5E"/>
    <w:rsid w:val="00964B03"/>
    <w:rsid w:val="00966DC4"/>
    <w:rsid w:val="009671E6"/>
    <w:rsid w:val="00970E9C"/>
    <w:rsid w:val="00972602"/>
    <w:rsid w:val="009738FE"/>
    <w:rsid w:val="009744BE"/>
    <w:rsid w:val="00976097"/>
    <w:rsid w:val="00976638"/>
    <w:rsid w:val="0097689F"/>
    <w:rsid w:val="00976D9A"/>
    <w:rsid w:val="009806DE"/>
    <w:rsid w:val="009815C5"/>
    <w:rsid w:val="00981CFC"/>
    <w:rsid w:val="00983D15"/>
    <w:rsid w:val="00984AB3"/>
    <w:rsid w:val="009868CC"/>
    <w:rsid w:val="00986A99"/>
    <w:rsid w:val="00986F8B"/>
    <w:rsid w:val="009902D9"/>
    <w:rsid w:val="009914BC"/>
    <w:rsid w:val="00991CBA"/>
    <w:rsid w:val="0099210D"/>
    <w:rsid w:val="00993DB1"/>
    <w:rsid w:val="00994185"/>
    <w:rsid w:val="0099473D"/>
    <w:rsid w:val="009959E7"/>
    <w:rsid w:val="009967DA"/>
    <w:rsid w:val="0099682F"/>
    <w:rsid w:val="00997A35"/>
    <w:rsid w:val="009A05F5"/>
    <w:rsid w:val="009A0D32"/>
    <w:rsid w:val="009A23EE"/>
    <w:rsid w:val="009A30C4"/>
    <w:rsid w:val="009A363C"/>
    <w:rsid w:val="009A3700"/>
    <w:rsid w:val="009A3C3D"/>
    <w:rsid w:val="009A3E9E"/>
    <w:rsid w:val="009A40C1"/>
    <w:rsid w:val="009A4AF7"/>
    <w:rsid w:val="009A524F"/>
    <w:rsid w:val="009A623A"/>
    <w:rsid w:val="009A7CD7"/>
    <w:rsid w:val="009A7E9E"/>
    <w:rsid w:val="009B019D"/>
    <w:rsid w:val="009B04A7"/>
    <w:rsid w:val="009B0A8C"/>
    <w:rsid w:val="009B2CCD"/>
    <w:rsid w:val="009B3082"/>
    <w:rsid w:val="009B47CD"/>
    <w:rsid w:val="009B4805"/>
    <w:rsid w:val="009B4D3D"/>
    <w:rsid w:val="009B5AF4"/>
    <w:rsid w:val="009B5ECF"/>
    <w:rsid w:val="009B5FE7"/>
    <w:rsid w:val="009B6C73"/>
    <w:rsid w:val="009B7AF3"/>
    <w:rsid w:val="009B7BAA"/>
    <w:rsid w:val="009B7C57"/>
    <w:rsid w:val="009C0539"/>
    <w:rsid w:val="009C083B"/>
    <w:rsid w:val="009C0AB3"/>
    <w:rsid w:val="009C0F60"/>
    <w:rsid w:val="009C257C"/>
    <w:rsid w:val="009C3171"/>
    <w:rsid w:val="009C3B8F"/>
    <w:rsid w:val="009C58DA"/>
    <w:rsid w:val="009C598C"/>
    <w:rsid w:val="009C72E1"/>
    <w:rsid w:val="009C7970"/>
    <w:rsid w:val="009D08B8"/>
    <w:rsid w:val="009D1382"/>
    <w:rsid w:val="009D2629"/>
    <w:rsid w:val="009D4A17"/>
    <w:rsid w:val="009D5064"/>
    <w:rsid w:val="009D780B"/>
    <w:rsid w:val="009E0DFB"/>
    <w:rsid w:val="009E2196"/>
    <w:rsid w:val="009E2AD7"/>
    <w:rsid w:val="009E4116"/>
    <w:rsid w:val="009E42E1"/>
    <w:rsid w:val="009E4C95"/>
    <w:rsid w:val="009E6B39"/>
    <w:rsid w:val="009E6E27"/>
    <w:rsid w:val="009E6ECC"/>
    <w:rsid w:val="009E77F3"/>
    <w:rsid w:val="009F0693"/>
    <w:rsid w:val="009F0DC7"/>
    <w:rsid w:val="009F1268"/>
    <w:rsid w:val="009F1545"/>
    <w:rsid w:val="009F1E42"/>
    <w:rsid w:val="009F23DD"/>
    <w:rsid w:val="009F2B56"/>
    <w:rsid w:val="009F330F"/>
    <w:rsid w:val="009F3331"/>
    <w:rsid w:val="009F7A1E"/>
    <w:rsid w:val="009F7A2B"/>
    <w:rsid w:val="00A00AB7"/>
    <w:rsid w:val="00A01838"/>
    <w:rsid w:val="00A02D9C"/>
    <w:rsid w:val="00A02DCC"/>
    <w:rsid w:val="00A02EBA"/>
    <w:rsid w:val="00A049CD"/>
    <w:rsid w:val="00A05498"/>
    <w:rsid w:val="00A05BF4"/>
    <w:rsid w:val="00A06E88"/>
    <w:rsid w:val="00A07945"/>
    <w:rsid w:val="00A103E4"/>
    <w:rsid w:val="00A1178D"/>
    <w:rsid w:val="00A11A6E"/>
    <w:rsid w:val="00A11E70"/>
    <w:rsid w:val="00A12017"/>
    <w:rsid w:val="00A12020"/>
    <w:rsid w:val="00A12A17"/>
    <w:rsid w:val="00A12F4A"/>
    <w:rsid w:val="00A13B05"/>
    <w:rsid w:val="00A14EDB"/>
    <w:rsid w:val="00A153C7"/>
    <w:rsid w:val="00A15A01"/>
    <w:rsid w:val="00A16B9B"/>
    <w:rsid w:val="00A179B8"/>
    <w:rsid w:val="00A20EC4"/>
    <w:rsid w:val="00A21818"/>
    <w:rsid w:val="00A220A4"/>
    <w:rsid w:val="00A23702"/>
    <w:rsid w:val="00A238A0"/>
    <w:rsid w:val="00A249AE"/>
    <w:rsid w:val="00A25036"/>
    <w:rsid w:val="00A25284"/>
    <w:rsid w:val="00A2578E"/>
    <w:rsid w:val="00A257C8"/>
    <w:rsid w:val="00A27BEE"/>
    <w:rsid w:val="00A27CAA"/>
    <w:rsid w:val="00A30B95"/>
    <w:rsid w:val="00A30DBE"/>
    <w:rsid w:val="00A31871"/>
    <w:rsid w:val="00A33386"/>
    <w:rsid w:val="00A3372E"/>
    <w:rsid w:val="00A35599"/>
    <w:rsid w:val="00A35710"/>
    <w:rsid w:val="00A36BBF"/>
    <w:rsid w:val="00A37190"/>
    <w:rsid w:val="00A37248"/>
    <w:rsid w:val="00A37580"/>
    <w:rsid w:val="00A37A6F"/>
    <w:rsid w:val="00A408B4"/>
    <w:rsid w:val="00A42692"/>
    <w:rsid w:val="00A42C28"/>
    <w:rsid w:val="00A4473C"/>
    <w:rsid w:val="00A455C9"/>
    <w:rsid w:val="00A45C22"/>
    <w:rsid w:val="00A46D14"/>
    <w:rsid w:val="00A4731F"/>
    <w:rsid w:val="00A47E6B"/>
    <w:rsid w:val="00A50C18"/>
    <w:rsid w:val="00A51317"/>
    <w:rsid w:val="00A515F8"/>
    <w:rsid w:val="00A519FA"/>
    <w:rsid w:val="00A52778"/>
    <w:rsid w:val="00A54DCF"/>
    <w:rsid w:val="00A553A6"/>
    <w:rsid w:val="00A56561"/>
    <w:rsid w:val="00A56591"/>
    <w:rsid w:val="00A57329"/>
    <w:rsid w:val="00A57C10"/>
    <w:rsid w:val="00A60678"/>
    <w:rsid w:val="00A61A1A"/>
    <w:rsid w:val="00A623D7"/>
    <w:rsid w:val="00A62ABD"/>
    <w:rsid w:val="00A62E47"/>
    <w:rsid w:val="00A62ED9"/>
    <w:rsid w:val="00A6355E"/>
    <w:rsid w:val="00A64391"/>
    <w:rsid w:val="00A649AB"/>
    <w:rsid w:val="00A64C38"/>
    <w:rsid w:val="00A64E7E"/>
    <w:rsid w:val="00A65797"/>
    <w:rsid w:val="00A659D2"/>
    <w:rsid w:val="00A66E1D"/>
    <w:rsid w:val="00A6729C"/>
    <w:rsid w:val="00A672CE"/>
    <w:rsid w:val="00A67E1F"/>
    <w:rsid w:val="00A70411"/>
    <w:rsid w:val="00A707AA"/>
    <w:rsid w:val="00A70B7A"/>
    <w:rsid w:val="00A70C93"/>
    <w:rsid w:val="00A714C0"/>
    <w:rsid w:val="00A720BB"/>
    <w:rsid w:val="00A73356"/>
    <w:rsid w:val="00A74ACA"/>
    <w:rsid w:val="00A751B0"/>
    <w:rsid w:val="00A75542"/>
    <w:rsid w:val="00A76350"/>
    <w:rsid w:val="00A7659F"/>
    <w:rsid w:val="00A77EDE"/>
    <w:rsid w:val="00A77F85"/>
    <w:rsid w:val="00A82246"/>
    <w:rsid w:val="00A8327E"/>
    <w:rsid w:val="00A83870"/>
    <w:rsid w:val="00A83AAA"/>
    <w:rsid w:val="00A841E1"/>
    <w:rsid w:val="00A848E1"/>
    <w:rsid w:val="00A868BD"/>
    <w:rsid w:val="00A868C8"/>
    <w:rsid w:val="00A86A0C"/>
    <w:rsid w:val="00A90460"/>
    <w:rsid w:val="00A91B5C"/>
    <w:rsid w:val="00A924CD"/>
    <w:rsid w:val="00A92FDE"/>
    <w:rsid w:val="00A94BE5"/>
    <w:rsid w:val="00A953C1"/>
    <w:rsid w:val="00A955BD"/>
    <w:rsid w:val="00A956A5"/>
    <w:rsid w:val="00A95732"/>
    <w:rsid w:val="00A95D46"/>
    <w:rsid w:val="00A96992"/>
    <w:rsid w:val="00A97ADA"/>
    <w:rsid w:val="00AA2340"/>
    <w:rsid w:val="00AA27C8"/>
    <w:rsid w:val="00AA4B4B"/>
    <w:rsid w:val="00AA5571"/>
    <w:rsid w:val="00AA68F9"/>
    <w:rsid w:val="00AA6AA5"/>
    <w:rsid w:val="00AA70F0"/>
    <w:rsid w:val="00AA735E"/>
    <w:rsid w:val="00AA7DA9"/>
    <w:rsid w:val="00AB07DF"/>
    <w:rsid w:val="00AB0A28"/>
    <w:rsid w:val="00AB0EB0"/>
    <w:rsid w:val="00AB114B"/>
    <w:rsid w:val="00AB3C88"/>
    <w:rsid w:val="00AB5794"/>
    <w:rsid w:val="00AB5CAE"/>
    <w:rsid w:val="00AB5DBF"/>
    <w:rsid w:val="00AC0FBA"/>
    <w:rsid w:val="00AC12EA"/>
    <w:rsid w:val="00AC13F4"/>
    <w:rsid w:val="00AC241F"/>
    <w:rsid w:val="00AC2A80"/>
    <w:rsid w:val="00AC3083"/>
    <w:rsid w:val="00AC49D8"/>
    <w:rsid w:val="00AC4E19"/>
    <w:rsid w:val="00AC5EC2"/>
    <w:rsid w:val="00AC6EAC"/>
    <w:rsid w:val="00AD18AA"/>
    <w:rsid w:val="00AD2BB5"/>
    <w:rsid w:val="00AD34B1"/>
    <w:rsid w:val="00AD3717"/>
    <w:rsid w:val="00AD5203"/>
    <w:rsid w:val="00AD59FE"/>
    <w:rsid w:val="00AD63FB"/>
    <w:rsid w:val="00AD685E"/>
    <w:rsid w:val="00AD6F3A"/>
    <w:rsid w:val="00AE0291"/>
    <w:rsid w:val="00AE1344"/>
    <w:rsid w:val="00AE13F0"/>
    <w:rsid w:val="00AE20A7"/>
    <w:rsid w:val="00AE25A4"/>
    <w:rsid w:val="00AE2B97"/>
    <w:rsid w:val="00AE39F7"/>
    <w:rsid w:val="00AE4481"/>
    <w:rsid w:val="00AE47A8"/>
    <w:rsid w:val="00AE4963"/>
    <w:rsid w:val="00AE4CF3"/>
    <w:rsid w:val="00AE7765"/>
    <w:rsid w:val="00AF0190"/>
    <w:rsid w:val="00AF04BB"/>
    <w:rsid w:val="00AF056F"/>
    <w:rsid w:val="00AF0B69"/>
    <w:rsid w:val="00AF120D"/>
    <w:rsid w:val="00AF15AC"/>
    <w:rsid w:val="00AF185D"/>
    <w:rsid w:val="00AF2F03"/>
    <w:rsid w:val="00AF50B6"/>
    <w:rsid w:val="00AF53FD"/>
    <w:rsid w:val="00AF5A48"/>
    <w:rsid w:val="00AF5DB3"/>
    <w:rsid w:val="00AF605F"/>
    <w:rsid w:val="00AF681A"/>
    <w:rsid w:val="00AF68CE"/>
    <w:rsid w:val="00AF742A"/>
    <w:rsid w:val="00B000F3"/>
    <w:rsid w:val="00B00283"/>
    <w:rsid w:val="00B00D71"/>
    <w:rsid w:val="00B00DA9"/>
    <w:rsid w:val="00B0336B"/>
    <w:rsid w:val="00B0346A"/>
    <w:rsid w:val="00B03CA0"/>
    <w:rsid w:val="00B047D2"/>
    <w:rsid w:val="00B05768"/>
    <w:rsid w:val="00B05AB1"/>
    <w:rsid w:val="00B062CE"/>
    <w:rsid w:val="00B067DE"/>
    <w:rsid w:val="00B06CE1"/>
    <w:rsid w:val="00B07108"/>
    <w:rsid w:val="00B07AEB"/>
    <w:rsid w:val="00B07DD0"/>
    <w:rsid w:val="00B10EDF"/>
    <w:rsid w:val="00B11FF8"/>
    <w:rsid w:val="00B136E4"/>
    <w:rsid w:val="00B13DF1"/>
    <w:rsid w:val="00B13EC8"/>
    <w:rsid w:val="00B14931"/>
    <w:rsid w:val="00B15D15"/>
    <w:rsid w:val="00B16678"/>
    <w:rsid w:val="00B16A38"/>
    <w:rsid w:val="00B16B97"/>
    <w:rsid w:val="00B16F21"/>
    <w:rsid w:val="00B17C59"/>
    <w:rsid w:val="00B22DBA"/>
    <w:rsid w:val="00B22E5F"/>
    <w:rsid w:val="00B23745"/>
    <w:rsid w:val="00B2464F"/>
    <w:rsid w:val="00B24C13"/>
    <w:rsid w:val="00B24FF4"/>
    <w:rsid w:val="00B26C52"/>
    <w:rsid w:val="00B2742C"/>
    <w:rsid w:val="00B27530"/>
    <w:rsid w:val="00B27C85"/>
    <w:rsid w:val="00B3042B"/>
    <w:rsid w:val="00B31017"/>
    <w:rsid w:val="00B31735"/>
    <w:rsid w:val="00B32840"/>
    <w:rsid w:val="00B328BD"/>
    <w:rsid w:val="00B3337C"/>
    <w:rsid w:val="00B353A5"/>
    <w:rsid w:val="00B36A78"/>
    <w:rsid w:val="00B377FD"/>
    <w:rsid w:val="00B40B45"/>
    <w:rsid w:val="00B40B77"/>
    <w:rsid w:val="00B40E29"/>
    <w:rsid w:val="00B4262D"/>
    <w:rsid w:val="00B429AA"/>
    <w:rsid w:val="00B440BB"/>
    <w:rsid w:val="00B45DA7"/>
    <w:rsid w:val="00B4685E"/>
    <w:rsid w:val="00B4756B"/>
    <w:rsid w:val="00B47CF5"/>
    <w:rsid w:val="00B47F1D"/>
    <w:rsid w:val="00B50219"/>
    <w:rsid w:val="00B50623"/>
    <w:rsid w:val="00B50BC9"/>
    <w:rsid w:val="00B523F8"/>
    <w:rsid w:val="00B524C9"/>
    <w:rsid w:val="00B52772"/>
    <w:rsid w:val="00B52A01"/>
    <w:rsid w:val="00B537B6"/>
    <w:rsid w:val="00B53EE0"/>
    <w:rsid w:val="00B546A1"/>
    <w:rsid w:val="00B54BFD"/>
    <w:rsid w:val="00B553D8"/>
    <w:rsid w:val="00B559D1"/>
    <w:rsid w:val="00B57A3E"/>
    <w:rsid w:val="00B60AD7"/>
    <w:rsid w:val="00B60D7E"/>
    <w:rsid w:val="00B61B71"/>
    <w:rsid w:val="00B62D0A"/>
    <w:rsid w:val="00B6339F"/>
    <w:rsid w:val="00B63443"/>
    <w:rsid w:val="00B642E9"/>
    <w:rsid w:val="00B64EAA"/>
    <w:rsid w:val="00B64F50"/>
    <w:rsid w:val="00B65D02"/>
    <w:rsid w:val="00B6661A"/>
    <w:rsid w:val="00B66DBC"/>
    <w:rsid w:val="00B6706F"/>
    <w:rsid w:val="00B7090F"/>
    <w:rsid w:val="00B7510D"/>
    <w:rsid w:val="00B766B7"/>
    <w:rsid w:val="00B76E5B"/>
    <w:rsid w:val="00B77A83"/>
    <w:rsid w:val="00B81AB6"/>
    <w:rsid w:val="00B82A2B"/>
    <w:rsid w:val="00B82D8B"/>
    <w:rsid w:val="00B8314B"/>
    <w:rsid w:val="00B833F2"/>
    <w:rsid w:val="00B837C9"/>
    <w:rsid w:val="00B84C08"/>
    <w:rsid w:val="00B84C85"/>
    <w:rsid w:val="00B855E2"/>
    <w:rsid w:val="00B85F2E"/>
    <w:rsid w:val="00B8672D"/>
    <w:rsid w:val="00B86C03"/>
    <w:rsid w:val="00B8ACD8"/>
    <w:rsid w:val="00B90238"/>
    <w:rsid w:val="00B90BD3"/>
    <w:rsid w:val="00B90C10"/>
    <w:rsid w:val="00B90FAB"/>
    <w:rsid w:val="00B91DDE"/>
    <w:rsid w:val="00B922BA"/>
    <w:rsid w:val="00B9258B"/>
    <w:rsid w:val="00B92646"/>
    <w:rsid w:val="00B93881"/>
    <w:rsid w:val="00B938F3"/>
    <w:rsid w:val="00B93C08"/>
    <w:rsid w:val="00B93ECA"/>
    <w:rsid w:val="00B94C15"/>
    <w:rsid w:val="00B97A50"/>
    <w:rsid w:val="00BA1239"/>
    <w:rsid w:val="00BA1AB7"/>
    <w:rsid w:val="00BA2266"/>
    <w:rsid w:val="00BA2CD3"/>
    <w:rsid w:val="00BA3FC1"/>
    <w:rsid w:val="00BA58AB"/>
    <w:rsid w:val="00BA5FDE"/>
    <w:rsid w:val="00BA67FA"/>
    <w:rsid w:val="00BA6828"/>
    <w:rsid w:val="00BA6996"/>
    <w:rsid w:val="00BA774A"/>
    <w:rsid w:val="00BB0EAC"/>
    <w:rsid w:val="00BB15E0"/>
    <w:rsid w:val="00BB163D"/>
    <w:rsid w:val="00BB5148"/>
    <w:rsid w:val="00BB56AD"/>
    <w:rsid w:val="00BB5F90"/>
    <w:rsid w:val="00BB60CE"/>
    <w:rsid w:val="00BB637F"/>
    <w:rsid w:val="00BB6C0A"/>
    <w:rsid w:val="00BB6DE2"/>
    <w:rsid w:val="00BB70D0"/>
    <w:rsid w:val="00BB78BE"/>
    <w:rsid w:val="00BB79FD"/>
    <w:rsid w:val="00BC01BF"/>
    <w:rsid w:val="00BC05BB"/>
    <w:rsid w:val="00BC19ED"/>
    <w:rsid w:val="00BC1A4F"/>
    <w:rsid w:val="00BC2DF4"/>
    <w:rsid w:val="00BC3216"/>
    <w:rsid w:val="00BC34B2"/>
    <w:rsid w:val="00BC35CB"/>
    <w:rsid w:val="00BC38F6"/>
    <w:rsid w:val="00BC3BC2"/>
    <w:rsid w:val="00BC438B"/>
    <w:rsid w:val="00BC4D42"/>
    <w:rsid w:val="00BC4DAF"/>
    <w:rsid w:val="00BC4E7E"/>
    <w:rsid w:val="00BC5759"/>
    <w:rsid w:val="00BC5919"/>
    <w:rsid w:val="00BC6EE9"/>
    <w:rsid w:val="00BC742D"/>
    <w:rsid w:val="00BC7471"/>
    <w:rsid w:val="00BC77FE"/>
    <w:rsid w:val="00BD02DC"/>
    <w:rsid w:val="00BD0892"/>
    <w:rsid w:val="00BD0CD0"/>
    <w:rsid w:val="00BD288F"/>
    <w:rsid w:val="00BD3584"/>
    <w:rsid w:val="00BD4CD3"/>
    <w:rsid w:val="00BD5322"/>
    <w:rsid w:val="00BD6877"/>
    <w:rsid w:val="00BD6C4C"/>
    <w:rsid w:val="00BD7C9D"/>
    <w:rsid w:val="00BD7E7D"/>
    <w:rsid w:val="00BE0378"/>
    <w:rsid w:val="00BE0A08"/>
    <w:rsid w:val="00BE1108"/>
    <w:rsid w:val="00BE162E"/>
    <w:rsid w:val="00BE179E"/>
    <w:rsid w:val="00BE20E8"/>
    <w:rsid w:val="00BE22CB"/>
    <w:rsid w:val="00BE318D"/>
    <w:rsid w:val="00BE3701"/>
    <w:rsid w:val="00BE3EB4"/>
    <w:rsid w:val="00BE53D8"/>
    <w:rsid w:val="00BE5F41"/>
    <w:rsid w:val="00BE5F4E"/>
    <w:rsid w:val="00BE66A8"/>
    <w:rsid w:val="00BE67D6"/>
    <w:rsid w:val="00BF0025"/>
    <w:rsid w:val="00BF0507"/>
    <w:rsid w:val="00BF0973"/>
    <w:rsid w:val="00BF09B7"/>
    <w:rsid w:val="00BF17FD"/>
    <w:rsid w:val="00BF4DCF"/>
    <w:rsid w:val="00BF55B1"/>
    <w:rsid w:val="00BF5A23"/>
    <w:rsid w:val="00BF5D91"/>
    <w:rsid w:val="00BF601C"/>
    <w:rsid w:val="00BF65D0"/>
    <w:rsid w:val="00BF6CF3"/>
    <w:rsid w:val="00C0001C"/>
    <w:rsid w:val="00C009CC"/>
    <w:rsid w:val="00C02307"/>
    <w:rsid w:val="00C026B1"/>
    <w:rsid w:val="00C02C9A"/>
    <w:rsid w:val="00C03987"/>
    <w:rsid w:val="00C05267"/>
    <w:rsid w:val="00C0691E"/>
    <w:rsid w:val="00C06BBE"/>
    <w:rsid w:val="00C06F2F"/>
    <w:rsid w:val="00C1116E"/>
    <w:rsid w:val="00C11B70"/>
    <w:rsid w:val="00C11C8C"/>
    <w:rsid w:val="00C12699"/>
    <w:rsid w:val="00C12F31"/>
    <w:rsid w:val="00C12FF4"/>
    <w:rsid w:val="00C136FB"/>
    <w:rsid w:val="00C138FA"/>
    <w:rsid w:val="00C13965"/>
    <w:rsid w:val="00C13BEF"/>
    <w:rsid w:val="00C16759"/>
    <w:rsid w:val="00C179DB"/>
    <w:rsid w:val="00C2028A"/>
    <w:rsid w:val="00C20C51"/>
    <w:rsid w:val="00C21638"/>
    <w:rsid w:val="00C21F31"/>
    <w:rsid w:val="00C2225E"/>
    <w:rsid w:val="00C23BDA"/>
    <w:rsid w:val="00C24828"/>
    <w:rsid w:val="00C249DE"/>
    <w:rsid w:val="00C26401"/>
    <w:rsid w:val="00C26EB1"/>
    <w:rsid w:val="00C276AD"/>
    <w:rsid w:val="00C277B5"/>
    <w:rsid w:val="00C30120"/>
    <w:rsid w:val="00C31469"/>
    <w:rsid w:val="00C31705"/>
    <w:rsid w:val="00C31F05"/>
    <w:rsid w:val="00C3204C"/>
    <w:rsid w:val="00C3277B"/>
    <w:rsid w:val="00C335FB"/>
    <w:rsid w:val="00C34346"/>
    <w:rsid w:val="00C3473F"/>
    <w:rsid w:val="00C3477E"/>
    <w:rsid w:val="00C35B8D"/>
    <w:rsid w:val="00C3691E"/>
    <w:rsid w:val="00C36925"/>
    <w:rsid w:val="00C3780E"/>
    <w:rsid w:val="00C40F33"/>
    <w:rsid w:val="00C41EA4"/>
    <w:rsid w:val="00C42C8D"/>
    <w:rsid w:val="00C42E6C"/>
    <w:rsid w:val="00C435C0"/>
    <w:rsid w:val="00C436D2"/>
    <w:rsid w:val="00C45CA3"/>
    <w:rsid w:val="00C4632C"/>
    <w:rsid w:val="00C46B53"/>
    <w:rsid w:val="00C47EC1"/>
    <w:rsid w:val="00C518D8"/>
    <w:rsid w:val="00C51EEB"/>
    <w:rsid w:val="00C53D54"/>
    <w:rsid w:val="00C54071"/>
    <w:rsid w:val="00C54C80"/>
    <w:rsid w:val="00C5620D"/>
    <w:rsid w:val="00C569E5"/>
    <w:rsid w:val="00C56C5B"/>
    <w:rsid w:val="00C57443"/>
    <w:rsid w:val="00C57680"/>
    <w:rsid w:val="00C57FED"/>
    <w:rsid w:val="00C60563"/>
    <w:rsid w:val="00C60752"/>
    <w:rsid w:val="00C6105D"/>
    <w:rsid w:val="00C61574"/>
    <w:rsid w:val="00C61AB7"/>
    <w:rsid w:val="00C621B4"/>
    <w:rsid w:val="00C621E0"/>
    <w:rsid w:val="00C62246"/>
    <w:rsid w:val="00C659F6"/>
    <w:rsid w:val="00C66A61"/>
    <w:rsid w:val="00C66D27"/>
    <w:rsid w:val="00C67952"/>
    <w:rsid w:val="00C67D20"/>
    <w:rsid w:val="00C7028C"/>
    <w:rsid w:val="00C70CF8"/>
    <w:rsid w:val="00C71094"/>
    <w:rsid w:val="00C71839"/>
    <w:rsid w:val="00C71DCC"/>
    <w:rsid w:val="00C72054"/>
    <w:rsid w:val="00C7293C"/>
    <w:rsid w:val="00C74DAF"/>
    <w:rsid w:val="00C7510B"/>
    <w:rsid w:val="00C75691"/>
    <w:rsid w:val="00C75B1B"/>
    <w:rsid w:val="00C75CB3"/>
    <w:rsid w:val="00C75F47"/>
    <w:rsid w:val="00C76F9A"/>
    <w:rsid w:val="00C77B4E"/>
    <w:rsid w:val="00C77CD1"/>
    <w:rsid w:val="00C77D45"/>
    <w:rsid w:val="00C81EEC"/>
    <w:rsid w:val="00C82261"/>
    <w:rsid w:val="00C82782"/>
    <w:rsid w:val="00C82ECE"/>
    <w:rsid w:val="00C82EF3"/>
    <w:rsid w:val="00C83F98"/>
    <w:rsid w:val="00C84F0C"/>
    <w:rsid w:val="00C84FF2"/>
    <w:rsid w:val="00C8605E"/>
    <w:rsid w:val="00C86F2D"/>
    <w:rsid w:val="00C86FA1"/>
    <w:rsid w:val="00C904CB"/>
    <w:rsid w:val="00C90BFA"/>
    <w:rsid w:val="00C90F1A"/>
    <w:rsid w:val="00C914F3"/>
    <w:rsid w:val="00C91737"/>
    <w:rsid w:val="00C92524"/>
    <w:rsid w:val="00C92C22"/>
    <w:rsid w:val="00C94810"/>
    <w:rsid w:val="00C9521E"/>
    <w:rsid w:val="00C954E5"/>
    <w:rsid w:val="00C96B97"/>
    <w:rsid w:val="00C96FF9"/>
    <w:rsid w:val="00C9701C"/>
    <w:rsid w:val="00C97270"/>
    <w:rsid w:val="00C974DB"/>
    <w:rsid w:val="00C975A5"/>
    <w:rsid w:val="00C97603"/>
    <w:rsid w:val="00C97D3D"/>
    <w:rsid w:val="00CA1794"/>
    <w:rsid w:val="00CA227D"/>
    <w:rsid w:val="00CA271A"/>
    <w:rsid w:val="00CA2C6E"/>
    <w:rsid w:val="00CA2F98"/>
    <w:rsid w:val="00CA3129"/>
    <w:rsid w:val="00CA337D"/>
    <w:rsid w:val="00CA4736"/>
    <w:rsid w:val="00CA4B08"/>
    <w:rsid w:val="00CA54BE"/>
    <w:rsid w:val="00CA581E"/>
    <w:rsid w:val="00CA5B5B"/>
    <w:rsid w:val="00CA5F67"/>
    <w:rsid w:val="00CA64DF"/>
    <w:rsid w:val="00CA685E"/>
    <w:rsid w:val="00CA6DC1"/>
    <w:rsid w:val="00CB380F"/>
    <w:rsid w:val="00CB3D12"/>
    <w:rsid w:val="00CB3E0F"/>
    <w:rsid w:val="00CB525D"/>
    <w:rsid w:val="00CB5533"/>
    <w:rsid w:val="00CB5D78"/>
    <w:rsid w:val="00CB6A94"/>
    <w:rsid w:val="00CB6E43"/>
    <w:rsid w:val="00CB71A2"/>
    <w:rsid w:val="00CB77E2"/>
    <w:rsid w:val="00CC022B"/>
    <w:rsid w:val="00CC0EBA"/>
    <w:rsid w:val="00CC23E6"/>
    <w:rsid w:val="00CC29D1"/>
    <w:rsid w:val="00CC2FBD"/>
    <w:rsid w:val="00CC37EB"/>
    <w:rsid w:val="00CC3BFE"/>
    <w:rsid w:val="00CC4CE9"/>
    <w:rsid w:val="00CC544E"/>
    <w:rsid w:val="00CC56F1"/>
    <w:rsid w:val="00CC6B66"/>
    <w:rsid w:val="00CC6F8F"/>
    <w:rsid w:val="00CC74C6"/>
    <w:rsid w:val="00CD0A35"/>
    <w:rsid w:val="00CD1DDC"/>
    <w:rsid w:val="00CD354E"/>
    <w:rsid w:val="00CD3F60"/>
    <w:rsid w:val="00CD5F49"/>
    <w:rsid w:val="00CD659C"/>
    <w:rsid w:val="00CE0098"/>
    <w:rsid w:val="00CE3B52"/>
    <w:rsid w:val="00CE3B82"/>
    <w:rsid w:val="00CE3C0E"/>
    <w:rsid w:val="00CE3F41"/>
    <w:rsid w:val="00CE582F"/>
    <w:rsid w:val="00CE5AA2"/>
    <w:rsid w:val="00CF050C"/>
    <w:rsid w:val="00CF2242"/>
    <w:rsid w:val="00CF2261"/>
    <w:rsid w:val="00CF3C4D"/>
    <w:rsid w:val="00CF42A8"/>
    <w:rsid w:val="00CF42CC"/>
    <w:rsid w:val="00CF464E"/>
    <w:rsid w:val="00CF52FB"/>
    <w:rsid w:val="00CF580C"/>
    <w:rsid w:val="00CF5A4D"/>
    <w:rsid w:val="00CF5BBE"/>
    <w:rsid w:val="00D00C68"/>
    <w:rsid w:val="00D0170A"/>
    <w:rsid w:val="00D03DBA"/>
    <w:rsid w:val="00D050F0"/>
    <w:rsid w:val="00D0576A"/>
    <w:rsid w:val="00D05E99"/>
    <w:rsid w:val="00D06FC0"/>
    <w:rsid w:val="00D07A09"/>
    <w:rsid w:val="00D10729"/>
    <w:rsid w:val="00D109E5"/>
    <w:rsid w:val="00D10B23"/>
    <w:rsid w:val="00D12802"/>
    <w:rsid w:val="00D12F1A"/>
    <w:rsid w:val="00D1300A"/>
    <w:rsid w:val="00D140B2"/>
    <w:rsid w:val="00D14811"/>
    <w:rsid w:val="00D14CC0"/>
    <w:rsid w:val="00D15F93"/>
    <w:rsid w:val="00D16AAC"/>
    <w:rsid w:val="00D1730D"/>
    <w:rsid w:val="00D17CA3"/>
    <w:rsid w:val="00D17DE9"/>
    <w:rsid w:val="00D21615"/>
    <w:rsid w:val="00D2194C"/>
    <w:rsid w:val="00D220DE"/>
    <w:rsid w:val="00D24AED"/>
    <w:rsid w:val="00D25008"/>
    <w:rsid w:val="00D269CC"/>
    <w:rsid w:val="00D26BD4"/>
    <w:rsid w:val="00D31562"/>
    <w:rsid w:val="00D31584"/>
    <w:rsid w:val="00D31A3B"/>
    <w:rsid w:val="00D31EA8"/>
    <w:rsid w:val="00D33202"/>
    <w:rsid w:val="00D3367C"/>
    <w:rsid w:val="00D34FF6"/>
    <w:rsid w:val="00D354DF"/>
    <w:rsid w:val="00D35CA2"/>
    <w:rsid w:val="00D3623F"/>
    <w:rsid w:val="00D37707"/>
    <w:rsid w:val="00D4002D"/>
    <w:rsid w:val="00D40E88"/>
    <w:rsid w:val="00D425DF"/>
    <w:rsid w:val="00D43165"/>
    <w:rsid w:val="00D43451"/>
    <w:rsid w:val="00D436F2"/>
    <w:rsid w:val="00D43D76"/>
    <w:rsid w:val="00D454AF"/>
    <w:rsid w:val="00D46FD3"/>
    <w:rsid w:val="00D47B54"/>
    <w:rsid w:val="00D47B58"/>
    <w:rsid w:val="00D50A44"/>
    <w:rsid w:val="00D517D9"/>
    <w:rsid w:val="00D520DD"/>
    <w:rsid w:val="00D532F7"/>
    <w:rsid w:val="00D53CE1"/>
    <w:rsid w:val="00D541A4"/>
    <w:rsid w:val="00D5447E"/>
    <w:rsid w:val="00D554FD"/>
    <w:rsid w:val="00D5681F"/>
    <w:rsid w:val="00D5698F"/>
    <w:rsid w:val="00D570C7"/>
    <w:rsid w:val="00D61482"/>
    <w:rsid w:val="00D61F78"/>
    <w:rsid w:val="00D61FE5"/>
    <w:rsid w:val="00D63193"/>
    <w:rsid w:val="00D63508"/>
    <w:rsid w:val="00D63BE3"/>
    <w:rsid w:val="00D63DDE"/>
    <w:rsid w:val="00D64258"/>
    <w:rsid w:val="00D65078"/>
    <w:rsid w:val="00D65208"/>
    <w:rsid w:val="00D66B7E"/>
    <w:rsid w:val="00D67196"/>
    <w:rsid w:val="00D70023"/>
    <w:rsid w:val="00D71E18"/>
    <w:rsid w:val="00D72F86"/>
    <w:rsid w:val="00D74B3D"/>
    <w:rsid w:val="00D751F6"/>
    <w:rsid w:val="00D753B4"/>
    <w:rsid w:val="00D75AEB"/>
    <w:rsid w:val="00D7693D"/>
    <w:rsid w:val="00D77134"/>
    <w:rsid w:val="00D776D2"/>
    <w:rsid w:val="00D777AD"/>
    <w:rsid w:val="00D77E17"/>
    <w:rsid w:val="00D77FA4"/>
    <w:rsid w:val="00D80B4B"/>
    <w:rsid w:val="00D81740"/>
    <w:rsid w:val="00D818D6"/>
    <w:rsid w:val="00D82670"/>
    <w:rsid w:val="00D83465"/>
    <w:rsid w:val="00D834C9"/>
    <w:rsid w:val="00D8357F"/>
    <w:rsid w:val="00D83A4F"/>
    <w:rsid w:val="00D83ABD"/>
    <w:rsid w:val="00D84B88"/>
    <w:rsid w:val="00D85B08"/>
    <w:rsid w:val="00D8662A"/>
    <w:rsid w:val="00D877A3"/>
    <w:rsid w:val="00D87A8B"/>
    <w:rsid w:val="00D91D0B"/>
    <w:rsid w:val="00D91F36"/>
    <w:rsid w:val="00D92B6E"/>
    <w:rsid w:val="00D92EA7"/>
    <w:rsid w:val="00D93596"/>
    <w:rsid w:val="00D935EC"/>
    <w:rsid w:val="00D93DA9"/>
    <w:rsid w:val="00D94204"/>
    <w:rsid w:val="00D95580"/>
    <w:rsid w:val="00D95780"/>
    <w:rsid w:val="00D965E8"/>
    <w:rsid w:val="00D975FA"/>
    <w:rsid w:val="00D97A45"/>
    <w:rsid w:val="00D97D0D"/>
    <w:rsid w:val="00D97EE9"/>
    <w:rsid w:val="00DA003B"/>
    <w:rsid w:val="00DA0042"/>
    <w:rsid w:val="00DA0B0C"/>
    <w:rsid w:val="00DA1FF9"/>
    <w:rsid w:val="00DA27AE"/>
    <w:rsid w:val="00DA295D"/>
    <w:rsid w:val="00DA3C06"/>
    <w:rsid w:val="00DA56BC"/>
    <w:rsid w:val="00DA598D"/>
    <w:rsid w:val="00DA6654"/>
    <w:rsid w:val="00DA67AF"/>
    <w:rsid w:val="00DA6DA6"/>
    <w:rsid w:val="00DA6F8D"/>
    <w:rsid w:val="00DB0344"/>
    <w:rsid w:val="00DB161C"/>
    <w:rsid w:val="00DB2C50"/>
    <w:rsid w:val="00DB35C2"/>
    <w:rsid w:val="00DB37E2"/>
    <w:rsid w:val="00DB3A31"/>
    <w:rsid w:val="00DB40A5"/>
    <w:rsid w:val="00DB63E4"/>
    <w:rsid w:val="00DB6F91"/>
    <w:rsid w:val="00DB7978"/>
    <w:rsid w:val="00DC0067"/>
    <w:rsid w:val="00DC0105"/>
    <w:rsid w:val="00DC1180"/>
    <w:rsid w:val="00DC1609"/>
    <w:rsid w:val="00DC192B"/>
    <w:rsid w:val="00DC1FB1"/>
    <w:rsid w:val="00DC23FD"/>
    <w:rsid w:val="00DC48B1"/>
    <w:rsid w:val="00DC4FE7"/>
    <w:rsid w:val="00DC593A"/>
    <w:rsid w:val="00DC59BD"/>
    <w:rsid w:val="00DC623D"/>
    <w:rsid w:val="00DC678B"/>
    <w:rsid w:val="00DC6DF5"/>
    <w:rsid w:val="00DC7A3C"/>
    <w:rsid w:val="00DD132E"/>
    <w:rsid w:val="00DD155E"/>
    <w:rsid w:val="00DD1F89"/>
    <w:rsid w:val="00DD454B"/>
    <w:rsid w:val="00DD57F8"/>
    <w:rsid w:val="00DD6FD8"/>
    <w:rsid w:val="00DD73B4"/>
    <w:rsid w:val="00DD7D11"/>
    <w:rsid w:val="00DD7DFB"/>
    <w:rsid w:val="00DE05FE"/>
    <w:rsid w:val="00DE1239"/>
    <w:rsid w:val="00DE127A"/>
    <w:rsid w:val="00DE14C1"/>
    <w:rsid w:val="00DE1F0C"/>
    <w:rsid w:val="00DE3A27"/>
    <w:rsid w:val="00DE4497"/>
    <w:rsid w:val="00DE52C3"/>
    <w:rsid w:val="00DE57D9"/>
    <w:rsid w:val="00DE5D2B"/>
    <w:rsid w:val="00DE64FF"/>
    <w:rsid w:val="00DE6905"/>
    <w:rsid w:val="00DE691A"/>
    <w:rsid w:val="00DE6926"/>
    <w:rsid w:val="00DE6B2C"/>
    <w:rsid w:val="00DE79AC"/>
    <w:rsid w:val="00DE7EEA"/>
    <w:rsid w:val="00DF1084"/>
    <w:rsid w:val="00DF1866"/>
    <w:rsid w:val="00DF2319"/>
    <w:rsid w:val="00DF3E86"/>
    <w:rsid w:val="00DF3FC2"/>
    <w:rsid w:val="00DF4FDA"/>
    <w:rsid w:val="00DF59EC"/>
    <w:rsid w:val="00DF5EB5"/>
    <w:rsid w:val="00DF6EE2"/>
    <w:rsid w:val="00DF7088"/>
    <w:rsid w:val="00DF7519"/>
    <w:rsid w:val="00DF7664"/>
    <w:rsid w:val="00DF79AB"/>
    <w:rsid w:val="00E00358"/>
    <w:rsid w:val="00E00D33"/>
    <w:rsid w:val="00E01A84"/>
    <w:rsid w:val="00E02000"/>
    <w:rsid w:val="00E023D1"/>
    <w:rsid w:val="00E033DD"/>
    <w:rsid w:val="00E03C4A"/>
    <w:rsid w:val="00E03F8D"/>
    <w:rsid w:val="00E04208"/>
    <w:rsid w:val="00E048F5"/>
    <w:rsid w:val="00E0519D"/>
    <w:rsid w:val="00E0650D"/>
    <w:rsid w:val="00E07652"/>
    <w:rsid w:val="00E077C8"/>
    <w:rsid w:val="00E10D44"/>
    <w:rsid w:val="00E117E2"/>
    <w:rsid w:val="00E11BFD"/>
    <w:rsid w:val="00E12969"/>
    <w:rsid w:val="00E12DC2"/>
    <w:rsid w:val="00E1439C"/>
    <w:rsid w:val="00E14EE4"/>
    <w:rsid w:val="00E166B2"/>
    <w:rsid w:val="00E212B9"/>
    <w:rsid w:val="00E21E15"/>
    <w:rsid w:val="00E21E74"/>
    <w:rsid w:val="00E227E1"/>
    <w:rsid w:val="00E23925"/>
    <w:rsid w:val="00E24109"/>
    <w:rsid w:val="00E242AF"/>
    <w:rsid w:val="00E24AD8"/>
    <w:rsid w:val="00E24D72"/>
    <w:rsid w:val="00E26D19"/>
    <w:rsid w:val="00E27076"/>
    <w:rsid w:val="00E2729B"/>
    <w:rsid w:val="00E27520"/>
    <w:rsid w:val="00E27628"/>
    <w:rsid w:val="00E30156"/>
    <w:rsid w:val="00E30BAC"/>
    <w:rsid w:val="00E3101B"/>
    <w:rsid w:val="00E3244B"/>
    <w:rsid w:val="00E32AB6"/>
    <w:rsid w:val="00E339E0"/>
    <w:rsid w:val="00E33A81"/>
    <w:rsid w:val="00E34DB5"/>
    <w:rsid w:val="00E34EED"/>
    <w:rsid w:val="00E377A5"/>
    <w:rsid w:val="00E37B09"/>
    <w:rsid w:val="00E37C2B"/>
    <w:rsid w:val="00E37FE8"/>
    <w:rsid w:val="00E43EDB"/>
    <w:rsid w:val="00E446D2"/>
    <w:rsid w:val="00E4501D"/>
    <w:rsid w:val="00E45C3B"/>
    <w:rsid w:val="00E47D55"/>
    <w:rsid w:val="00E50464"/>
    <w:rsid w:val="00E505E3"/>
    <w:rsid w:val="00E511F1"/>
    <w:rsid w:val="00E51988"/>
    <w:rsid w:val="00E51AD8"/>
    <w:rsid w:val="00E51BF7"/>
    <w:rsid w:val="00E529B2"/>
    <w:rsid w:val="00E52B58"/>
    <w:rsid w:val="00E52F06"/>
    <w:rsid w:val="00E534AA"/>
    <w:rsid w:val="00E53B90"/>
    <w:rsid w:val="00E55547"/>
    <w:rsid w:val="00E56583"/>
    <w:rsid w:val="00E56A9F"/>
    <w:rsid w:val="00E56C1B"/>
    <w:rsid w:val="00E57BC0"/>
    <w:rsid w:val="00E611E1"/>
    <w:rsid w:val="00E61534"/>
    <w:rsid w:val="00E64840"/>
    <w:rsid w:val="00E6548D"/>
    <w:rsid w:val="00E66050"/>
    <w:rsid w:val="00E67876"/>
    <w:rsid w:val="00E709EA"/>
    <w:rsid w:val="00E71321"/>
    <w:rsid w:val="00E7339C"/>
    <w:rsid w:val="00E73CDC"/>
    <w:rsid w:val="00E73F0A"/>
    <w:rsid w:val="00E74016"/>
    <w:rsid w:val="00E74413"/>
    <w:rsid w:val="00E74E8B"/>
    <w:rsid w:val="00E74F79"/>
    <w:rsid w:val="00E758B2"/>
    <w:rsid w:val="00E75907"/>
    <w:rsid w:val="00E759A6"/>
    <w:rsid w:val="00E76419"/>
    <w:rsid w:val="00E768E5"/>
    <w:rsid w:val="00E7691E"/>
    <w:rsid w:val="00E77384"/>
    <w:rsid w:val="00E77455"/>
    <w:rsid w:val="00E7781F"/>
    <w:rsid w:val="00E778D4"/>
    <w:rsid w:val="00E77CCE"/>
    <w:rsid w:val="00E77E27"/>
    <w:rsid w:val="00E8041B"/>
    <w:rsid w:val="00E804A0"/>
    <w:rsid w:val="00E80515"/>
    <w:rsid w:val="00E80EA6"/>
    <w:rsid w:val="00E80F5B"/>
    <w:rsid w:val="00E82062"/>
    <w:rsid w:val="00E83457"/>
    <w:rsid w:val="00E8364D"/>
    <w:rsid w:val="00E839A6"/>
    <w:rsid w:val="00E848F1"/>
    <w:rsid w:val="00E84DFA"/>
    <w:rsid w:val="00E85557"/>
    <w:rsid w:val="00E8769C"/>
    <w:rsid w:val="00E87781"/>
    <w:rsid w:val="00E87DD4"/>
    <w:rsid w:val="00E9017E"/>
    <w:rsid w:val="00E91238"/>
    <w:rsid w:val="00E91FBD"/>
    <w:rsid w:val="00E92461"/>
    <w:rsid w:val="00E927C8"/>
    <w:rsid w:val="00E92A06"/>
    <w:rsid w:val="00E94287"/>
    <w:rsid w:val="00E94D5E"/>
    <w:rsid w:val="00E9507E"/>
    <w:rsid w:val="00E951AC"/>
    <w:rsid w:val="00EA03AE"/>
    <w:rsid w:val="00EA097C"/>
    <w:rsid w:val="00EA13DB"/>
    <w:rsid w:val="00EA1D29"/>
    <w:rsid w:val="00EA20C0"/>
    <w:rsid w:val="00EA21D6"/>
    <w:rsid w:val="00EA31AA"/>
    <w:rsid w:val="00EA393E"/>
    <w:rsid w:val="00EA4073"/>
    <w:rsid w:val="00EA4427"/>
    <w:rsid w:val="00EA56A4"/>
    <w:rsid w:val="00EB0FCB"/>
    <w:rsid w:val="00EB17EC"/>
    <w:rsid w:val="00EB2C37"/>
    <w:rsid w:val="00EB3CAC"/>
    <w:rsid w:val="00EB4666"/>
    <w:rsid w:val="00EB64EB"/>
    <w:rsid w:val="00EB6B0B"/>
    <w:rsid w:val="00EB6C8E"/>
    <w:rsid w:val="00EB6FAB"/>
    <w:rsid w:val="00EC0214"/>
    <w:rsid w:val="00EC03E0"/>
    <w:rsid w:val="00EC077A"/>
    <w:rsid w:val="00EC0C38"/>
    <w:rsid w:val="00EC13E4"/>
    <w:rsid w:val="00EC1E6F"/>
    <w:rsid w:val="00EC3D9A"/>
    <w:rsid w:val="00EC3DB6"/>
    <w:rsid w:val="00EC4138"/>
    <w:rsid w:val="00EC4474"/>
    <w:rsid w:val="00EC4489"/>
    <w:rsid w:val="00EC7A73"/>
    <w:rsid w:val="00EC7EFC"/>
    <w:rsid w:val="00ED0CF2"/>
    <w:rsid w:val="00ED11FF"/>
    <w:rsid w:val="00ED1736"/>
    <w:rsid w:val="00ED327B"/>
    <w:rsid w:val="00ED3331"/>
    <w:rsid w:val="00ED3344"/>
    <w:rsid w:val="00ED3AC2"/>
    <w:rsid w:val="00ED3D95"/>
    <w:rsid w:val="00ED4793"/>
    <w:rsid w:val="00ED49DC"/>
    <w:rsid w:val="00ED4FC3"/>
    <w:rsid w:val="00ED5142"/>
    <w:rsid w:val="00ED54F1"/>
    <w:rsid w:val="00ED7504"/>
    <w:rsid w:val="00ED7A69"/>
    <w:rsid w:val="00ED7F5F"/>
    <w:rsid w:val="00EE01B1"/>
    <w:rsid w:val="00EE029B"/>
    <w:rsid w:val="00EE092D"/>
    <w:rsid w:val="00EE200D"/>
    <w:rsid w:val="00EE27AE"/>
    <w:rsid w:val="00EE2B3B"/>
    <w:rsid w:val="00EE3072"/>
    <w:rsid w:val="00EE3182"/>
    <w:rsid w:val="00EE33B4"/>
    <w:rsid w:val="00EE450E"/>
    <w:rsid w:val="00EE4AF5"/>
    <w:rsid w:val="00EE5AA0"/>
    <w:rsid w:val="00EE6639"/>
    <w:rsid w:val="00EE71CF"/>
    <w:rsid w:val="00EF0000"/>
    <w:rsid w:val="00EF0144"/>
    <w:rsid w:val="00EF13D8"/>
    <w:rsid w:val="00EF223B"/>
    <w:rsid w:val="00EF3145"/>
    <w:rsid w:val="00EF3428"/>
    <w:rsid w:val="00EF4090"/>
    <w:rsid w:val="00EF42C1"/>
    <w:rsid w:val="00EF455F"/>
    <w:rsid w:val="00EF541C"/>
    <w:rsid w:val="00EF6137"/>
    <w:rsid w:val="00EF7B2F"/>
    <w:rsid w:val="00F002F6"/>
    <w:rsid w:val="00F01B22"/>
    <w:rsid w:val="00F027EE"/>
    <w:rsid w:val="00F02C65"/>
    <w:rsid w:val="00F02CDE"/>
    <w:rsid w:val="00F03184"/>
    <w:rsid w:val="00F03215"/>
    <w:rsid w:val="00F04C8B"/>
    <w:rsid w:val="00F054A7"/>
    <w:rsid w:val="00F06218"/>
    <w:rsid w:val="00F0621A"/>
    <w:rsid w:val="00F06488"/>
    <w:rsid w:val="00F06C9F"/>
    <w:rsid w:val="00F12C73"/>
    <w:rsid w:val="00F13A86"/>
    <w:rsid w:val="00F14234"/>
    <w:rsid w:val="00F153D4"/>
    <w:rsid w:val="00F1575F"/>
    <w:rsid w:val="00F16C53"/>
    <w:rsid w:val="00F17F7E"/>
    <w:rsid w:val="00F20CBF"/>
    <w:rsid w:val="00F21C58"/>
    <w:rsid w:val="00F21FD6"/>
    <w:rsid w:val="00F221F1"/>
    <w:rsid w:val="00F22D60"/>
    <w:rsid w:val="00F234F3"/>
    <w:rsid w:val="00F238FB"/>
    <w:rsid w:val="00F23BCD"/>
    <w:rsid w:val="00F24B47"/>
    <w:rsid w:val="00F24F21"/>
    <w:rsid w:val="00F25BE0"/>
    <w:rsid w:val="00F26E1E"/>
    <w:rsid w:val="00F26FDD"/>
    <w:rsid w:val="00F27478"/>
    <w:rsid w:val="00F278B7"/>
    <w:rsid w:val="00F27B21"/>
    <w:rsid w:val="00F3020C"/>
    <w:rsid w:val="00F30762"/>
    <w:rsid w:val="00F3265D"/>
    <w:rsid w:val="00F32757"/>
    <w:rsid w:val="00F32DEC"/>
    <w:rsid w:val="00F33453"/>
    <w:rsid w:val="00F33587"/>
    <w:rsid w:val="00F33779"/>
    <w:rsid w:val="00F339A6"/>
    <w:rsid w:val="00F3526F"/>
    <w:rsid w:val="00F35C03"/>
    <w:rsid w:val="00F36179"/>
    <w:rsid w:val="00F36356"/>
    <w:rsid w:val="00F3799C"/>
    <w:rsid w:val="00F379C7"/>
    <w:rsid w:val="00F37E75"/>
    <w:rsid w:val="00F40E18"/>
    <w:rsid w:val="00F41AD9"/>
    <w:rsid w:val="00F41B24"/>
    <w:rsid w:val="00F41B83"/>
    <w:rsid w:val="00F41BF2"/>
    <w:rsid w:val="00F43BC5"/>
    <w:rsid w:val="00F43FAB"/>
    <w:rsid w:val="00F4423E"/>
    <w:rsid w:val="00F45356"/>
    <w:rsid w:val="00F45DA5"/>
    <w:rsid w:val="00F46131"/>
    <w:rsid w:val="00F4697A"/>
    <w:rsid w:val="00F506E3"/>
    <w:rsid w:val="00F50F0E"/>
    <w:rsid w:val="00F50F24"/>
    <w:rsid w:val="00F51465"/>
    <w:rsid w:val="00F52CDF"/>
    <w:rsid w:val="00F541C5"/>
    <w:rsid w:val="00F54694"/>
    <w:rsid w:val="00F552EB"/>
    <w:rsid w:val="00F57F37"/>
    <w:rsid w:val="00F60741"/>
    <w:rsid w:val="00F61A32"/>
    <w:rsid w:val="00F61ACF"/>
    <w:rsid w:val="00F62186"/>
    <w:rsid w:val="00F622E2"/>
    <w:rsid w:val="00F62455"/>
    <w:rsid w:val="00F6390A"/>
    <w:rsid w:val="00F64DC2"/>
    <w:rsid w:val="00F65113"/>
    <w:rsid w:val="00F65300"/>
    <w:rsid w:val="00F66545"/>
    <w:rsid w:val="00F678F1"/>
    <w:rsid w:val="00F679B1"/>
    <w:rsid w:val="00F67C35"/>
    <w:rsid w:val="00F67C53"/>
    <w:rsid w:val="00F70109"/>
    <w:rsid w:val="00F70932"/>
    <w:rsid w:val="00F70C8A"/>
    <w:rsid w:val="00F7145B"/>
    <w:rsid w:val="00F72083"/>
    <w:rsid w:val="00F73A0E"/>
    <w:rsid w:val="00F73A7B"/>
    <w:rsid w:val="00F74098"/>
    <w:rsid w:val="00F7416E"/>
    <w:rsid w:val="00F758D2"/>
    <w:rsid w:val="00F75A55"/>
    <w:rsid w:val="00F764F4"/>
    <w:rsid w:val="00F76B65"/>
    <w:rsid w:val="00F77674"/>
    <w:rsid w:val="00F818BB"/>
    <w:rsid w:val="00F834C2"/>
    <w:rsid w:val="00F84FBC"/>
    <w:rsid w:val="00F85330"/>
    <w:rsid w:val="00F856B6"/>
    <w:rsid w:val="00F857FD"/>
    <w:rsid w:val="00F871B5"/>
    <w:rsid w:val="00F878E6"/>
    <w:rsid w:val="00F9031E"/>
    <w:rsid w:val="00F92F86"/>
    <w:rsid w:val="00F93B6C"/>
    <w:rsid w:val="00F94137"/>
    <w:rsid w:val="00F96BFE"/>
    <w:rsid w:val="00F970E1"/>
    <w:rsid w:val="00F977FD"/>
    <w:rsid w:val="00FA044A"/>
    <w:rsid w:val="00FA0963"/>
    <w:rsid w:val="00FA18B9"/>
    <w:rsid w:val="00FA223E"/>
    <w:rsid w:val="00FA24E9"/>
    <w:rsid w:val="00FA2680"/>
    <w:rsid w:val="00FA2AD7"/>
    <w:rsid w:val="00FA3472"/>
    <w:rsid w:val="00FA3B06"/>
    <w:rsid w:val="00FA40FA"/>
    <w:rsid w:val="00FA5089"/>
    <w:rsid w:val="00FA5725"/>
    <w:rsid w:val="00FA63EE"/>
    <w:rsid w:val="00FA6807"/>
    <w:rsid w:val="00FA718D"/>
    <w:rsid w:val="00FB136D"/>
    <w:rsid w:val="00FB14B0"/>
    <w:rsid w:val="00FB1E6B"/>
    <w:rsid w:val="00FB2AE0"/>
    <w:rsid w:val="00FB2DEA"/>
    <w:rsid w:val="00FB2ED9"/>
    <w:rsid w:val="00FB4BF2"/>
    <w:rsid w:val="00FB4FF4"/>
    <w:rsid w:val="00FB52DB"/>
    <w:rsid w:val="00FB5EA8"/>
    <w:rsid w:val="00FB78A3"/>
    <w:rsid w:val="00FC03AE"/>
    <w:rsid w:val="00FC0969"/>
    <w:rsid w:val="00FC0CB6"/>
    <w:rsid w:val="00FC112A"/>
    <w:rsid w:val="00FC1CE2"/>
    <w:rsid w:val="00FC20F5"/>
    <w:rsid w:val="00FC23C1"/>
    <w:rsid w:val="00FC2C2B"/>
    <w:rsid w:val="00FC3E0B"/>
    <w:rsid w:val="00FC624D"/>
    <w:rsid w:val="00FC6C14"/>
    <w:rsid w:val="00FD07A6"/>
    <w:rsid w:val="00FD0AFB"/>
    <w:rsid w:val="00FD220D"/>
    <w:rsid w:val="00FD25E0"/>
    <w:rsid w:val="00FD2CB9"/>
    <w:rsid w:val="00FD3CD2"/>
    <w:rsid w:val="00FD3D1F"/>
    <w:rsid w:val="00FD4839"/>
    <w:rsid w:val="00FD4A65"/>
    <w:rsid w:val="00FD6295"/>
    <w:rsid w:val="00FD697C"/>
    <w:rsid w:val="00FD7045"/>
    <w:rsid w:val="00FD7CFF"/>
    <w:rsid w:val="00FE07B0"/>
    <w:rsid w:val="00FE0E75"/>
    <w:rsid w:val="00FE0F98"/>
    <w:rsid w:val="00FE12C4"/>
    <w:rsid w:val="00FE280E"/>
    <w:rsid w:val="00FE2A1B"/>
    <w:rsid w:val="00FE3D6F"/>
    <w:rsid w:val="00FE3EAB"/>
    <w:rsid w:val="00FE4EA5"/>
    <w:rsid w:val="00FE581B"/>
    <w:rsid w:val="00FE5BA7"/>
    <w:rsid w:val="00FE5EBE"/>
    <w:rsid w:val="00FE6718"/>
    <w:rsid w:val="00FE7688"/>
    <w:rsid w:val="00FE79E2"/>
    <w:rsid w:val="00FF1181"/>
    <w:rsid w:val="00FF2D73"/>
    <w:rsid w:val="00FF42DA"/>
    <w:rsid w:val="00FF4D17"/>
    <w:rsid w:val="00FF5AD8"/>
    <w:rsid w:val="00FF5F27"/>
    <w:rsid w:val="00FF63B2"/>
    <w:rsid w:val="00FF79E8"/>
    <w:rsid w:val="010A09DE"/>
    <w:rsid w:val="0120EDD1"/>
    <w:rsid w:val="01281E2F"/>
    <w:rsid w:val="01369AA2"/>
    <w:rsid w:val="013F7388"/>
    <w:rsid w:val="0141A664"/>
    <w:rsid w:val="015364FF"/>
    <w:rsid w:val="017C8DB0"/>
    <w:rsid w:val="019BFA25"/>
    <w:rsid w:val="01A3F4BC"/>
    <w:rsid w:val="01A79443"/>
    <w:rsid w:val="01A9E273"/>
    <w:rsid w:val="01C9A54A"/>
    <w:rsid w:val="02142D05"/>
    <w:rsid w:val="02271D6E"/>
    <w:rsid w:val="024DFDBA"/>
    <w:rsid w:val="02655D1F"/>
    <w:rsid w:val="02710C05"/>
    <w:rsid w:val="0281C615"/>
    <w:rsid w:val="02CDFCB0"/>
    <w:rsid w:val="02D8DB71"/>
    <w:rsid w:val="02EEC194"/>
    <w:rsid w:val="02F0BA96"/>
    <w:rsid w:val="02FA0ACE"/>
    <w:rsid w:val="03061017"/>
    <w:rsid w:val="0308379F"/>
    <w:rsid w:val="032207BB"/>
    <w:rsid w:val="03514F2F"/>
    <w:rsid w:val="035F16EF"/>
    <w:rsid w:val="0360A8D8"/>
    <w:rsid w:val="03872CA3"/>
    <w:rsid w:val="039A7494"/>
    <w:rsid w:val="039AEB79"/>
    <w:rsid w:val="03A73D74"/>
    <w:rsid w:val="03ADA17A"/>
    <w:rsid w:val="03B6795D"/>
    <w:rsid w:val="03BE224E"/>
    <w:rsid w:val="04017C8A"/>
    <w:rsid w:val="04046E19"/>
    <w:rsid w:val="041E49F9"/>
    <w:rsid w:val="0422CC0D"/>
    <w:rsid w:val="044D3478"/>
    <w:rsid w:val="0467A0B8"/>
    <w:rsid w:val="04754FBA"/>
    <w:rsid w:val="04765D34"/>
    <w:rsid w:val="0484F257"/>
    <w:rsid w:val="04A26B6D"/>
    <w:rsid w:val="04CEE860"/>
    <w:rsid w:val="04E18335"/>
    <w:rsid w:val="04ECC344"/>
    <w:rsid w:val="04F545E6"/>
    <w:rsid w:val="0502B60C"/>
    <w:rsid w:val="0529BDB7"/>
    <w:rsid w:val="05304F2C"/>
    <w:rsid w:val="0552C342"/>
    <w:rsid w:val="055F9311"/>
    <w:rsid w:val="0561EF46"/>
    <w:rsid w:val="056BFD5D"/>
    <w:rsid w:val="057C1214"/>
    <w:rsid w:val="0586EA7F"/>
    <w:rsid w:val="058B6736"/>
    <w:rsid w:val="05A810D4"/>
    <w:rsid w:val="05ADA3D0"/>
    <w:rsid w:val="05E02E9C"/>
    <w:rsid w:val="05E0B0BE"/>
    <w:rsid w:val="05F9D51F"/>
    <w:rsid w:val="06007C10"/>
    <w:rsid w:val="0603C959"/>
    <w:rsid w:val="061867B5"/>
    <w:rsid w:val="0620A0B4"/>
    <w:rsid w:val="064D3949"/>
    <w:rsid w:val="065807F7"/>
    <w:rsid w:val="067D928F"/>
    <w:rsid w:val="06800FF9"/>
    <w:rsid w:val="0684C8A1"/>
    <w:rsid w:val="06A3349B"/>
    <w:rsid w:val="06CD3DE0"/>
    <w:rsid w:val="07037C53"/>
    <w:rsid w:val="070563D5"/>
    <w:rsid w:val="070C9E49"/>
    <w:rsid w:val="071BE275"/>
    <w:rsid w:val="0725E145"/>
    <w:rsid w:val="073C0EDB"/>
    <w:rsid w:val="0755A8F8"/>
    <w:rsid w:val="0758A10A"/>
    <w:rsid w:val="07926164"/>
    <w:rsid w:val="0796C36F"/>
    <w:rsid w:val="07A0612F"/>
    <w:rsid w:val="07B3C4AA"/>
    <w:rsid w:val="07BCD5AB"/>
    <w:rsid w:val="07C29A66"/>
    <w:rsid w:val="07CFCE7E"/>
    <w:rsid w:val="07D832AB"/>
    <w:rsid w:val="080181A2"/>
    <w:rsid w:val="081923F7"/>
    <w:rsid w:val="08246406"/>
    <w:rsid w:val="082A9646"/>
    <w:rsid w:val="0837D9EF"/>
    <w:rsid w:val="084F7D9C"/>
    <w:rsid w:val="087A5863"/>
    <w:rsid w:val="087F5F46"/>
    <w:rsid w:val="0891F526"/>
    <w:rsid w:val="0894A83A"/>
    <w:rsid w:val="08BDBE89"/>
    <w:rsid w:val="08CA5DE2"/>
    <w:rsid w:val="08E1FD40"/>
    <w:rsid w:val="08E649AA"/>
    <w:rsid w:val="08F3C925"/>
    <w:rsid w:val="091A5CC2"/>
    <w:rsid w:val="091BE8A0"/>
    <w:rsid w:val="096D6C08"/>
    <w:rsid w:val="0971CE69"/>
    <w:rsid w:val="097B5254"/>
    <w:rsid w:val="09830940"/>
    <w:rsid w:val="099005BC"/>
    <w:rsid w:val="09B7EA14"/>
    <w:rsid w:val="09BCFC7D"/>
    <w:rsid w:val="09C78D97"/>
    <w:rsid w:val="09D14E32"/>
    <w:rsid w:val="09F05ADD"/>
    <w:rsid w:val="0A47C465"/>
    <w:rsid w:val="0A7E9C13"/>
    <w:rsid w:val="0AA1BF69"/>
    <w:rsid w:val="0B272EF5"/>
    <w:rsid w:val="0B33AA35"/>
    <w:rsid w:val="0B363B8F"/>
    <w:rsid w:val="0B430198"/>
    <w:rsid w:val="0B5C04C8"/>
    <w:rsid w:val="0B9F90B0"/>
    <w:rsid w:val="0BB14D5E"/>
    <w:rsid w:val="0BC6D74E"/>
    <w:rsid w:val="0BCB77E0"/>
    <w:rsid w:val="0BD22B3B"/>
    <w:rsid w:val="0C3812D6"/>
    <w:rsid w:val="0C3D429B"/>
    <w:rsid w:val="0C458E8B"/>
    <w:rsid w:val="0C47AAA1"/>
    <w:rsid w:val="0C8B02F2"/>
    <w:rsid w:val="0C9371C5"/>
    <w:rsid w:val="0CA3D5A2"/>
    <w:rsid w:val="0CA99A86"/>
    <w:rsid w:val="0CB061EC"/>
    <w:rsid w:val="0CBA76AB"/>
    <w:rsid w:val="0CD66784"/>
    <w:rsid w:val="0CDD0B7C"/>
    <w:rsid w:val="0CECFABF"/>
    <w:rsid w:val="0D3E9A58"/>
    <w:rsid w:val="0D5CC0C5"/>
    <w:rsid w:val="0D75E922"/>
    <w:rsid w:val="0DAA59AF"/>
    <w:rsid w:val="0DB9FEFF"/>
    <w:rsid w:val="0DBD0608"/>
    <w:rsid w:val="0DCE72DE"/>
    <w:rsid w:val="0E07010F"/>
    <w:rsid w:val="0E2475E2"/>
    <w:rsid w:val="0E62B9AF"/>
    <w:rsid w:val="0EC0CA4A"/>
    <w:rsid w:val="0EC775D0"/>
    <w:rsid w:val="0ECAD89B"/>
    <w:rsid w:val="0ECB890C"/>
    <w:rsid w:val="0EDDFF43"/>
    <w:rsid w:val="0EFFEBF0"/>
    <w:rsid w:val="0F0B060D"/>
    <w:rsid w:val="0F0EC5D9"/>
    <w:rsid w:val="0F1E4034"/>
    <w:rsid w:val="0F470B3D"/>
    <w:rsid w:val="0F61C0E2"/>
    <w:rsid w:val="0F934119"/>
    <w:rsid w:val="0FB82BF7"/>
    <w:rsid w:val="0FD455F0"/>
    <w:rsid w:val="0FE8FA1A"/>
    <w:rsid w:val="1045EA76"/>
    <w:rsid w:val="1048D170"/>
    <w:rsid w:val="1049324C"/>
    <w:rsid w:val="1067330C"/>
    <w:rsid w:val="1069394D"/>
    <w:rsid w:val="10949CA1"/>
    <w:rsid w:val="10A5D18D"/>
    <w:rsid w:val="10BB67F1"/>
    <w:rsid w:val="10C2ACBA"/>
    <w:rsid w:val="10CCBCAF"/>
    <w:rsid w:val="10E0A1D7"/>
    <w:rsid w:val="10E8C0FD"/>
    <w:rsid w:val="110DA39F"/>
    <w:rsid w:val="112CAC11"/>
    <w:rsid w:val="11567BEA"/>
    <w:rsid w:val="11C13BAA"/>
    <w:rsid w:val="11CC7D73"/>
    <w:rsid w:val="11E92A19"/>
    <w:rsid w:val="11ED815F"/>
    <w:rsid w:val="1203036D"/>
    <w:rsid w:val="120CC112"/>
    <w:rsid w:val="12436815"/>
    <w:rsid w:val="124F69C0"/>
    <w:rsid w:val="125817CB"/>
    <w:rsid w:val="1272EDC1"/>
    <w:rsid w:val="12F790A9"/>
    <w:rsid w:val="1319D207"/>
    <w:rsid w:val="131AFB2F"/>
    <w:rsid w:val="133C099F"/>
    <w:rsid w:val="1340F9F3"/>
    <w:rsid w:val="134F8DD1"/>
    <w:rsid w:val="1358164D"/>
    <w:rsid w:val="135863C2"/>
    <w:rsid w:val="13690919"/>
    <w:rsid w:val="136B2FF9"/>
    <w:rsid w:val="136D6F87"/>
    <w:rsid w:val="13D80F5B"/>
    <w:rsid w:val="13E11795"/>
    <w:rsid w:val="13E178F6"/>
    <w:rsid w:val="13FF3359"/>
    <w:rsid w:val="14046030"/>
    <w:rsid w:val="146B462A"/>
    <w:rsid w:val="1493610A"/>
    <w:rsid w:val="149893F6"/>
    <w:rsid w:val="14A303A7"/>
    <w:rsid w:val="14B48110"/>
    <w:rsid w:val="14B70D4A"/>
    <w:rsid w:val="14C4A4E1"/>
    <w:rsid w:val="14DDF1CD"/>
    <w:rsid w:val="14ECB64B"/>
    <w:rsid w:val="15025B8B"/>
    <w:rsid w:val="150B6347"/>
    <w:rsid w:val="15233584"/>
    <w:rsid w:val="15309610"/>
    <w:rsid w:val="155D36F8"/>
    <w:rsid w:val="1567592A"/>
    <w:rsid w:val="1586F19F"/>
    <w:rsid w:val="1593D03E"/>
    <w:rsid w:val="15947462"/>
    <w:rsid w:val="15A20251"/>
    <w:rsid w:val="15A868E3"/>
    <w:rsid w:val="15C5A4EE"/>
    <w:rsid w:val="16210D8C"/>
    <w:rsid w:val="1644310C"/>
    <w:rsid w:val="16472510"/>
    <w:rsid w:val="16585036"/>
    <w:rsid w:val="165BC9AB"/>
    <w:rsid w:val="1664216D"/>
    <w:rsid w:val="16765CDC"/>
    <w:rsid w:val="167E8085"/>
    <w:rsid w:val="1692AA4E"/>
    <w:rsid w:val="16A6534E"/>
    <w:rsid w:val="16A8EB31"/>
    <w:rsid w:val="16AA2AA6"/>
    <w:rsid w:val="16CC4D21"/>
    <w:rsid w:val="16D0D76A"/>
    <w:rsid w:val="16DEBF04"/>
    <w:rsid w:val="16E786F6"/>
    <w:rsid w:val="16FCCA7F"/>
    <w:rsid w:val="1728D118"/>
    <w:rsid w:val="173C4825"/>
    <w:rsid w:val="173FE8E8"/>
    <w:rsid w:val="17535455"/>
    <w:rsid w:val="175565BD"/>
    <w:rsid w:val="17659DFA"/>
    <w:rsid w:val="17F43AB3"/>
    <w:rsid w:val="18033D16"/>
    <w:rsid w:val="181865D3"/>
    <w:rsid w:val="18288BE2"/>
    <w:rsid w:val="1838B99E"/>
    <w:rsid w:val="18517448"/>
    <w:rsid w:val="186BB92C"/>
    <w:rsid w:val="18852317"/>
    <w:rsid w:val="188E0358"/>
    <w:rsid w:val="18B3BC11"/>
    <w:rsid w:val="18BD49AC"/>
    <w:rsid w:val="18F505EB"/>
    <w:rsid w:val="18FED3BD"/>
    <w:rsid w:val="1909E257"/>
    <w:rsid w:val="1942BF31"/>
    <w:rsid w:val="19481587"/>
    <w:rsid w:val="196420BB"/>
    <w:rsid w:val="19663BD2"/>
    <w:rsid w:val="1978A47C"/>
    <w:rsid w:val="197DCC56"/>
    <w:rsid w:val="199F7F0D"/>
    <w:rsid w:val="19A79057"/>
    <w:rsid w:val="19BA96B1"/>
    <w:rsid w:val="19D79C0A"/>
    <w:rsid w:val="19DBA6E4"/>
    <w:rsid w:val="19EF7A13"/>
    <w:rsid w:val="1A01FE78"/>
    <w:rsid w:val="1A11EB27"/>
    <w:rsid w:val="1A164F8D"/>
    <w:rsid w:val="1A22C444"/>
    <w:rsid w:val="1A3CA52B"/>
    <w:rsid w:val="1A4B7522"/>
    <w:rsid w:val="1A716F18"/>
    <w:rsid w:val="1AD32CB8"/>
    <w:rsid w:val="1AED719D"/>
    <w:rsid w:val="1AF47EAF"/>
    <w:rsid w:val="1AF8405D"/>
    <w:rsid w:val="1AFA7478"/>
    <w:rsid w:val="1AFD63D3"/>
    <w:rsid w:val="1B4B04AE"/>
    <w:rsid w:val="1B4EB5CA"/>
    <w:rsid w:val="1B64F562"/>
    <w:rsid w:val="1B69A394"/>
    <w:rsid w:val="1B8E5470"/>
    <w:rsid w:val="1BB26BE6"/>
    <w:rsid w:val="1BB46375"/>
    <w:rsid w:val="1BBDCE9E"/>
    <w:rsid w:val="1BC25214"/>
    <w:rsid w:val="1C08158C"/>
    <w:rsid w:val="1C138970"/>
    <w:rsid w:val="1C5BA11A"/>
    <w:rsid w:val="1C913617"/>
    <w:rsid w:val="1CC6BB2D"/>
    <w:rsid w:val="1CC72571"/>
    <w:rsid w:val="1CC781DE"/>
    <w:rsid w:val="1CCE1C47"/>
    <w:rsid w:val="1CE61DAB"/>
    <w:rsid w:val="1CED9E8E"/>
    <w:rsid w:val="1D434E54"/>
    <w:rsid w:val="1D6EB908"/>
    <w:rsid w:val="1D72E48F"/>
    <w:rsid w:val="1D7905D0"/>
    <w:rsid w:val="1D7D31CF"/>
    <w:rsid w:val="1D8BF1A5"/>
    <w:rsid w:val="1DB007D3"/>
    <w:rsid w:val="1DB01528"/>
    <w:rsid w:val="1DCE9746"/>
    <w:rsid w:val="1DD02218"/>
    <w:rsid w:val="1DDB1758"/>
    <w:rsid w:val="1DF5A446"/>
    <w:rsid w:val="1DF936E8"/>
    <w:rsid w:val="1E0B7930"/>
    <w:rsid w:val="1E1F2DD3"/>
    <w:rsid w:val="1E2360D0"/>
    <w:rsid w:val="1E2D3E82"/>
    <w:rsid w:val="1E62F5D2"/>
    <w:rsid w:val="1E68A183"/>
    <w:rsid w:val="1E736968"/>
    <w:rsid w:val="1E78C3D5"/>
    <w:rsid w:val="1E802F58"/>
    <w:rsid w:val="1EA301CF"/>
    <w:rsid w:val="1EB3A8F4"/>
    <w:rsid w:val="1EBC2CF7"/>
    <w:rsid w:val="1EE00AE1"/>
    <w:rsid w:val="1EFC14FF"/>
    <w:rsid w:val="1F1E6B4F"/>
    <w:rsid w:val="1F283230"/>
    <w:rsid w:val="1F3B37DB"/>
    <w:rsid w:val="1F469F5E"/>
    <w:rsid w:val="1F653210"/>
    <w:rsid w:val="1F787F6D"/>
    <w:rsid w:val="1F7ACD67"/>
    <w:rsid w:val="1F9C77BD"/>
    <w:rsid w:val="1FBAD89F"/>
    <w:rsid w:val="1FC0E2C0"/>
    <w:rsid w:val="1FD8743A"/>
    <w:rsid w:val="1FDA5847"/>
    <w:rsid w:val="2001F37D"/>
    <w:rsid w:val="203B9AE0"/>
    <w:rsid w:val="203D14B7"/>
    <w:rsid w:val="20440B46"/>
    <w:rsid w:val="20FA297A"/>
    <w:rsid w:val="21255076"/>
    <w:rsid w:val="2125ADAD"/>
    <w:rsid w:val="21474E93"/>
    <w:rsid w:val="21520B28"/>
    <w:rsid w:val="2152A1E2"/>
    <w:rsid w:val="215817CD"/>
    <w:rsid w:val="2163C033"/>
    <w:rsid w:val="216D52A6"/>
    <w:rsid w:val="21861FC5"/>
    <w:rsid w:val="21930418"/>
    <w:rsid w:val="219A9694"/>
    <w:rsid w:val="21ADD127"/>
    <w:rsid w:val="21B79745"/>
    <w:rsid w:val="21BA9717"/>
    <w:rsid w:val="21BB08E6"/>
    <w:rsid w:val="21DEE4F8"/>
    <w:rsid w:val="21EFF048"/>
    <w:rsid w:val="221D9AD8"/>
    <w:rsid w:val="223477EB"/>
    <w:rsid w:val="2249D9C1"/>
    <w:rsid w:val="228E678E"/>
    <w:rsid w:val="2293E3D3"/>
    <w:rsid w:val="2299C337"/>
    <w:rsid w:val="22AB5858"/>
    <w:rsid w:val="22BC04AC"/>
    <w:rsid w:val="234B537C"/>
    <w:rsid w:val="236F0859"/>
    <w:rsid w:val="2378FC1C"/>
    <w:rsid w:val="237FA4B0"/>
    <w:rsid w:val="23807208"/>
    <w:rsid w:val="2392B88B"/>
    <w:rsid w:val="23AEFB8F"/>
    <w:rsid w:val="23B36338"/>
    <w:rsid w:val="23D92C34"/>
    <w:rsid w:val="23E06F75"/>
    <w:rsid w:val="23FDDC4B"/>
    <w:rsid w:val="240C0F62"/>
    <w:rsid w:val="2421D36B"/>
    <w:rsid w:val="244B4CC4"/>
    <w:rsid w:val="24634580"/>
    <w:rsid w:val="246406C4"/>
    <w:rsid w:val="2470CCB4"/>
    <w:rsid w:val="24897E7F"/>
    <w:rsid w:val="249EAC95"/>
    <w:rsid w:val="24AA7F90"/>
    <w:rsid w:val="24B936AC"/>
    <w:rsid w:val="24CAA4DA"/>
    <w:rsid w:val="24F12F90"/>
    <w:rsid w:val="250E46ED"/>
    <w:rsid w:val="251085DA"/>
    <w:rsid w:val="25226A79"/>
    <w:rsid w:val="253E6403"/>
    <w:rsid w:val="254FF8D4"/>
    <w:rsid w:val="2557DD77"/>
    <w:rsid w:val="255A5D4D"/>
    <w:rsid w:val="255E31EE"/>
    <w:rsid w:val="2571945A"/>
    <w:rsid w:val="2585E3FA"/>
    <w:rsid w:val="258C9522"/>
    <w:rsid w:val="259C137C"/>
    <w:rsid w:val="25FD823D"/>
    <w:rsid w:val="25FE110C"/>
    <w:rsid w:val="25FF3F8C"/>
    <w:rsid w:val="2623AD78"/>
    <w:rsid w:val="263F192B"/>
    <w:rsid w:val="266A0110"/>
    <w:rsid w:val="266D15BD"/>
    <w:rsid w:val="2673374A"/>
    <w:rsid w:val="2686DC3D"/>
    <w:rsid w:val="268E249D"/>
    <w:rsid w:val="269BECAB"/>
    <w:rsid w:val="26E7DDD1"/>
    <w:rsid w:val="2704372D"/>
    <w:rsid w:val="2704E0B8"/>
    <w:rsid w:val="271333A5"/>
    <w:rsid w:val="271D5B3B"/>
    <w:rsid w:val="2751C191"/>
    <w:rsid w:val="27764466"/>
    <w:rsid w:val="27875D86"/>
    <w:rsid w:val="278DD9FC"/>
    <w:rsid w:val="27A6CFFA"/>
    <w:rsid w:val="27A8D154"/>
    <w:rsid w:val="27CA378D"/>
    <w:rsid w:val="27E0F69F"/>
    <w:rsid w:val="27FF2906"/>
    <w:rsid w:val="280F634A"/>
    <w:rsid w:val="2814678B"/>
    <w:rsid w:val="2832F1E1"/>
    <w:rsid w:val="2842AEDF"/>
    <w:rsid w:val="28501422"/>
    <w:rsid w:val="28520784"/>
    <w:rsid w:val="285296CE"/>
    <w:rsid w:val="28B16BAF"/>
    <w:rsid w:val="28B554D0"/>
    <w:rsid w:val="28BFBC46"/>
    <w:rsid w:val="28D211B9"/>
    <w:rsid w:val="28DCE032"/>
    <w:rsid w:val="28E59E7B"/>
    <w:rsid w:val="2902A936"/>
    <w:rsid w:val="290BE5C9"/>
    <w:rsid w:val="29551B83"/>
    <w:rsid w:val="297AEE73"/>
    <w:rsid w:val="29915FD1"/>
    <w:rsid w:val="2995D0A3"/>
    <w:rsid w:val="299FEB06"/>
    <w:rsid w:val="29A23F79"/>
    <w:rsid w:val="29A7A5CF"/>
    <w:rsid w:val="29B9D37F"/>
    <w:rsid w:val="29C97607"/>
    <w:rsid w:val="29DDFC9D"/>
    <w:rsid w:val="29DF9280"/>
    <w:rsid w:val="29EC1602"/>
    <w:rsid w:val="29F5A402"/>
    <w:rsid w:val="2A2C26A2"/>
    <w:rsid w:val="2A702A07"/>
    <w:rsid w:val="2A7C7E8F"/>
    <w:rsid w:val="2AA67B2C"/>
    <w:rsid w:val="2AC2A3CD"/>
    <w:rsid w:val="2ADD7EA9"/>
    <w:rsid w:val="2AF43B51"/>
    <w:rsid w:val="2B13BCA5"/>
    <w:rsid w:val="2B39E65E"/>
    <w:rsid w:val="2B7A91C7"/>
    <w:rsid w:val="2B7ABBD1"/>
    <w:rsid w:val="2B860E88"/>
    <w:rsid w:val="2B88D01F"/>
    <w:rsid w:val="2BA1B127"/>
    <w:rsid w:val="2BC0F921"/>
    <w:rsid w:val="2BD4A448"/>
    <w:rsid w:val="2BF0C2ED"/>
    <w:rsid w:val="2C066055"/>
    <w:rsid w:val="2C0F8843"/>
    <w:rsid w:val="2C1008DE"/>
    <w:rsid w:val="2C1480F4"/>
    <w:rsid w:val="2C1B3381"/>
    <w:rsid w:val="2C294D40"/>
    <w:rsid w:val="2C3EC8D4"/>
    <w:rsid w:val="2C44FA8A"/>
    <w:rsid w:val="2C45A61C"/>
    <w:rsid w:val="2C5E742E"/>
    <w:rsid w:val="2C6E3E8F"/>
    <w:rsid w:val="2C900BB2"/>
    <w:rsid w:val="2C906DB9"/>
    <w:rsid w:val="2C95C81D"/>
    <w:rsid w:val="2CBAC20E"/>
    <w:rsid w:val="2CCE2E55"/>
    <w:rsid w:val="2CE18F98"/>
    <w:rsid w:val="2CE343F2"/>
    <w:rsid w:val="2CE39FA4"/>
    <w:rsid w:val="2CE98982"/>
    <w:rsid w:val="2CEE90A4"/>
    <w:rsid w:val="2D1860D0"/>
    <w:rsid w:val="2D1A1894"/>
    <w:rsid w:val="2D3589D8"/>
    <w:rsid w:val="2D61A225"/>
    <w:rsid w:val="2D69C1C8"/>
    <w:rsid w:val="2D79CA09"/>
    <w:rsid w:val="2D8E0235"/>
    <w:rsid w:val="2DF9169A"/>
    <w:rsid w:val="2E309C47"/>
    <w:rsid w:val="2E6000F9"/>
    <w:rsid w:val="2E8C43AF"/>
    <w:rsid w:val="2EAF0E58"/>
    <w:rsid w:val="2EDA936C"/>
    <w:rsid w:val="2EF5706C"/>
    <w:rsid w:val="2F06DB4B"/>
    <w:rsid w:val="2F0A8ED8"/>
    <w:rsid w:val="2F0B0FC4"/>
    <w:rsid w:val="2F423CED"/>
    <w:rsid w:val="2F449F41"/>
    <w:rsid w:val="2F4B32AF"/>
    <w:rsid w:val="2F4C21B6"/>
    <w:rsid w:val="2F60FAB7"/>
    <w:rsid w:val="2F7864F7"/>
    <w:rsid w:val="2F7B2FBD"/>
    <w:rsid w:val="2F7E88F2"/>
    <w:rsid w:val="2F88488C"/>
    <w:rsid w:val="2F8ED242"/>
    <w:rsid w:val="2F9B8FFB"/>
    <w:rsid w:val="2FA53F99"/>
    <w:rsid w:val="2FD87025"/>
    <w:rsid w:val="2FE285EA"/>
    <w:rsid w:val="2FE3D78F"/>
    <w:rsid w:val="2FFC9824"/>
    <w:rsid w:val="300D5781"/>
    <w:rsid w:val="3014E9FD"/>
    <w:rsid w:val="3019DE28"/>
    <w:rsid w:val="302F21EA"/>
    <w:rsid w:val="3035C150"/>
    <w:rsid w:val="30370862"/>
    <w:rsid w:val="3045FE36"/>
    <w:rsid w:val="3072E070"/>
    <w:rsid w:val="30870F3E"/>
    <w:rsid w:val="30A8156B"/>
    <w:rsid w:val="30AA83AE"/>
    <w:rsid w:val="30B57F19"/>
    <w:rsid w:val="30BE52B1"/>
    <w:rsid w:val="30F22A1D"/>
    <w:rsid w:val="30F5C8D8"/>
    <w:rsid w:val="31011A74"/>
    <w:rsid w:val="311BCEAC"/>
    <w:rsid w:val="31278D56"/>
    <w:rsid w:val="314EE8FA"/>
    <w:rsid w:val="318E4A1F"/>
    <w:rsid w:val="31B172B2"/>
    <w:rsid w:val="31D30B68"/>
    <w:rsid w:val="31D4988E"/>
    <w:rsid w:val="31D720D3"/>
    <w:rsid w:val="31DDFF8A"/>
    <w:rsid w:val="31EC8AB4"/>
    <w:rsid w:val="31F8E8AB"/>
    <w:rsid w:val="320A99E0"/>
    <w:rsid w:val="32201F19"/>
    <w:rsid w:val="32209628"/>
    <w:rsid w:val="3232E091"/>
    <w:rsid w:val="3240F612"/>
    <w:rsid w:val="327287A1"/>
    <w:rsid w:val="3294FD4F"/>
    <w:rsid w:val="32BCE2A5"/>
    <w:rsid w:val="32C7F3E8"/>
    <w:rsid w:val="32EA9559"/>
    <w:rsid w:val="33352B04"/>
    <w:rsid w:val="3344F843"/>
    <w:rsid w:val="3348FEC9"/>
    <w:rsid w:val="3379CFEB"/>
    <w:rsid w:val="338D9132"/>
    <w:rsid w:val="33988B82"/>
    <w:rsid w:val="33A1E5ED"/>
    <w:rsid w:val="33B354C6"/>
    <w:rsid w:val="33BAA4DF"/>
    <w:rsid w:val="3435B0CF"/>
    <w:rsid w:val="3439D35B"/>
    <w:rsid w:val="34565DD5"/>
    <w:rsid w:val="345B067B"/>
    <w:rsid w:val="34664FAA"/>
    <w:rsid w:val="346AF1E7"/>
    <w:rsid w:val="3477530D"/>
    <w:rsid w:val="349AC2AC"/>
    <w:rsid w:val="34F048A6"/>
    <w:rsid w:val="34F099D5"/>
    <w:rsid w:val="34FA2D6F"/>
    <w:rsid w:val="34FF52A8"/>
    <w:rsid w:val="35154C0F"/>
    <w:rsid w:val="3533919A"/>
    <w:rsid w:val="356A0015"/>
    <w:rsid w:val="357631B3"/>
    <w:rsid w:val="3580F67C"/>
    <w:rsid w:val="3587A3DB"/>
    <w:rsid w:val="358A0357"/>
    <w:rsid w:val="35B44276"/>
    <w:rsid w:val="35CB36D0"/>
    <w:rsid w:val="35D0A8E0"/>
    <w:rsid w:val="35D0DBE9"/>
    <w:rsid w:val="35D32346"/>
    <w:rsid w:val="35FD3275"/>
    <w:rsid w:val="36033332"/>
    <w:rsid w:val="3605B162"/>
    <w:rsid w:val="3609FC60"/>
    <w:rsid w:val="36447B96"/>
    <w:rsid w:val="36464C87"/>
    <w:rsid w:val="36842B81"/>
    <w:rsid w:val="3695FDD0"/>
    <w:rsid w:val="36C0CD7C"/>
    <w:rsid w:val="36CDC08F"/>
    <w:rsid w:val="37410010"/>
    <w:rsid w:val="37585D62"/>
    <w:rsid w:val="375F4C7C"/>
    <w:rsid w:val="377CB59A"/>
    <w:rsid w:val="3784F4EB"/>
    <w:rsid w:val="379AE034"/>
    <w:rsid w:val="37CEEBF2"/>
    <w:rsid w:val="3827E968"/>
    <w:rsid w:val="38293FE0"/>
    <w:rsid w:val="384213B9"/>
    <w:rsid w:val="384D410E"/>
    <w:rsid w:val="384F5905"/>
    <w:rsid w:val="385A90A1"/>
    <w:rsid w:val="386383F0"/>
    <w:rsid w:val="386572BB"/>
    <w:rsid w:val="38734C5C"/>
    <w:rsid w:val="3874F420"/>
    <w:rsid w:val="3875EFCC"/>
    <w:rsid w:val="38CAF97F"/>
    <w:rsid w:val="38E91F33"/>
    <w:rsid w:val="38FAF182"/>
    <w:rsid w:val="39148BEC"/>
    <w:rsid w:val="393F9C8E"/>
    <w:rsid w:val="3948EBD2"/>
    <w:rsid w:val="3950B0B0"/>
    <w:rsid w:val="3952C934"/>
    <w:rsid w:val="398E8C2F"/>
    <w:rsid w:val="399356B6"/>
    <w:rsid w:val="399B7C7B"/>
    <w:rsid w:val="39A93C90"/>
    <w:rsid w:val="39BFB322"/>
    <w:rsid w:val="39FCD2B6"/>
    <w:rsid w:val="3A183E70"/>
    <w:rsid w:val="3A5AA37D"/>
    <w:rsid w:val="3A5EF62D"/>
    <w:rsid w:val="3AA98BBD"/>
    <w:rsid w:val="3AC85DF5"/>
    <w:rsid w:val="3B124CA1"/>
    <w:rsid w:val="3B19A4F4"/>
    <w:rsid w:val="3B3BF0C9"/>
    <w:rsid w:val="3B468980"/>
    <w:rsid w:val="3B514EC4"/>
    <w:rsid w:val="3B5F8A2A"/>
    <w:rsid w:val="3B7A5C91"/>
    <w:rsid w:val="3B7ECF22"/>
    <w:rsid w:val="3B8A7FFB"/>
    <w:rsid w:val="3B99022B"/>
    <w:rsid w:val="3B9DD8AE"/>
    <w:rsid w:val="3BC2A618"/>
    <w:rsid w:val="3BD0D515"/>
    <w:rsid w:val="3BD2DE5B"/>
    <w:rsid w:val="3BF3B076"/>
    <w:rsid w:val="3C1282C9"/>
    <w:rsid w:val="3C2102EA"/>
    <w:rsid w:val="3C3E8673"/>
    <w:rsid w:val="3C472D76"/>
    <w:rsid w:val="3C58660E"/>
    <w:rsid w:val="3C67CFE5"/>
    <w:rsid w:val="3C885172"/>
    <w:rsid w:val="3CBA90FB"/>
    <w:rsid w:val="3CC2F676"/>
    <w:rsid w:val="3CCD63EA"/>
    <w:rsid w:val="3CD8179F"/>
    <w:rsid w:val="3CDDA65E"/>
    <w:rsid w:val="3CE5E3DE"/>
    <w:rsid w:val="3CF3DE91"/>
    <w:rsid w:val="3D00A996"/>
    <w:rsid w:val="3D142F11"/>
    <w:rsid w:val="3D2BF9C8"/>
    <w:rsid w:val="3D6B150E"/>
    <w:rsid w:val="3D7DFE45"/>
    <w:rsid w:val="3D7F13A3"/>
    <w:rsid w:val="3D814C63"/>
    <w:rsid w:val="3D83AD5C"/>
    <w:rsid w:val="3DA1FDC7"/>
    <w:rsid w:val="3DB1A11B"/>
    <w:rsid w:val="3DC410E2"/>
    <w:rsid w:val="3DCE8E00"/>
    <w:rsid w:val="3DCFAD87"/>
    <w:rsid w:val="3DD1B2B6"/>
    <w:rsid w:val="3DE3F37C"/>
    <w:rsid w:val="3DED9530"/>
    <w:rsid w:val="3E0BA1AA"/>
    <w:rsid w:val="3E1251B8"/>
    <w:rsid w:val="3E1D2CBC"/>
    <w:rsid w:val="3E303BC4"/>
    <w:rsid w:val="3E3DB233"/>
    <w:rsid w:val="3E5A4386"/>
    <w:rsid w:val="3E68DFB4"/>
    <w:rsid w:val="3E74BFBC"/>
    <w:rsid w:val="3E8D8BA4"/>
    <w:rsid w:val="3E99EE3A"/>
    <w:rsid w:val="3EA10FB5"/>
    <w:rsid w:val="3EB7C3B7"/>
    <w:rsid w:val="3ECA7A73"/>
    <w:rsid w:val="3ED34E8F"/>
    <w:rsid w:val="3F054E71"/>
    <w:rsid w:val="3F0F262E"/>
    <w:rsid w:val="3F19CEA6"/>
    <w:rsid w:val="3F1FD752"/>
    <w:rsid w:val="3F2DBCBF"/>
    <w:rsid w:val="3F2F6316"/>
    <w:rsid w:val="3F3EB16E"/>
    <w:rsid w:val="3F3EEA35"/>
    <w:rsid w:val="3F498D5D"/>
    <w:rsid w:val="3F510AA9"/>
    <w:rsid w:val="3F5860B7"/>
    <w:rsid w:val="3F6BD552"/>
    <w:rsid w:val="3F8D64F8"/>
    <w:rsid w:val="3F9AA526"/>
    <w:rsid w:val="3FCD0360"/>
    <w:rsid w:val="3FD40C1C"/>
    <w:rsid w:val="3FE4811E"/>
    <w:rsid w:val="3FE59520"/>
    <w:rsid w:val="3FEE4A25"/>
    <w:rsid w:val="40116B93"/>
    <w:rsid w:val="4013C3FF"/>
    <w:rsid w:val="401D84A0"/>
    <w:rsid w:val="401EF8C6"/>
    <w:rsid w:val="4032FB4D"/>
    <w:rsid w:val="403E73E2"/>
    <w:rsid w:val="409A2919"/>
    <w:rsid w:val="40B15088"/>
    <w:rsid w:val="40C4F23A"/>
    <w:rsid w:val="40ECE079"/>
    <w:rsid w:val="41016E35"/>
    <w:rsid w:val="410907D3"/>
    <w:rsid w:val="4119D363"/>
    <w:rsid w:val="4124F4E0"/>
    <w:rsid w:val="412737C0"/>
    <w:rsid w:val="417F350A"/>
    <w:rsid w:val="41831629"/>
    <w:rsid w:val="419A9B32"/>
    <w:rsid w:val="419E564E"/>
    <w:rsid w:val="41A68E60"/>
    <w:rsid w:val="41A909D6"/>
    <w:rsid w:val="41CE1C5E"/>
    <w:rsid w:val="41DF5BEF"/>
    <w:rsid w:val="41FD6ED5"/>
    <w:rsid w:val="41FF49C9"/>
    <w:rsid w:val="4207E49B"/>
    <w:rsid w:val="42147623"/>
    <w:rsid w:val="42440E8B"/>
    <w:rsid w:val="424955E4"/>
    <w:rsid w:val="425EF9F7"/>
    <w:rsid w:val="4268EE44"/>
    <w:rsid w:val="427B2651"/>
    <w:rsid w:val="42997FF0"/>
    <w:rsid w:val="42A52A6E"/>
    <w:rsid w:val="42CCC6FE"/>
    <w:rsid w:val="42F951C3"/>
    <w:rsid w:val="43272900"/>
    <w:rsid w:val="43339D75"/>
    <w:rsid w:val="43559904"/>
    <w:rsid w:val="4357251F"/>
    <w:rsid w:val="435A032D"/>
    <w:rsid w:val="435E3A9C"/>
    <w:rsid w:val="436C0DD7"/>
    <w:rsid w:val="43770A30"/>
    <w:rsid w:val="43808F4D"/>
    <w:rsid w:val="438D8349"/>
    <w:rsid w:val="43D856D4"/>
    <w:rsid w:val="44355051"/>
    <w:rsid w:val="443C9B05"/>
    <w:rsid w:val="445C93ED"/>
    <w:rsid w:val="4468975F"/>
    <w:rsid w:val="446F99D9"/>
    <w:rsid w:val="44702C77"/>
    <w:rsid w:val="448311A9"/>
    <w:rsid w:val="44AB4BFF"/>
    <w:rsid w:val="44AC69FD"/>
    <w:rsid w:val="44AFF818"/>
    <w:rsid w:val="44E8A4E7"/>
    <w:rsid w:val="4513E277"/>
    <w:rsid w:val="4544BFE3"/>
    <w:rsid w:val="455370AD"/>
    <w:rsid w:val="45741254"/>
    <w:rsid w:val="45A80712"/>
    <w:rsid w:val="45AFEAD8"/>
    <w:rsid w:val="45B0266E"/>
    <w:rsid w:val="45B8A27A"/>
    <w:rsid w:val="460467C0"/>
    <w:rsid w:val="46258D35"/>
    <w:rsid w:val="46407FCC"/>
    <w:rsid w:val="4657F914"/>
    <w:rsid w:val="4668A9BD"/>
    <w:rsid w:val="469A4F4B"/>
    <w:rsid w:val="469E7CF5"/>
    <w:rsid w:val="46A0D73D"/>
    <w:rsid w:val="46BB3AE6"/>
    <w:rsid w:val="46C62E83"/>
    <w:rsid w:val="46D50AEC"/>
    <w:rsid w:val="46DD5B4E"/>
    <w:rsid w:val="46DE88D6"/>
    <w:rsid w:val="4731C705"/>
    <w:rsid w:val="4734C2D0"/>
    <w:rsid w:val="475847C8"/>
    <w:rsid w:val="475C1C8E"/>
    <w:rsid w:val="476D5765"/>
    <w:rsid w:val="4776E737"/>
    <w:rsid w:val="478914E7"/>
    <w:rsid w:val="4794D0B2"/>
    <w:rsid w:val="479BCFA1"/>
    <w:rsid w:val="479E40EC"/>
    <w:rsid w:val="47A00BF1"/>
    <w:rsid w:val="47EEDE54"/>
    <w:rsid w:val="484B4B4A"/>
    <w:rsid w:val="484DB027"/>
    <w:rsid w:val="485DFDC2"/>
    <w:rsid w:val="48A240B6"/>
    <w:rsid w:val="48A83CEB"/>
    <w:rsid w:val="48B9385F"/>
    <w:rsid w:val="490B3B9E"/>
    <w:rsid w:val="4911154C"/>
    <w:rsid w:val="49139D7B"/>
    <w:rsid w:val="4925B180"/>
    <w:rsid w:val="4929B4E0"/>
    <w:rsid w:val="4941B418"/>
    <w:rsid w:val="494C8A98"/>
    <w:rsid w:val="49504819"/>
    <w:rsid w:val="4975EAD4"/>
    <w:rsid w:val="49771E06"/>
    <w:rsid w:val="498D3055"/>
    <w:rsid w:val="499468C8"/>
    <w:rsid w:val="499D12E4"/>
    <w:rsid w:val="49A2DC2F"/>
    <w:rsid w:val="49D28785"/>
    <w:rsid w:val="4A17EE78"/>
    <w:rsid w:val="4A234870"/>
    <w:rsid w:val="4A255D20"/>
    <w:rsid w:val="4A305231"/>
    <w:rsid w:val="4A3EED38"/>
    <w:rsid w:val="4A416899"/>
    <w:rsid w:val="4A47F23E"/>
    <w:rsid w:val="4A4F2070"/>
    <w:rsid w:val="4A89F954"/>
    <w:rsid w:val="4AA56338"/>
    <w:rsid w:val="4AB9C8BB"/>
    <w:rsid w:val="4ACF71DD"/>
    <w:rsid w:val="4AF5FF63"/>
    <w:rsid w:val="4AFCA230"/>
    <w:rsid w:val="4B175BD3"/>
    <w:rsid w:val="4B1E9514"/>
    <w:rsid w:val="4B33D806"/>
    <w:rsid w:val="4B3CF485"/>
    <w:rsid w:val="4B57AAED"/>
    <w:rsid w:val="4B625574"/>
    <w:rsid w:val="4B634ED8"/>
    <w:rsid w:val="4B78D8EA"/>
    <w:rsid w:val="4B8002F7"/>
    <w:rsid w:val="4B857A2E"/>
    <w:rsid w:val="4BA5864C"/>
    <w:rsid w:val="4BC67235"/>
    <w:rsid w:val="4BE1EFD9"/>
    <w:rsid w:val="4BF29DE4"/>
    <w:rsid w:val="4C08F2B3"/>
    <w:rsid w:val="4C1F67F2"/>
    <w:rsid w:val="4C2BDA9E"/>
    <w:rsid w:val="4C3148C3"/>
    <w:rsid w:val="4C351A0F"/>
    <w:rsid w:val="4C361880"/>
    <w:rsid w:val="4C4BC605"/>
    <w:rsid w:val="4C4C64E8"/>
    <w:rsid w:val="4C4ECFC3"/>
    <w:rsid w:val="4C76CF2E"/>
    <w:rsid w:val="4C866FE8"/>
    <w:rsid w:val="4C91D493"/>
    <w:rsid w:val="4CA289D4"/>
    <w:rsid w:val="4CA994F7"/>
    <w:rsid w:val="4CABE3AA"/>
    <w:rsid w:val="4CADA8D8"/>
    <w:rsid w:val="4CADBE50"/>
    <w:rsid w:val="4CE6AF70"/>
    <w:rsid w:val="4D48C8A0"/>
    <w:rsid w:val="4D588E45"/>
    <w:rsid w:val="4D5BDA01"/>
    <w:rsid w:val="4D7F4096"/>
    <w:rsid w:val="4DB2362A"/>
    <w:rsid w:val="4DBB3853"/>
    <w:rsid w:val="4DC5E6E8"/>
    <w:rsid w:val="4DCDA1C4"/>
    <w:rsid w:val="4DE1B440"/>
    <w:rsid w:val="4DED41BF"/>
    <w:rsid w:val="4DF79438"/>
    <w:rsid w:val="4E1DD0A5"/>
    <w:rsid w:val="4E2E602C"/>
    <w:rsid w:val="4E302C28"/>
    <w:rsid w:val="4E30389B"/>
    <w:rsid w:val="4E3DF63E"/>
    <w:rsid w:val="4E6E2F6E"/>
    <w:rsid w:val="4E9A580F"/>
    <w:rsid w:val="4EA4FC0C"/>
    <w:rsid w:val="4EBA96DE"/>
    <w:rsid w:val="4EBF4C60"/>
    <w:rsid w:val="4ED256E2"/>
    <w:rsid w:val="4EE4F4CF"/>
    <w:rsid w:val="4EF70A49"/>
    <w:rsid w:val="4F1CB371"/>
    <w:rsid w:val="4F2C087E"/>
    <w:rsid w:val="4F2DAF34"/>
    <w:rsid w:val="4F31AF63"/>
    <w:rsid w:val="4F57E03E"/>
    <w:rsid w:val="4F5C4312"/>
    <w:rsid w:val="4F6B6C20"/>
    <w:rsid w:val="4F7E37B5"/>
    <w:rsid w:val="4F9440A2"/>
    <w:rsid w:val="4FC10239"/>
    <w:rsid w:val="4FFD9AB8"/>
    <w:rsid w:val="5018571F"/>
    <w:rsid w:val="5034009E"/>
    <w:rsid w:val="5041C909"/>
    <w:rsid w:val="5057362B"/>
    <w:rsid w:val="50631AAE"/>
    <w:rsid w:val="508ED436"/>
    <w:rsid w:val="50A7FEFD"/>
    <w:rsid w:val="50AFEFCE"/>
    <w:rsid w:val="50B883D2"/>
    <w:rsid w:val="50DADDF6"/>
    <w:rsid w:val="50EE5BE7"/>
    <w:rsid w:val="50F7BDB9"/>
    <w:rsid w:val="51311A90"/>
    <w:rsid w:val="5164C0CB"/>
    <w:rsid w:val="516A870B"/>
    <w:rsid w:val="516E942D"/>
    <w:rsid w:val="5189E647"/>
    <w:rsid w:val="5196BCA7"/>
    <w:rsid w:val="51A8D677"/>
    <w:rsid w:val="51AD2E27"/>
    <w:rsid w:val="51DABF2B"/>
    <w:rsid w:val="51DD996A"/>
    <w:rsid w:val="51DF3E03"/>
    <w:rsid w:val="52123AB2"/>
    <w:rsid w:val="52346D52"/>
    <w:rsid w:val="524B9F2A"/>
    <w:rsid w:val="525E8019"/>
    <w:rsid w:val="5263533F"/>
    <w:rsid w:val="52693C26"/>
    <w:rsid w:val="527C946A"/>
    <w:rsid w:val="52AA1361"/>
    <w:rsid w:val="52B16F16"/>
    <w:rsid w:val="52B44F78"/>
    <w:rsid w:val="52D8EE84"/>
    <w:rsid w:val="52D92799"/>
    <w:rsid w:val="52EA31DD"/>
    <w:rsid w:val="530C8E4B"/>
    <w:rsid w:val="531C23CD"/>
    <w:rsid w:val="532B5C79"/>
    <w:rsid w:val="533BCB48"/>
    <w:rsid w:val="5345BEB5"/>
    <w:rsid w:val="53A84B2A"/>
    <w:rsid w:val="53BC41F6"/>
    <w:rsid w:val="53C05CC1"/>
    <w:rsid w:val="53E85156"/>
    <w:rsid w:val="5400A0E1"/>
    <w:rsid w:val="540A0576"/>
    <w:rsid w:val="541A8A8C"/>
    <w:rsid w:val="541B73E9"/>
    <w:rsid w:val="544BDA6D"/>
    <w:rsid w:val="545E3353"/>
    <w:rsid w:val="5472AF38"/>
    <w:rsid w:val="547482CC"/>
    <w:rsid w:val="5477121F"/>
    <w:rsid w:val="54F1502C"/>
    <w:rsid w:val="550D73D6"/>
    <w:rsid w:val="552979EE"/>
    <w:rsid w:val="554F2B32"/>
    <w:rsid w:val="555623F9"/>
    <w:rsid w:val="555C2D22"/>
    <w:rsid w:val="558D132D"/>
    <w:rsid w:val="55ADAC10"/>
    <w:rsid w:val="55D4E6A7"/>
    <w:rsid w:val="55EF9854"/>
    <w:rsid w:val="55F2EEFA"/>
    <w:rsid w:val="55F60975"/>
    <w:rsid w:val="55F72AD0"/>
    <w:rsid w:val="55F92826"/>
    <w:rsid w:val="55FB156D"/>
    <w:rsid w:val="561C72B5"/>
    <w:rsid w:val="561E7F81"/>
    <w:rsid w:val="56432221"/>
    <w:rsid w:val="565AC721"/>
    <w:rsid w:val="5661CFDD"/>
    <w:rsid w:val="5681C602"/>
    <w:rsid w:val="5686CDE7"/>
    <w:rsid w:val="56BFF14F"/>
    <w:rsid w:val="56CD8105"/>
    <w:rsid w:val="56D6C15B"/>
    <w:rsid w:val="56E79E43"/>
    <w:rsid w:val="56F1E24C"/>
    <w:rsid w:val="570D525E"/>
    <w:rsid w:val="57100AA4"/>
    <w:rsid w:val="57127E5D"/>
    <w:rsid w:val="5721447F"/>
    <w:rsid w:val="573A72BE"/>
    <w:rsid w:val="5745BDA8"/>
    <w:rsid w:val="574B7BB8"/>
    <w:rsid w:val="5763EBA9"/>
    <w:rsid w:val="578F0A2F"/>
    <w:rsid w:val="57908C52"/>
    <w:rsid w:val="5792FB31"/>
    <w:rsid w:val="57B9BBB7"/>
    <w:rsid w:val="57CAEB53"/>
    <w:rsid w:val="57E8FFA4"/>
    <w:rsid w:val="58024F30"/>
    <w:rsid w:val="58173E15"/>
    <w:rsid w:val="5823FC42"/>
    <w:rsid w:val="582DE974"/>
    <w:rsid w:val="5866034B"/>
    <w:rsid w:val="586944BD"/>
    <w:rsid w:val="5879D0F3"/>
    <w:rsid w:val="588DC4BB"/>
    <w:rsid w:val="589E0C6F"/>
    <w:rsid w:val="58CFD28A"/>
    <w:rsid w:val="58DECCD4"/>
    <w:rsid w:val="58FBBF0B"/>
    <w:rsid w:val="59604670"/>
    <w:rsid w:val="5963FC7A"/>
    <w:rsid w:val="5971AD95"/>
    <w:rsid w:val="5977912E"/>
    <w:rsid w:val="597BCFCF"/>
    <w:rsid w:val="5992B077"/>
    <w:rsid w:val="59A8C3AC"/>
    <w:rsid w:val="59BE0BAD"/>
    <w:rsid w:val="59CB0168"/>
    <w:rsid w:val="5A0B27E8"/>
    <w:rsid w:val="5A29951C"/>
    <w:rsid w:val="5A4B8035"/>
    <w:rsid w:val="5A57FEF7"/>
    <w:rsid w:val="5A5BDA9A"/>
    <w:rsid w:val="5A5CF65B"/>
    <w:rsid w:val="5A5F6618"/>
    <w:rsid w:val="5A68F763"/>
    <w:rsid w:val="5A70738D"/>
    <w:rsid w:val="5ABB1BF1"/>
    <w:rsid w:val="5AC6EB27"/>
    <w:rsid w:val="5ADC6E42"/>
    <w:rsid w:val="5B1433CF"/>
    <w:rsid w:val="5B16A929"/>
    <w:rsid w:val="5B301F4A"/>
    <w:rsid w:val="5B3FCEC5"/>
    <w:rsid w:val="5B5FFBB7"/>
    <w:rsid w:val="5B6C4CC6"/>
    <w:rsid w:val="5B833E21"/>
    <w:rsid w:val="5B879C63"/>
    <w:rsid w:val="5B8E411F"/>
    <w:rsid w:val="5BC3AF78"/>
    <w:rsid w:val="5BD11B79"/>
    <w:rsid w:val="5BFB3679"/>
    <w:rsid w:val="5C10028A"/>
    <w:rsid w:val="5C136136"/>
    <w:rsid w:val="5C1D3B67"/>
    <w:rsid w:val="5C2F32C8"/>
    <w:rsid w:val="5C468F92"/>
    <w:rsid w:val="5C5B5362"/>
    <w:rsid w:val="5C5CB567"/>
    <w:rsid w:val="5C63DDF0"/>
    <w:rsid w:val="5C666C54"/>
    <w:rsid w:val="5C6C3C31"/>
    <w:rsid w:val="5C7056CA"/>
    <w:rsid w:val="5C8D049F"/>
    <w:rsid w:val="5CB20BC1"/>
    <w:rsid w:val="5CBA50E2"/>
    <w:rsid w:val="5CF3F709"/>
    <w:rsid w:val="5CF808A4"/>
    <w:rsid w:val="5D1BC04C"/>
    <w:rsid w:val="5D2687B3"/>
    <w:rsid w:val="5D4471A9"/>
    <w:rsid w:val="5D461FDB"/>
    <w:rsid w:val="5D59F7A8"/>
    <w:rsid w:val="5D62FDD4"/>
    <w:rsid w:val="5D7F556E"/>
    <w:rsid w:val="5D7F86ED"/>
    <w:rsid w:val="5D8044CA"/>
    <w:rsid w:val="5D8C5D37"/>
    <w:rsid w:val="5D904CFD"/>
    <w:rsid w:val="5D915F05"/>
    <w:rsid w:val="5DE6BCE2"/>
    <w:rsid w:val="5DECC608"/>
    <w:rsid w:val="5DF75909"/>
    <w:rsid w:val="5E4031B7"/>
    <w:rsid w:val="5E48EB1E"/>
    <w:rsid w:val="5E6BCCC9"/>
    <w:rsid w:val="5E777F92"/>
    <w:rsid w:val="5E7FAE9E"/>
    <w:rsid w:val="5E96ABE5"/>
    <w:rsid w:val="5E9BA5B9"/>
    <w:rsid w:val="5EA12DA5"/>
    <w:rsid w:val="5EA5626E"/>
    <w:rsid w:val="5EA57BC9"/>
    <w:rsid w:val="5EB424C9"/>
    <w:rsid w:val="5ECCBF62"/>
    <w:rsid w:val="5ED544CF"/>
    <w:rsid w:val="5ED6D842"/>
    <w:rsid w:val="5EF1B2A8"/>
    <w:rsid w:val="5F0CC99F"/>
    <w:rsid w:val="5F9E6F9B"/>
    <w:rsid w:val="5FBA0341"/>
    <w:rsid w:val="5FCFF7A8"/>
    <w:rsid w:val="600E5977"/>
    <w:rsid w:val="601F9E1A"/>
    <w:rsid w:val="603F4285"/>
    <w:rsid w:val="6071079F"/>
    <w:rsid w:val="60C144B5"/>
    <w:rsid w:val="60E50F67"/>
    <w:rsid w:val="61440E79"/>
    <w:rsid w:val="614963C3"/>
    <w:rsid w:val="6150F597"/>
    <w:rsid w:val="619A15C4"/>
    <w:rsid w:val="61AAB923"/>
    <w:rsid w:val="61C7D6AE"/>
    <w:rsid w:val="61F6B206"/>
    <w:rsid w:val="62288F91"/>
    <w:rsid w:val="62358349"/>
    <w:rsid w:val="6298C393"/>
    <w:rsid w:val="62A26C1C"/>
    <w:rsid w:val="62A60EB4"/>
    <w:rsid w:val="62AF5488"/>
    <w:rsid w:val="62CA8991"/>
    <w:rsid w:val="62CE1B5C"/>
    <w:rsid w:val="62DC3C6B"/>
    <w:rsid w:val="62E1CAB2"/>
    <w:rsid w:val="62F57C68"/>
    <w:rsid w:val="62FAE5DB"/>
    <w:rsid w:val="6308F930"/>
    <w:rsid w:val="632857E6"/>
    <w:rsid w:val="63636254"/>
    <w:rsid w:val="6365E3FE"/>
    <w:rsid w:val="63928267"/>
    <w:rsid w:val="63B2750E"/>
    <w:rsid w:val="63B3CD4F"/>
    <w:rsid w:val="63D5654F"/>
    <w:rsid w:val="63EE96F2"/>
    <w:rsid w:val="63F4681E"/>
    <w:rsid w:val="640A2D27"/>
    <w:rsid w:val="6415D715"/>
    <w:rsid w:val="6456C8AF"/>
    <w:rsid w:val="6456E555"/>
    <w:rsid w:val="6469EBBD"/>
    <w:rsid w:val="6478AEB6"/>
    <w:rsid w:val="647A1F80"/>
    <w:rsid w:val="6489DF01"/>
    <w:rsid w:val="6491FFC6"/>
    <w:rsid w:val="64DA59CE"/>
    <w:rsid w:val="64DE5CF2"/>
    <w:rsid w:val="65087E78"/>
    <w:rsid w:val="650E355C"/>
    <w:rsid w:val="65219FEB"/>
    <w:rsid w:val="652E4D2A"/>
    <w:rsid w:val="65556050"/>
    <w:rsid w:val="65620A25"/>
    <w:rsid w:val="65639331"/>
    <w:rsid w:val="65804C75"/>
    <w:rsid w:val="658D6380"/>
    <w:rsid w:val="658E4A63"/>
    <w:rsid w:val="65A76C99"/>
    <w:rsid w:val="65B2BC80"/>
    <w:rsid w:val="65F7D7ED"/>
    <w:rsid w:val="65FB94B8"/>
    <w:rsid w:val="65FFC573"/>
    <w:rsid w:val="660D4E9A"/>
    <w:rsid w:val="6645C7D4"/>
    <w:rsid w:val="666FF39B"/>
    <w:rsid w:val="667A92F2"/>
    <w:rsid w:val="6686347E"/>
    <w:rsid w:val="668751AB"/>
    <w:rsid w:val="668D64DC"/>
    <w:rsid w:val="6699415D"/>
    <w:rsid w:val="66BDC631"/>
    <w:rsid w:val="66C6DC72"/>
    <w:rsid w:val="66D405B0"/>
    <w:rsid w:val="66E056B4"/>
    <w:rsid w:val="66F4FD28"/>
    <w:rsid w:val="66FC2D86"/>
    <w:rsid w:val="6704E03A"/>
    <w:rsid w:val="6709DEE3"/>
    <w:rsid w:val="6724F3E4"/>
    <w:rsid w:val="6742B915"/>
    <w:rsid w:val="675EE430"/>
    <w:rsid w:val="6770EA18"/>
    <w:rsid w:val="6793A84E"/>
    <w:rsid w:val="679A9A68"/>
    <w:rsid w:val="67B65D13"/>
    <w:rsid w:val="67C28FC8"/>
    <w:rsid w:val="67FD4C12"/>
    <w:rsid w:val="680BDD05"/>
    <w:rsid w:val="682999BB"/>
    <w:rsid w:val="68342FB0"/>
    <w:rsid w:val="6851814F"/>
    <w:rsid w:val="6852D8F9"/>
    <w:rsid w:val="6863EF50"/>
    <w:rsid w:val="686AEC3E"/>
    <w:rsid w:val="6887BAAB"/>
    <w:rsid w:val="68BE043C"/>
    <w:rsid w:val="68E8C87D"/>
    <w:rsid w:val="68F7134A"/>
    <w:rsid w:val="690118E7"/>
    <w:rsid w:val="69070915"/>
    <w:rsid w:val="69590C2B"/>
    <w:rsid w:val="695DB191"/>
    <w:rsid w:val="69723488"/>
    <w:rsid w:val="69794877"/>
    <w:rsid w:val="6999E11F"/>
    <w:rsid w:val="69CF17D6"/>
    <w:rsid w:val="69EEA95A"/>
    <w:rsid w:val="69F74CA4"/>
    <w:rsid w:val="6A2AF3B9"/>
    <w:rsid w:val="6A30EC7C"/>
    <w:rsid w:val="6A465CE5"/>
    <w:rsid w:val="6A49FD2D"/>
    <w:rsid w:val="6A5076D2"/>
    <w:rsid w:val="6AD0D5D7"/>
    <w:rsid w:val="6AEE2FAB"/>
    <w:rsid w:val="6B27CFAD"/>
    <w:rsid w:val="6B35B180"/>
    <w:rsid w:val="6B35B7FB"/>
    <w:rsid w:val="6B5B3C76"/>
    <w:rsid w:val="6B6FD124"/>
    <w:rsid w:val="6B847D77"/>
    <w:rsid w:val="6B8A79BB"/>
    <w:rsid w:val="6B8F5E5F"/>
    <w:rsid w:val="6BA2B85B"/>
    <w:rsid w:val="6BBD3EB2"/>
    <w:rsid w:val="6BBD57A9"/>
    <w:rsid w:val="6BDF6E98"/>
    <w:rsid w:val="6C07D385"/>
    <w:rsid w:val="6C0E02FD"/>
    <w:rsid w:val="6C22B772"/>
    <w:rsid w:val="6C34BAFD"/>
    <w:rsid w:val="6C4F500A"/>
    <w:rsid w:val="6C74FDA2"/>
    <w:rsid w:val="6C7846E5"/>
    <w:rsid w:val="6C874448"/>
    <w:rsid w:val="6C8F7D40"/>
    <w:rsid w:val="6C90D5C1"/>
    <w:rsid w:val="6C955253"/>
    <w:rsid w:val="6C99A216"/>
    <w:rsid w:val="6CA27D9F"/>
    <w:rsid w:val="6CA3C8D5"/>
    <w:rsid w:val="6CA5771C"/>
    <w:rsid w:val="6CC38B6D"/>
    <w:rsid w:val="6CC951C9"/>
    <w:rsid w:val="6CD1885C"/>
    <w:rsid w:val="6CD2CC7C"/>
    <w:rsid w:val="6CE58DF4"/>
    <w:rsid w:val="6D232590"/>
    <w:rsid w:val="6D2EED66"/>
    <w:rsid w:val="6D464371"/>
    <w:rsid w:val="6D4F9838"/>
    <w:rsid w:val="6D6FED34"/>
    <w:rsid w:val="6D7C11FA"/>
    <w:rsid w:val="6D83D868"/>
    <w:rsid w:val="6D9A559D"/>
    <w:rsid w:val="6DA18302"/>
    <w:rsid w:val="6DB57978"/>
    <w:rsid w:val="6DB84F5F"/>
    <w:rsid w:val="6DD7A645"/>
    <w:rsid w:val="6DEC6B12"/>
    <w:rsid w:val="6DECB268"/>
    <w:rsid w:val="6DFF9D3E"/>
    <w:rsid w:val="6E2883DE"/>
    <w:rsid w:val="6E543060"/>
    <w:rsid w:val="6E5D9DDD"/>
    <w:rsid w:val="6E8956AB"/>
    <w:rsid w:val="6E9317AE"/>
    <w:rsid w:val="6E9BEF45"/>
    <w:rsid w:val="6EA2FC57"/>
    <w:rsid w:val="6ED2403C"/>
    <w:rsid w:val="6ED2B076"/>
    <w:rsid w:val="6EDA2DC2"/>
    <w:rsid w:val="6EF4E835"/>
    <w:rsid w:val="6EF5A867"/>
    <w:rsid w:val="6F009865"/>
    <w:rsid w:val="6F346B9E"/>
    <w:rsid w:val="6F46564A"/>
    <w:rsid w:val="6F5BACB9"/>
    <w:rsid w:val="6F97F951"/>
    <w:rsid w:val="6FA6A7B9"/>
    <w:rsid w:val="6FB7E290"/>
    <w:rsid w:val="6FBBADA6"/>
    <w:rsid w:val="6FF86A6B"/>
    <w:rsid w:val="7009D079"/>
    <w:rsid w:val="700FB338"/>
    <w:rsid w:val="700FF669"/>
    <w:rsid w:val="7012E5D9"/>
    <w:rsid w:val="701969E4"/>
    <w:rsid w:val="70378DD0"/>
    <w:rsid w:val="70770602"/>
    <w:rsid w:val="70956997"/>
    <w:rsid w:val="70A5A162"/>
    <w:rsid w:val="70B52D96"/>
    <w:rsid w:val="70B98D1A"/>
    <w:rsid w:val="70BADA6F"/>
    <w:rsid w:val="70C340F6"/>
    <w:rsid w:val="70C6002B"/>
    <w:rsid w:val="70CCDF4B"/>
    <w:rsid w:val="70CD19FA"/>
    <w:rsid w:val="70D50780"/>
    <w:rsid w:val="70EEBD14"/>
    <w:rsid w:val="71078325"/>
    <w:rsid w:val="7117588E"/>
    <w:rsid w:val="713AFAC7"/>
    <w:rsid w:val="715B5DB9"/>
    <w:rsid w:val="7166892C"/>
    <w:rsid w:val="719CAFE7"/>
    <w:rsid w:val="71A142B4"/>
    <w:rsid w:val="71A63D9F"/>
    <w:rsid w:val="71B7FEDB"/>
    <w:rsid w:val="71C5F825"/>
    <w:rsid w:val="71CD31A4"/>
    <w:rsid w:val="71D35E31"/>
    <w:rsid w:val="724E5177"/>
    <w:rsid w:val="72B9C847"/>
    <w:rsid w:val="72C9DDCB"/>
    <w:rsid w:val="73250E96"/>
    <w:rsid w:val="73264DF2"/>
    <w:rsid w:val="7327B6EB"/>
    <w:rsid w:val="734512D2"/>
    <w:rsid w:val="7347BFBA"/>
    <w:rsid w:val="7357F3C1"/>
    <w:rsid w:val="736517AA"/>
    <w:rsid w:val="7373611A"/>
    <w:rsid w:val="73A437D9"/>
    <w:rsid w:val="73C8698E"/>
    <w:rsid w:val="73D372AF"/>
    <w:rsid w:val="73DC25E3"/>
    <w:rsid w:val="73ECD2AD"/>
    <w:rsid w:val="740C4437"/>
    <w:rsid w:val="74228E52"/>
    <w:rsid w:val="742790E3"/>
    <w:rsid w:val="74780877"/>
    <w:rsid w:val="74C371E4"/>
    <w:rsid w:val="74C44084"/>
    <w:rsid w:val="750BD4AF"/>
    <w:rsid w:val="75123DDB"/>
    <w:rsid w:val="751BF52B"/>
    <w:rsid w:val="75264332"/>
    <w:rsid w:val="75394987"/>
    <w:rsid w:val="7540128B"/>
    <w:rsid w:val="75430AB5"/>
    <w:rsid w:val="754CC5EC"/>
    <w:rsid w:val="755932A7"/>
    <w:rsid w:val="7574ABCF"/>
    <w:rsid w:val="757B16D1"/>
    <w:rsid w:val="757B64F6"/>
    <w:rsid w:val="757B7CAB"/>
    <w:rsid w:val="75834B06"/>
    <w:rsid w:val="7587EA73"/>
    <w:rsid w:val="75AE49CF"/>
    <w:rsid w:val="75AEB04E"/>
    <w:rsid w:val="75B8A4A1"/>
    <w:rsid w:val="75E54CA6"/>
    <w:rsid w:val="75F0A7D3"/>
    <w:rsid w:val="75F56807"/>
    <w:rsid w:val="760E30E6"/>
    <w:rsid w:val="7623F0A2"/>
    <w:rsid w:val="7635B023"/>
    <w:rsid w:val="7647EFBA"/>
    <w:rsid w:val="7679AEC2"/>
    <w:rsid w:val="768ECAA5"/>
    <w:rsid w:val="76AE1EF8"/>
    <w:rsid w:val="76B87818"/>
    <w:rsid w:val="76F23AED"/>
    <w:rsid w:val="770B4B12"/>
    <w:rsid w:val="771DFC5B"/>
    <w:rsid w:val="7742D213"/>
    <w:rsid w:val="775F31A5"/>
    <w:rsid w:val="7774F51B"/>
    <w:rsid w:val="777DFF5E"/>
    <w:rsid w:val="777E3CC7"/>
    <w:rsid w:val="77AEC5F4"/>
    <w:rsid w:val="77D7497D"/>
    <w:rsid w:val="77E41291"/>
    <w:rsid w:val="77F37FD2"/>
    <w:rsid w:val="780652B5"/>
    <w:rsid w:val="780E403B"/>
    <w:rsid w:val="78157F23"/>
    <w:rsid w:val="782DEA1C"/>
    <w:rsid w:val="78301E71"/>
    <w:rsid w:val="78785120"/>
    <w:rsid w:val="788CF89A"/>
    <w:rsid w:val="78924ADF"/>
    <w:rsid w:val="78B2A55E"/>
    <w:rsid w:val="78B77A0A"/>
    <w:rsid w:val="78B90A0C"/>
    <w:rsid w:val="78B9D9D4"/>
    <w:rsid w:val="78DEA274"/>
    <w:rsid w:val="78EA76FC"/>
    <w:rsid w:val="79071FC6"/>
    <w:rsid w:val="7931A5C2"/>
    <w:rsid w:val="793DA190"/>
    <w:rsid w:val="794B2187"/>
    <w:rsid w:val="794B717F"/>
    <w:rsid w:val="79698F3F"/>
    <w:rsid w:val="7971314B"/>
    <w:rsid w:val="79B14F84"/>
    <w:rsid w:val="79BA9632"/>
    <w:rsid w:val="79C911D7"/>
    <w:rsid w:val="79D84389"/>
    <w:rsid w:val="7A212D28"/>
    <w:rsid w:val="7A22938F"/>
    <w:rsid w:val="7A23B453"/>
    <w:rsid w:val="7A268D82"/>
    <w:rsid w:val="7A34832D"/>
    <w:rsid w:val="7A376F7C"/>
    <w:rsid w:val="7A3F0ADF"/>
    <w:rsid w:val="7A486B0E"/>
    <w:rsid w:val="7A4ED619"/>
    <w:rsid w:val="7A51E606"/>
    <w:rsid w:val="7A78700F"/>
    <w:rsid w:val="7A7BE9C6"/>
    <w:rsid w:val="7A81BAF2"/>
    <w:rsid w:val="7A8E89B4"/>
    <w:rsid w:val="7A90D578"/>
    <w:rsid w:val="7AA30388"/>
    <w:rsid w:val="7AAA7C35"/>
    <w:rsid w:val="7ADE0EED"/>
    <w:rsid w:val="7B039A89"/>
    <w:rsid w:val="7B103D0A"/>
    <w:rsid w:val="7B1D5812"/>
    <w:rsid w:val="7B3CBD2C"/>
    <w:rsid w:val="7B4FA0B9"/>
    <w:rsid w:val="7B62D904"/>
    <w:rsid w:val="7B983F44"/>
    <w:rsid w:val="7BE951AA"/>
    <w:rsid w:val="7BEAA67A"/>
    <w:rsid w:val="7BF99F66"/>
    <w:rsid w:val="7C5CB3CB"/>
    <w:rsid w:val="7C8EB729"/>
    <w:rsid w:val="7CE769B4"/>
    <w:rsid w:val="7CEAB8CA"/>
    <w:rsid w:val="7D1DB784"/>
    <w:rsid w:val="7D28838B"/>
    <w:rsid w:val="7D562377"/>
    <w:rsid w:val="7D684BDF"/>
    <w:rsid w:val="7DA35096"/>
    <w:rsid w:val="7DE1B1D6"/>
    <w:rsid w:val="7DF077D9"/>
    <w:rsid w:val="7E0212C8"/>
    <w:rsid w:val="7E1ABB0E"/>
    <w:rsid w:val="7E3C6FDB"/>
    <w:rsid w:val="7E3FD787"/>
    <w:rsid w:val="7E560327"/>
    <w:rsid w:val="7E5C5291"/>
    <w:rsid w:val="7E8F867A"/>
    <w:rsid w:val="7E9F6FA5"/>
    <w:rsid w:val="7EAD77BB"/>
    <w:rsid w:val="7EE86406"/>
    <w:rsid w:val="7EFD8856"/>
    <w:rsid w:val="7F018C63"/>
    <w:rsid w:val="7F050DCC"/>
    <w:rsid w:val="7F1D3BAE"/>
    <w:rsid w:val="7F291892"/>
    <w:rsid w:val="7F36328C"/>
    <w:rsid w:val="7F69572C"/>
    <w:rsid w:val="7F7DC994"/>
    <w:rsid w:val="7F88AF60"/>
    <w:rsid w:val="7F996F72"/>
    <w:rsid w:val="7FA209CF"/>
    <w:rsid w:val="7FACF7ED"/>
    <w:rsid w:val="7FBD23B7"/>
    <w:rsid w:val="7FE62D80"/>
    <w:rsid w:val="7FF0D07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1CAA89B"/>
  <w15:docId w15:val="{7B191F94-ACBF-40D6-9013-3CA6ED0EA5B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heme="minorHAnsi" w:hAnsi="Arial" w:cstheme="minorBidi"/>
        <w:sz w:val="19"/>
        <w:szCs w:val="19"/>
        <w:lang w:val="en-GB" w:eastAsia="en-US" w:bidi="ar-SA"/>
      </w:rPr>
    </w:rPrDefault>
    <w:pPrDefault/>
  </w:docDefaults>
  <w:latentStyles w:defLockedState="0" w:defUIPriority="99" w:defSemiHidden="0" w:defUnhideWhenUsed="0" w:defQFormat="0" w:count="376">
    <w:lsdException w:name="Normal" w:uiPriority="1" w:qFormat="1"/>
    <w:lsdException w:name="heading 1" w:uiPriority="0" w:qFormat="1"/>
    <w:lsdException w:name="heading 2" w:semiHidden="1" w:uiPriority="0" w:qFormat="1"/>
    <w:lsdException w:name="heading 3" w:semiHidden="1" w:uiPriority="0" w:qFormat="1"/>
    <w:lsdException w:name="heading 4" w:semiHidden="1" w:uiPriority="0"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uiPriority="0"/>
    <w:lsdException w:name="index 8" w:semiHidden="1"/>
    <w:lsdException w:name="index 9" w:semiHidden="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uiPriority="0"/>
    <w:lsdException w:name="header" w:semiHidden="1" w:uiPriority="0" w:unhideWhenUsed="1"/>
    <w:lsdException w:name="footer" w:semiHidden="1" w:uiPriority="0" w:unhideWhenUsed="1"/>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uiPriority="0"/>
    <w:lsdException w:name="line number" w:semiHidden="1"/>
    <w:lsdException w:name="page number" w:semiHidden="1" w:uiPriority="0" w:unhideWhenUsed="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0" w:qFormat="1"/>
    <w:lsdException w:name="List Number" w:semiHidden="1" w:qFormat="1"/>
    <w:lsdException w:name="List 2" w:semiHidden="1"/>
    <w:lsdException w:name="List 3" w:semiHidden="1"/>
    <w:lsdException w:name="List 4" w:semiHidden="1"/>
    <w:lsdException w:name="List 5" w:semiHidden="1"/>
    <w:lsdException w:name="List Bullet 2" w:semiHidden="1" w:uiPriority="0" w:qFormat="1"/>
    <w:lsdException w:name="List Bullet 3" w:semiHidden="1" w:unhideWhenUsed="1"/>
    <w:lsdException w:name="List Bullet 4" w:semiHidden="1"/>
    <w:lsdException w:name="List Bullet 5" w:semiHidden="1"/>
    <w:lsdException w:name="List Number 2" w:semiHidden="1" w:uiPriority="11" w:qFormat="1"/>
    <w:lsdException w:name="List Number 3" w:semiHidden="1"/>
    <w:lsdException w:name="List Number 4" w:semiHidden="1"/>
    <w:lsdException w:name="List Number 5" w:semiHidden="1"/>
    <w:lsdException w:name="Title" w:uiPriority="10" w:qFormat="1"/>
    <w:lsdException w:name="Closing" w:semiHidden="1"/>
    <w:lsdException w:name="Signature" w:semiHidden="1"/>
    <w:lsdException w:name="Default Paragraph Font" w:semiHidden="1" w:uiPriority="1" w:unhideWhenUsed="1"/>
    <w:lsdException w:name="Body Text" w:semiHidden="1" w:qFormat="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unhideWhenUsed="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nhideWhenUsed="1"/>
    <w:lsdException w:name="FollowedHyperlink" w:semiHidden="1" w:uiPriority="0"/>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
    <w:qFormat/>
    <w:rsid w:val="00FA18B9"/>
    <w:rPr>
      <w:sz w:val="20"/>
    </w:rPr>
  </w:style>
  <w:style w:type="paragraph" w:styleId="Heading1">
    <w:name w:val="heading 1"/>
    <w:aliases w:val="Section head,Chapter Heading"/>
    <w:basedOn w:val="Normal"/>
    <w:next w:val="Heading2"/>
    <w:link w:val="Heading1Char"/>
    <w:qFormat/>
    <w:rsid w:val="009A3E9E"/>
    <w:pPr>
      <w:keepNext/>
      <w:numPr>
        <w:numId w:val="24"/>
      </w:numPr>
      <w:tabs>
        <w:tab w:val="left" w:pos="709"/>
        <w:tab w:val="left" w:pos="879"/>
      </w:tabs>
      <w:spacing w:before="360" w:after="240"/>
      <w:outlineLvl w:val="0"/>
    </w:pPr>
    <w:rPr>
      <w:kern w:val="32"/>
      <w:sz w:val="36"/>
    </w:rPr>
  </w:style>
  <w:style w:type="paragraph" w:styleId="Heading2">
    <w:name w:val="heading 2"/>
    <w:aliases w:val="Subheading"/>
    <w:basedOn w:val="Normal"/>
    <w:next w:val="BodyText"/>
    <w:link w:val="Heading2Char"/>
    <w:qFormat/>
    <w:rsid w:val="00905B65"/>
    <w:pPr>
      <w:keepNext/>
      <w:keepLines/>
      <w:spacing w:before="120" w:after="240"/>
      <w:outlineLvl w:val="1"/>
    </w:pPr>
    <w:rPr>
      <w:rFonts w:eastAsiaTheme="majorEastAsia" w:cstheme="majorBidi"/>
      <w:bCs/>
      <w:color w:val="439539" w:themeColor="accent2"/>
      <w:sz w:val="24"/>
      <w:szCs w:val="26"/>
    </w:rPr>
  </w:style>
  <w:style w:type="paragraph" w:styleId="Heading3">
    <w:name w:val="heading 3"/>
    <w:aliases w:val="Subheading 2,para number"/>
    <w:basedOn w:val="Normal"/>
    <w:next w:val="BodyText"/>
    <w:link w:val="Heading3Char"/>
    <w:qFormat/>
    <w:rsid w:val="00905B65"/>
    <w:pPr>
      <w:keepNext/>
      <w:keepLines/>
      <w:spacing w:before="120" w:after="240"/>
      <w:outlineLvl w:val="2"/>
    </w:pPr>
    <w:rPr>
      <w:rFonts w:eastAsiaTheme="majorEastAsia" w:cstheme="majorBidi"/>
      <w:b/>
      <w:bCs/>
    </w:rPr>
  </w:style>
  <w:style w:type="paragraph" w:styleId="Heading4">
    <w:name w:val="heading 4"/>
    <w:aliases w:val="Subheading 3"/>
    <w:basedOn w:val="Normal"/>
    <w:next w:val="BodyText"/>
    <w:link w:val="Heading4Char"/>
    <w:qFormat/>
    <w:rsid w:val="00905B65"/>
    <w:pPr>
      <w:keepNext/>
      <w:keepLines/>
      <w:spacing w:before="120" w:after="240"/>
      <w:outlineLvl w:val="3"/>
    </w:pPr>
    <w:rPr>
      <w:rFonts w:eastAsiaTheme="majorEastAsia" w:cstheme="majorBidi"/>
      <w:b/>
      <w:bCs/>
      <w:iCs/>
      <w:color w:val="A6CE39"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Section head Char,Chapter Heading Char"/>
    <w:basedOn w:val="DefaultParagraphFont"/>
    <w:link w:val="Heading1"/>
    <w:rsid w:val="009A3E9E"/>
    <w:rPr>
      <w:kern w:val="32"/>
      <w:sz w:val="36"/>
    </w:rPr>
  </w:style>
  <w:style w:type="character" w:styleId="PageNumber">
    <w:name w:val="page number"/>
    <w:basedOn w:val="DefaultParagraphFont"/>
    <w:semiHidden/>
    <w:rsid w:val="00EC7A73"/>
    <w:rPr>
      <w:rFonts w:ascii="Arial" w:hAnsi="Arial"/>
      <w:noProof w:val="0"/>
      <w:color w:val="72B633"/>
      <w:sz w:val="22"/>
      <w:lang w:val="en-GB"/>
    </w:rPr>
  </w:style>
  <w:style w:type="paragraph" w:styleId="Header">
    <w:name w:val="header"/>
    <w:basedOn w:val="Normal"/>
    <w:link w:val="HeaderChar"/>
    <w:semiHidden/>
    <w:rsid w:val="00EC7A73"/>
    <w:pPr>
      <w:pBdr>
        <w:bottom w:val="single" w:sz="8" w:space="1" w:color="A6A6A6" w:themeColor="accent4"/>
      </w:pBdr>
      <w:tabs>
        <w:tab w:val="right" w:pos="9639"/>
      </w:tabs>
      <w:spacing w:line="240" w:lineRule="exact"/>
    </w:pPr>
    <w:rPr>
      <w:color w:val="A6CE39" w:themeColor="accent1"/>
    </w:rPr>
  </w:style>
  <w:style w:type="character" w:customStyle="1" w:styleId="HeaderChar">
    <w:name w:val="Header Char"/>
    <w:basedOn w:val="DefaultParagraphFont"/>
    <w:link w:val="Header"/>
    <w:semiHidden/>
    <w:rsid w:val="002D55E9"/>
    <w:rPr>
      <w:color w:val="A6CE39" w:themeColor="accent1"/>
      <w:sz w:val="20"/>
    </w:rPr>
  </w:style>
  <w:style w:type="paragraph" w:styleId="Footer">
    <w:name w:val="footer"/>
    <w:basedOn w:val="Normal"/>
    <w:link w:val="FooterChar"/>
    <w:semiHidden/>
    <w:rsid w:val="00EC7A73"/>
    <w:pPr>
      <w:jc w:val="right"/>
    </w:pPr>
    <w:rPr>
      <w:rFonts w:cs="Arial"/>
      <w:color w:val="BFBFBF" w:themeColor="background1" w:themeShade="BF"/>
      <w:sz w:val="14"/>
      <w:szCs w:val="14"/>
    </w:rPr>
  </w:style>
  <w:style w:type="character" w:customStyle="1" w:styleId="FooterChar">
    <w:name w:val="Footer Char"/>
    <w:basedOn w:val="DefaultParagraphFont"/>
    <w:link w:val="Footer"/>
    <w:semiHidden/>
    <w:rsid w:val="002D55E9"/>
    <w:rPr>
      <w:rFonts w:cs="Arial"/>
      <w:color w:val="BFBFBF" w:themeColor="background1" w:themeShade="BF"/>
      <w:sz w:val="14"/>
      <w:szCs w:val="14"/>
    </w:rPr>
  </w:style>
  <w:style w:type="paragraph" w:customStyle="1" w:styleId="Client">
    <w:name w:val="Client"/>
    <w:basedOn w:val="Normal"/>
    <w:rsid w:val="00EC7A73"/>
    <w:rPr>
      <w:color w:val="404040" w:themeColor="accent5"/>
      <w:sz w:val="32"/>
    </w:rPr>
  </w:style>
  <w:style w:type="character" w:styleId="Hyperlink">
    <w:name w:val="Hyperlink"/>
    <w:basedOn w:val="DefaultParagraphFont"/>
    <w:uiPriority w:val="99"/>
    <w:rsid w:val="00EC7A73"/>
    <w:rPr>
      <w:rFonts w:ascii="Arial" w:hAnsi="Arial"/>
      <w:noProof w:val="0"/>
      <w:color w:val="0000FF"/>
      <w:sz w:val="28"/>
      <w:u w:val="single"/>
      <w:lang w:val="en-GB"/>
    </w:rPr>
  </w:style>
  <w:style w:type="paragraph" w:customStyle="1" w:styleId="ContactDetailsHeading">
    <w:name w:val="Contact Details Heading"/>
    <w:basedOn w:val="Client"/>
    <w:next w:val="ContactDetails"/>
    <w:rsid w:val="001107AA"/>
    <w:pPr>
      <w:spacing w:before="360" w:after="120"/>
    </w:pPr>
    <w:rPr>
      <w:color w:val="808080"/>
      <w:sz w:val="24"/>
    </w:rPr>
  </w:style>
  <w:style w:type="paragraph" w:customStyle="1" w:styleId="ContactDetails">
    <w:name w:val="Contact Details"/>
    <w:basedOn w:val="ContactDetailsHeading"/>
    <w:rsid w:val="001107AA"/>
    <w:pPr>
      <w:spacing w:before="0" w:after="0"/>
    </w:pPr>
    <w:rPr>
      <w:color w:val="000000"/>
      <w:sz w:val="20"/>
    </w:rPr>
  </w:style>
  <w:style w:type="character" w:customStyle="1" w:styleId="DocOwnFooter">
    <w:name w:val="DocOwnFooter"/>
    <w:basedOn w:val="DefaultParagraphFont"/>
    <w:rsid w:val="00EC7A73"/>
    <w:rPr>
      <w:rFonts w:ascii="Arial" w:hAnsi="Arial"/>
      <w:color w:val="808080"/>
      <w:sz w:val="20"/>
    </w:rPr>
  </w:style>
  <w:style w:type="table" w:styleId="TableGrid">
    <w:name w:val="Table Grid"/>
    <w:basedOn w:val="TableNormal"/>
    <w:uiPriority w:val="59"/>
    <w:rsid w:val="00FA18B9"/>
    <w:rPr>
      <w:rFonts w:eastAsia="Times" w:cs="Times New Roman"/>
      <w:sz w:val="20"/>
      <w:szCs w:val="20"/>
      <w:lang w:eastAsia="zh-T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basedOn w:val="Normal"/>
    <w:link w:val="BodyTextChar"/>
    <w:uiPriority w:val="99"/>
    <w:qFormat/>
    <w:rsid w:val="00513287"/>
    <w:pPr>
      <w:spacing w:after="240" w:line="288" w:lineRule="auto"/>
    </w:pPr>
  </w:style>
  <w:style w:type="character" w:customStyle="1" w:styleId="BodyTextChar">
    <w:name w:val="Body Text Char"/>
    <w:basedOn w:val="DefaultParagraphFont"/>
    <w:link w:val="BodyText"/>
    <w:uiPriority w:val="99"/>
    <w:rsid w:val="002D55E9"/>
  </w:style>
  <w:style w:type="paragraph" w:styleId="Title">
    <w:name w:val="Title"/>
    <w:basedOn w:val="Normal"/>
    <w:next w:val="Normal"/>
    <w:link w:val="TitleChar"/>
    <w:uiPriority w:val="10"/>
    <w:semiHidden/>
    <w:qFormat/>
    <w:rsid w:val="00A12A17"/>
    <w:pPr>
      <w:spacing w:line="520" w:lineRule="exact"/>
    </w:pPr>
    <w:rPr>
      <w:color w:val="A6CE39" w:themeColor="background2"/>
      <w:sz w:val="48"/>
      <w:lang w:val="en-US"/>
    </w:rPr>
  </w:style>
  <w:style w:type="character" w:customStyle="1" w:styleId="TitleChar">
    <w:name w:val="Title Char"/>
    <w:basedOn w:val="DefaultParagraphFont"/>
    <w:link w:val="Title"/>
    <w:uiPriority w:val="10"/>
    <w:semiHidden/>
    <w:rsid w:val="00A12A17"/>
    <w:rPr>
      <w:color w:val="A6CE39" w:themeColor="background2"/>
      <w:sz w:val="48"/>
      <w:lang w:val="en-US"/>
    </w:rPr>
  </w:style>
  <w:style w:type="paragraph" w:styleId="Date">
    <w:name w:val="Date"/>
    <w:basedOn w:val="Client"/>
    <w:next w:val="Normal"/>
    <w:link w:val="DateChar"/>
    <w:uiPriority w:val="99"/>
    <w:semiHidden/>
    <w:rsid w:val="00EC7A73"/>
    <w:rPr>
      <w:b/>
      <w:color w:val="auto"/>
      <w:sz w:val="24"/>
      <w:szCs w:val="24"/>
    </w:rPr>
  </w:style>
  <w:style w:type="character" w:customStyle="1" w:styleId="DateChar">
    <w:name w:val="Date Char"/>
    <w:basedOn w:val="DefaultParagraphFont"/>
    <w:link w:val="Date"/>
    <w:uiPriority w:val="99"/>
    <w:semiHidden/>
    <w:rsid w:val="002D55E9"/>
    <w:rPr>
      <w:b/>
      <w:sz w:val="24"/>
      <w:szCs w:val="24"/>
    </w:rPr>
  </w:style>
  <w:style w:type="character" w:customStyle="1" w:styleId="Heading2Char">
    <w:name w:val="Heading 2 Char"/>
    <w:aliases w:val="Subheading Char"/>
    <w:basedOn w:val="DefaultParagraphFont"/>
    <w:link w:val="Heading2"/>
    <w:uiPriority w:val="4"/>
    <w:rsid w:val="00905B65"/>
    <w:rPr>
      <w:rFonts w:eastAsiaTheme="majorEastAsia" w:cstheme="majorBidi"/>
      <w:bCs/>
      <w:color w:val="439539" w:themeColor="accent2"/>
      <w:sz w:val="24"/>
      <w:szCs w:val="26"/>
    </w:rPr>
  </w:style>
  <w:style w:type="character" w:customStyle="1" w:styleId="Heading3Char">
    <w:name w:val="Heading 3 Char"/>
    <w:aliases w:val="Subheading 2 Char,para number Char"/>
    <w:basedOn w:val="DefaultParagraphFont"/>
    <w:link w:val="Heading3"/>
    <w:uiPriority w:val="5"/>
    <w:rsid w:val="00905B65"/>
    <w:rPr>
      <w:rFonts w:eastAsiaTheme="majorEastAsia" w:cstheme="majorBidi"/>
      <w:b/>
      <w:bCs/>
      <w:sz w:val="20"/>
    </w:rPr>
  </w:style>
  <w:style w:type="paragraph" w:styleId="TOC1">
    <w:name w:val="toc 1"/>
    <w:basedOn w:val="Normal"/>
    <w:next w:val="Normal"/>
    <w:autoRedefine/>
    <w:uiPriority w:val="39"/>
    <w:rsid w:val="00B4756B"/>
    <w:pPr>
      <w:pBdr>
        <w:top w:val="single" w:sz="12" w:space="4" w:color="A6CE39" w:themeColor="accent1"/>
      </w:pBdr>
      <w:tabs>
        <w:tab w:val="left" w:pos="993"/>
        <w:tab w:val="right" w:pos="7655"/>
      </w:tabs>
      <w:spacing w:before="120"/>
      <w:ind w:left="964" w:right="958" w:hanging="397"/>
    </w:pPr>
    <w:rPr>
      <w:noProof/>
      <w:color w:val="A6CE39" w:themeColor="accent1"/>
      <w:sz w:val="24"/>
    </w:rPr>
  </w:style>
  <w:style w:type="paragraph" w:styleId="TOC2">
    <w:name w:val="toc 2"/>
    <w:basedOn w:val="Normal"/>
    <w:next w:val="Normal"/>
    <w:autoRedefine/>
    <w:uiPriority w:val="39"/>
    <w:rsid w:val="008754B4"/>
    <w:pPr>
      <w:tabs>
        <w:tab w:val="left" w:pos="993"/>
        <w:tab w:val="right" w:pos="7655"/>
      </w:tabs>
      <w:ind w:left="964" w:right="958"/>
    </w:pPr>
    <w:rPr>
      <w:noProof/>
    </w:rPr>
  </w:style>
  <w:style w:type="paragraph" w:styleId="TOC3">
    <w:name w:val="toc 3"/>
    <w:basedOn w:val="Normal"/>
    <w:next w:val="Normal"/>
    <w:autoRedefine/>
    <w:uiPriority w:val="39"/>
    <w:rsid w:val="00BF55B1"/>
    <w:pPr>
      <w:tabs>
        <w:tab w:val="left" w:pos="993"/>
        <w:tab w:val="right" w:pos="7655"/>
      </w:tabs>
      <w:ind w:left="964" w:right="958"/>
    </w:pPr>
    <w:rPr>
      <w:noProof/>
    </w:rPr>
  </w:style>
  <w:style w:type="paragraph" w:styleId="ListParagraph">
    <w:name w:val="List Paragraph"/>
    <w:basedOn w:val="Normal"/>
    <w:uiPriority w:val="34"/>
    <w:qFormat/>
    <w:rsid w:val="00B8314B"/>
    <w:pPr>
      <w:ind w:left="720"/>
      <w:contextualSpacing/>
    </w:pPr>
  </w:style>
  <w:style w:type="paragraph" w:styleId="ListBullet">
    <w:name w:val="List Bullet"/>
    <w:aliases w:val="Bullet 1,Edited bullet 1"/>
    <w:basedOn w:val="Normal"/>
    <w:link w:val="ListBulletChar"/>
    <w:qFormat/>
    <w:rsid w:val="00614D89"/>
    <w:pPr>
      <w:numPr>
        <w:numId w:val="101"/>
      </w:numPr>
      <w:spacing w:after="240" w:line="288" w:lineRule="auto"/>
      <w:ind w:left="867" w:hanging="357"/>
    </w:pPr>
  </w:style>
  <w:style w:type="paragraph" w:customStyle="1" w:styleId="GreendividerHeading1">
    <w:name w:val="Green divider Heading 1"/>
    <w:basedOn w:val="Normal"/>
    <w:uiPriority w:val="15"/>
    <w:qFormat/>
    <w:rsid w:val="00FA5089"/>
    <w:pPr>
      <w:spacing w:before="720" w:after="360"/>
    </w:pPr>
    <w:rPr>
      <w:color w:val="FFFFFF" w:themeColor="background1"/>
      <w:sz w:val="52"/>
      <w:szCs w:val="52"/>
    </w:rPr>
  </w:style>
  <w:style w:type="paragraph" w:customStyle="1" w:styleId="GreendividerHeading2">
    <w:name w:val="Green divider Heading 2"/>
    <w:basedOn w:val="Normal"/>
    <w:uiPriority w:val="16"/>
    <w:qFormat/>
    <w:rsid w:val="00FA5089"/>
    <w:pPr>
      <w:spacing w:before="120" w:after="240"/>
    </w:pPr>
    <w:rPr>
      <w:b/>
      <w:color w:val="FFFFFF" w:themeColor="background1"/>
      <w:sz w:val="32"/>
      <w:szCs w:val="32"/>
    </w:rPr>
  </w:style>
  <w:style w:type="paragraph" w:customStyle="1" w:styleId="GreendividerBodytext">
    <w:name w:val="Green divider Body text"/>
    <w:basedOn w:val="Normal"/>
    <w:uiPriority w:val="17"/>
    <w:qFormat/>
    <w:rsid w:val="00FA5089"/>
    <w:pPr>
      <w:spacing w:after="240" w:line="288" w:lineRule="auto"/>
    </w:pPr>
    <w:rPr>
      <w:color w:val="FFFFFF" w:themeColor="background1"/>
      <w:sz w:val="28"/>
      <w:szCs w:val="28"/>
    </w:rPr>
  </w:style>
  <w:style w:type="table" w:customStyle="1" w:styleId="IFFtable">
    <w:name w:val="IFF table"/>
    <w:basedOn w:val="TableNormal"/>
    <w:uiPriority w:val="99"/>
    <w:rsid w:val="00540AFF"/>
    <w:tblPr>
      <w:tblStyleRowBandSize w:val="1"/>
      <w:tblInd w:w="108" w:type="dxa"/>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CellMar>
        <w:top w:w="51" w:type="dxa"/>
        <w:bottom w:w="51" w:type="dxa"/>
      </w:tblCellMar>
    </w:tblPr>
    <w:tcPr>
      <w:shd w:val="clear" w:color="auto" w:fill="EDF3EA" w:themeFill="accent3" w:themeFillTint="33"/>
    </w:tcPr>
    <w:tblStylePr w:type="firstRow">
      <w:rPr>
        <w:color w:val="FFFFFF" w:themeColor="background1"/>
      </w:rPr>
      <w:tblPr/>
      <w:tcPr>
        <w:shd w:val="clear" w:color="auto" w:fill="A6CE39" w:themeFill="background2"/>
      </w:tcPr>
    </w:tblStylePr>
    <w:tblStylePr w:type="firstCol">
      <w:rPr>
        <w:color w:val="FFFFFF" w:themeColor="background1"/>
      </w:rPr>
      <w:tblPr/>
      <w:tcPr>
        <w:shd w:val="clear" w:color="auto" w:fill="A6CE39" w:themeFill="background2"/>
      </w:tcPr>
    </w:tblStylePr>
    <w:tblStylePr w:type="band1Horz">
      <w:tblPr/>
      <w:tcPr>
        <w:shd w:val="clear" w:color="auto" w:fill="EDF3EA" w:themeFill="accent3" w:themeFillTint="33"/>
      </w:tcPr>
    </w:tblStylePr>
    <w:tblStylePr w:type="band2Horz">
      <w:tblPr/>
      <w:tcPr>
        <w:shd w:val="clear" w:color="auto" w:fill="DBDBDB" w:themeFill="accent4" w:themeFillTint="66"/>
      </w:tcPr>
    </w:tblStylePr>
  </w:style>
  <w:style w:type="numbering" w:customStyle="1" w:styleId="IFFBullets">
    <w:name w:val="IFF Bullets"/>
    <w:uiPriority w:val="99"/>
    <w:rsid w:val="004B5308"/>
    <w:pPr>
      <w:numPr>
        <w:numId w:val="20"/>
      </w:numPr>
    </w:pPr>
  </w:style>
  <w:style w:type="paragraph" w:customStyle="1" w:styleId="Maintext">
    <w:name w:val="Main text"/>
    <w:basedOn w:val="BodyText"/>
    <w:qFormat/>
    <w:rsid w:val="00513287"/>
    <w:pPr>
      <w:numPr>
        <w:ilvl w:val="1"/>
        <w:numId w:val="24"/>
      </w:numPr>
    </w:pPr>
  </w:style>
  <w:style w:type="paragraph" w:styleId="ListBullet2">
    <w:name w:val="List Bullet 2"/>
    <w:aliases w:val="Bullet 2,Edited bullet 2"/>
    <w:basedOn w:val="Normal"/>
    <w:qFormat/>
    <w:rsid w:val="006C05B3"/>
    <w:pPr>
      <w:numPr>
        <w:ilvl w:val="1"/>
        <w:numId w:val="25"/>
      </w:numPr>
      <w:spacing w:after="240" w:line="288" w:lineRule="auto"/>
    </w:pPr>
  </w:style>
  <w:style w:type="numbering" w:customStyle="1" w:styleId="IFFHeadings">
    <w:name w:val="IFF Headings"/>
    <w:basedOn w:val="NoList"/>
    <w:uiPriority w:val="99"/>
    <w:rsid w:val="00513287"/>
    <w:pPr>
      <w:numPr>
        <w:numId w:val="22"/>
      </w:numPr>
    </w:pPr>
  </w:style>
  <w:style w:type="paragraph" w:styleId="ListBullet3">
    <w:name w:val="List Bullet 3"/>
    <w:basedOn w:val="Normal"/>
    <w:uiPriority w:val="99"/>
    <w:semiHidden/>
    <w:rsid w:val="003A5F82"/>
    <w:pPr>
      <w:numPr>
        <w:numId w:val="12"/>
      </w:numPr>
      <w:contextualSpacing/>
    </w:pPr>
  </w:style>
  <w:style w:type="paragraph" w:customStyle="1" w:styleId="Bannerheading">
    <w:name w:val="Banner heading"/>
    <w:basedOn w:val="BodyText"/>
    <w:uiPriority w:val="7"/>
    <w:qFormat/>
    <w:rsid w:val="007F6FF6"/>
    <w:pPr>
      <w:pBdr>
        <w:top w:val="single" w:sz="24" w:space="1" w:color="A6CE39" w:themeColor="background2"/>
        <w:left w:val="single" w:sz="12" w:space="4" w:color="A6CE39" w:themeColor="background2"/>
        <w:bottom w:val="single" w:sz="24" w:space="1" w:color="A6CE39" w:themeColor="background2"/>
        <w:right w:val="single" w:sz="12" w:space="4" w:color="A6CE39" w:themeColor="background2"/>
      </w:pBdr>
      <w:shd w:val="clear" w:color="auto" w:fill="A6CE39" w:themeFill="background2"/>
      <w:spacing w:before="240"/>
      <w:ind w:left="113" w:right="113"/>
    </w:pPr>
    <w:rPr>
      <w:b/>
      <w:color w:val="FFFFFF" w:themeColor="background1"/>
      <w:szCs w:val="20"/>
    </w:rPr>
  </w:style>
  <w:style w:type="paragraph" w:styleId="ListNumber">
    <w:name w:val="List Number"/>
    <w:basedOn w:val="Normal"/>
    <w:uiPriority w:val="99"/>
    <w:qFormat/>
    <w:rsid w:val="006C05B3"/>
    <w:pPr>
      <w:numPr>
        <w:numId w:val="15"/>
      </w:numPr>
      <w:spacing w:after="240" w:line="288" w:lineRule="auto"/>
      <w:ind w:left="284" w:hanging="284"/>
    </w:pPr>
  </w:style>
  <w:style w:type="paragraph" w:styleId="ListNumber2">
    <w:name w:val="List Number 2"/>
    <w:basedOn w:val="Normal"/>
    <w:uiPriority w:val="11"/>
    <w:qFormat/>
    <w:rsid w:val="006C05B3"/>
    <w:pPr>
      <w:numPr>
        <w:numId w:val="16"/>
      </w:numPr>
      <w:spacing w:after="240" w:line="288" w:lineRule="auto"/>
      <w:ind w:left="641" w:hanging="357"/>
    </w:pPr>
  </w:style>
  <w:style w:type="paragraph" w:styleId="Caption">
    <w:name w:val="caption"/>
    <w:basedOn w:val="Normal"/>
    <w:next w:val="Normal"/>
    <w:uiPriority w:val="35"/>
    <w:qFormat/>
    <w:rsid w:val="00ED4793"/>
    <w:pPr>
      <w:spacing w:after="200"/>
    </w:pPr>
    <w:rPr>
      <w:b/>
      <w:bCs/>
      <w:color w:val="004436" w:themeColor="text2"/>
      <w:sz w:val="18"/>
      <w:szCs w:val="18"/>
    </w:rPr>
  </w:style>
  <w:style w:type="paragraph" w:customStyle="1" w:styleId="Pullouttext">
    <w:name w:val="Pullout text"/>
    <w:basedOn w:val="Normal"/>
    <w:uiPriority w:val="14"/>
    <w:qFormat/>
    <w:rsid w:val="00FA5089"/>
    <w:pPr>
      <w:jc w:val="center"/>
    </w:pPr>
    <w:rPr>
      <w:color w:val="FFFFFF" w:themeColor="background1"/>
      <w:sz w:val="28"/>
    </w:rPr>
  </w:style>
  <w:style w:type="paragraph" w:customStyle="1" w:styleId="Tableheader">
    <w:name w:val="Table header"/>
    <w:basedOn w:val="BodyText"/>
    <w:uiPriority w:val="12"/>
    <w:qFormat/>
    <w:rsid w:val="004B5308"/>
    <w:pPr>
      <w:spacing w:after="0"/>
      <w:jc w:val="center"/>
    </w:pPr>
    <w:rPr>
      <w:b/>
      <w:szCs w:val="20"/>
    </w:rPr>
  </w:style>
  <w:style w:type="paragraph" w:customStyle="1" w:styleId="Tablebullet">
    <w:name w:val="Table bullet"/>
    <w:basedOn w:val="ListBullet"/>
    <w:uiPriority w:val="13"/>
    <w:qFormat/>
    <w:rsid w:val="004B5D24"/>
  </w:style>
  <w:style w:type="paragraph" w:styleId="Quote">
    <w:name w:val="Quote"/>
    <w:basedOn w:val="Normal"/>
    <w:next w:val="Normal"/>
    <w:link w:val="QuoteChar"/>
    <w:uiPriority w:val="29"/>
    <w:qFormat/>
    <w:rsid w:val="005F2BC1"/>
    <w:pPr>
      <w:spacing w:after="120" w:line="288" w:lineRule="auto"/>
    </w:pPr>
    <w:rPr>
      <w:i/>
      <w:iCs/>
      <w:color w:val="004436" w:themeColor="text2"/>
    </w:rPr>
  </w:style>
  <w:style w:type="character" w:customStyle="1" w:styleId="QuoteChar">
    <w:name w:val="Quote Char"/>
    <w:basedOn w:val="DefaultParagraphFont"/>
    <w:link w:val="Quote"/>
    <w:uiPriority w:val="29"/>
    <w:rsid w:val="005F2BC1"/>
    <w:rPr>
      <w:i/>
      <w:iCs/>
      <w:color w:val="004436" w:themeColor="text2"/>
      <w:sz w:val="20"/>
    </w:rPr>
  </w:style>
  <w:style w:type="character" w:customStyle="1" w:styleId="Heading4Char">
    <w:name w:val="Heading 4 Char"/>
    <w:aliases w:val="Subheading 3 Char"/>
    <w:basedOn w:val="DefaultParagraphFont"/>
    <w:link w:val="Heading4"/>
    <w:uiPriority w:val="9"/>
    <w:rsid w:val="00905B65"/>
    <w:rPr>
      <w:rFonts w:eastAsiaTheme="majorEastAsia" w:cstheme="majorBidi"/>
      <w:b/>
      <w:bCs/>
      <w:iCs/>
      <w:color w:val="A6CE39" w:themeColor="accent1"/>
      <w:sz w:val="20"/>
    </w:rPr>
  </w:style>
  <w:style w:type="paragraph" w:customStyle="1" w:styleId="Contentsheader">
    <w:name w:val="Contents header"/>
    <w:basedOn w:val="Normal"/>
    <w:next w:val="Normal"/>
    <w:uiPriority w:val="1"/>
    <w:semiHidden/>
    <w:qFormat/>
    <w:rsid w:val="003546E2"/>
    <w:pPr>
      <w:tabs>
        <w:tab w:val="left" w:pos="993"/>
        <w:tab w:val="right" w:pos="7655"/>
      </w:tabs>
      <w:spacing w:before="720" w:after="240"/>
      <w:ind w:left="567" w:right="958"/>
    </w:pPr>
    <w:rPr>
      <w:color w:val="A6CE39" w:themeColor="accent1"/>
      <w:sz w:val="36"/>
      <w:szCs w:val="36"/>
    </w:rPr>
  </w:style>
  <w:style w:type="table" w:styleId="ColourfulGrid">
    <w:name w:val="Colorful Grid"/>
    <w:basedOn w:val="TableNormal"/>
    <w:uiPriority w:val="73"/>
    <w:semiHidden/>
    <w:unhideWhenUsed/>
    <w:rsid w:val="006A4826"/>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urfulGridAccent1">
    <w:name w:val="Colorful Grid Accent 1"/>
    <w:basedOn w:val="TableNormal"/>
    <w:uiPriority w:val="73"/>
    <w:semiHidden/>
    <w:unhideWhenUsed/>
    <w:rsid w:val="006A4826"/>
    <w:rPr>
      <w:color w:val="000000" w:themeColor="text1"/>
    </w:rPr>
    <w:tblPr>
      <w:tblStyleRowBandSize w:val="1"/>
      <w:tblStyleColBandSize w:val="1"/>
      <w:tblBorders>
        <w:insideH w:val="single" w:sz="4" w:space="0" w:color="FFFFFF" w:themeColor="background1"/>
      </w:tblBorders>
    </w:tblPr>
    <w:tcPr>
      <w:shd w:val="clear" w:color="auto" w:fill="EDF5D7" w:themeFill="accent1" w:themeFillTint="33"/>
    </w:tcPr>
    <w:tblStylePr w:type="firstRow">
      <w:rPr>
        <w:b/>
        <w:bCs/>
      </w:rPr>
      <w:tblPr/>
      <w:tcPr>
        <w:shd w:val="clear" w:color="auto" w:fill="DBEBAF" w:themeFill="accent1" w:themeFillTint="66"/>
      </w:tcPr>
    </w:tblStylePr>
    <w:tblStylePr w:type="lastRow">
      <w:rPr>
        <w:b/>
        <w:bCs/>
        <w:color w:val="000000" w:themeColor="text1"/>
      </w:rPr>
      <w:tblPr/>
      <w:tcPr>
        <w:shd w:val="clear" w:color="auto" w:fill="DBEBAF" w:themeFill="accent1" w:themeFillTint="66"/>
      </w:tcPr>
    </w:tblStylePr>
    <w:tblStylePr w:type="firstCol">
      <w:rPr>
        <w:color w:val="FFFFFF" w:themeColor="background1"/>
      </w:rPr>
      <w:tblPr/>
      <w:tcPr>
        <w:shd w:val="clear" w:color="auto" w:fill="7D9D27" w:themeFill="accent1" w:themeFillShade="BF"/>
      </w:tcPr>
    </w:tblStylePr>
    <w:tblStylePr w:type="lastCol">
      <w:rPr>
        <w:color w:val="FFFFFF" w:themeColor="background1"/>
      </w:rPr>
      <w:tblPr/>
      <w:tcPr>
        <w:shd w:val="clear" w:color="auto" w:fill="7D9D27" w:themeFill="accent1" w:themeFillShade="BF"/>
      </w:tcPr>
    </w:tblStylePr>
    <w:tblStylePr w:type="band1Vert">
      <w:tblPr/>
      <w:tcPr>
        <w:shd w:val="clear" w:color="auto" w:fill="D2E69C" w:themeFill="accent1" w:themeFillTint="7F"/>
      </w:tcPr>
    </w:tblStylePr>
    <w:tblStylePr w:type="band1Horz">
      <w:tblPr/>
      <w:tcPr>
        <w:shd w:val="clear" w:color="auto" w:fill="D2E69C" w:themeFill="accent1" w:themeFillTint="7F"/>
      </w:tcPr>
    </w:tblStylePr>
  </w:style>
  <w:style w:type="table" w:styleId="ColourfulGridAccent2">
    <w:name w:val="Colorful Grid Accent 2"/>
    <w:basedOn w:val="TableNormal"/>
    <w:uiPriority w:val="73"/>
    <w:semiHidden/>
    <w:unhideWhenUsed/>
    <w:rsid w:val="006A4826"/>
    <w:rPr>
      <w:color w:val="000000" w:themeColor="text1"/>
    </w:rPr>
    <w:tblPr>
      <w:tblStyleRowBandSize w:val="1"/>
      <w:tblStyleColBandSize w:val="1"/>
      <w:tblBorders>
        <w:insideH w:val="single" w:sz="4" w:space="0" w:color="FFFFFF" w:themeColor="background1"/>
      </w:tblBorders>
    </w:tblPr>
    <w:tcPr>
      <w:shd w:val="clear" w:color="auto" w:fill="D5EED2" w:themeFill="accent2" w:themeFillTint="33"/>
    </w:tcPr>
    <w:tblStylePr w:type="firstRow">
      <w:rPr>
        <w:b/>
        <w:bCs/>
      </w:rPr>
      <w:tblPr/>
      <w:tcPr>
        <w:shd w:val="clear" w:color="auto" w:fill="ACDDA7" w:themeFill="accent2" w:themeFillTint="66"/>
      </w:tcPr>
    </w:tblStylePr>
    <w:tblStylePr w:type="lastRow">
      <w:rPr>
        <w:b/>
        <w:bCs/>
        <w:color w:val="000000" w:themeColor="text1"/>
      </w:rPr>
      <w:tblPr/>
      <w:tcPr>
        <w:shd w:val="clear" w:color="auto" w:fill="ACDDA7" w:themeFill="accent2" w:themeFillTint="66"/>
      </w:tcPr>
    </w:tblStylePr>
    <w:tblStylePr w:type="firstCol">
      <w:rPr>
        <w:color w:val="FFFFFF" w:themeColor="background1"/>
      </w:rPr>
      <w:tblPr/>
      <w:tcPr>
        <w:shd w:val="clear" w:color="auto" w:fill="316F2A" w:themeFill="accent2" w:themeFillShade="BF"/>
      </w:tcPr>
    </w:tblStylePr>
    <w:tblStylePr w:type="lastCol">
      <w:rPr>
        <w:color w:val="FFFFFF" w:themeColor="background1"/>
      </w:rPr>
      <w:tblPr/>
      <w:tcPr>
        <w:shd w:val="clear" w:color="auto" w:fill="316F2A" w:themeFill="accent2" w:themeFillShade="BF"/>
      </w:tcPr>
    </w:tblStylePr>
    <w:tblStylePr w:type="band1Vert">
      <w:tblPr/>
      <w:tcPr>
        <w:shd w:val="clear" w:color="auto" w:fill="98D591" w:themeFill="accent2" w:themeFillTint="7F"/>
      </w:tcPr>
    </w:tblStylePr>
    <w:tblStylePr w:type="band1Horz">
      <w:tblPr/>
      <w:tcPr>
        <w:shd w:val="clear" w:color="auto" w:fill="98D591" w:themeFill="accent2" w:themeFillTint="7F"/>
      </w:tcPr>
    </w:tblStylePr>
  </w:style>
  <w:style w:type="table" w:styleId="ColourfulGridAccent3">
    <w:name w:val="Colorful Grid Accent 3"/>
    <w:basedOn w:val="TableNormal"/>
    <w:uiPriority w:val="73"/>
    <w:semiHidden/>
    <w:unhideWhenUsed/>
    <w:rsid w:val="006A4826"/>
    <w:rPr>
      <w:color w:val="000000" w:themeColor="text1"/>
    </w:rPr>
    <w:tblPr>
      <w:tblStyleRowBandSize w:val="1"/>
      <w:tblStyleColBandSize w:val="1"/>
      <w:tblBorders>
        <w:insideH w:val="single" w:sz="4" w:space="0" w:color="FFFFFF" w:themeColor="background1"/>
      </w:tblBorders>
    </w:tblPr>
    <w:tcPr>
      <w:shd w:val="clear" w:color="auto" w:fill="EDF3EA" w:themeFill="accent3" w:themeFillTint="33"/>
    </w:tcPr>
    <w:tblStylePr w:type="firstRow">
      <w:rPr>
        <w:b/>
        <w:bCs/>
      </w:rPr>
      <w:tblPr/>
      <w:tcPr>
        <w:shd w:val="clear" w:color="auto" w:fill="DCE7D5" w:themeFill="accent3" w:themeFillTint="66"/>
      </w:tcPr>
    </w:tblStylePr>
    <w:tblStylePr w:type="lastRow">
      <w:rPr>
        <w:b/>
        <w:bCs/>
        <w:color w:val="000000" w:themeColor="text1"/>
      </w:rPr>
      <w:tblPr/>
      <w:tcPr>
        <w:shd w:val="clear" w:color="auto" w:fill="DCE7D5" w:themeFill="accent3" w:themeFillTint="66"/>
      </w:tcPr>
    </w:tblStylePr>
    <w:tblStylePr w:type="firstCol">
      <w:rPr>
        <w:color w:val="FFFFFF" w:themeColor="background1"/>
      </w:rPr>
      <w:tblPr/>
      <w:tcPr>
        <w:shd w:val="clear" w:color="auto" w:fill="7AA260" w:themeFill="accent3" w:themeFillShade="BF"/>
      </w:tcPr>
    </w:tblStylePr>
    <w:tblStylePr w:type="lastCol">
      <w:rPr>
        <w:color w:val="FFFFFF" w:themeColor="background1"/>
      </w:rPr>
      <w:tblPr/>
      <w:tcPr>
        <w:shd w:val="clear" w:color="auto" w:fill="7AA260" w:themeFill="accent3" w:themeFillShade="BF"/>
      </w:tcPr>
    </w:tblStylePr>
    <w:tblStylePr w:type="band1Vert">
      <w:tblPr/>
      <w:tcPr>
        <w:shd w:val="clear" w:color="auto" w:fill="D3E1CB" w:themeFill="accent3" w:themeFillTint="7F"/>
      </w:tcPr>
    </w:tblStylePr>
    <w:tblStylePr w:type="band1Horz">
      <w:tblPr/>
      <w:tcPr>
        <w:shd w:val="clear" w:color="auto" w:fill="D3E1CB" w:themeFill="accent3" w:themeFillTint="7F"/>
      </w:tcPr>
    </w:tblStylePr>
  </w:style>
  <w:style w:type="table" w:styleId="ColourfulGridAccent4">
    <w:name w:val="Colorful Grid Accent 4"/>
    <w:basedOn w:val="TableNormal"/>
    <w:uiPriority w:val="73"/>
    <w:semiHidden/>
    <w:unhideWhenUsed/>
    <w:rsid w:val="006A4826"/>
    <w:rPr>
      <w:color w:val="000000" w:themeColor="text1"/>
    </w:rPr>
    <w:tblPr>
      <w:tblStyleRowBandSize w:val="1"/>
      <w:tblStyleColBandSize w:val="1"/>
      <w:tblBorders>
        <w:insideH w:val="single" w:sz="4" w:space="0" w:color="FFFFFF" w:themeColor="background1"/>
      </w:tblBorders>
    </w:tblPr>
    <w:tcPr>
      <w:shd w:val="clear" w:color="auto" w:fill="EDEDED" w:themeFill="accent4" w:themeFillTint="33"/>
    </w:tcPr>
    <w:tblStylePr w:type="firstRow">
      <w:rPr>
        <w:b/>
        <w:bCs/>
      </w:rPr>
      <w:tblPr/>
      <w:tcPr>
        <w:shd w:val="clear" w:color="auto" w:fill="DBDBDB" w:themeFill="accent4" w:themeFillTint="66"/>
      </w:tcPr>
    </w:tblStylePr>
    <w:tblStylePr w:type="lastRow">
      <w:rPr>
        <w:b/>
        <w:bCs/>
        <w:color w:val="000000" w:themeColor="text1"/>
      </w:rPr>
      <w:tblPr/>
      <w:tcPr>
        <w:shd w:val="clear" w:color="auto" w:fill="DBDBDB" w:themeFill="accent4" w:themeFillTint="66"/>
      </w:tcPr>
    </w:tblStylePr>
    <w:tblStylePr w:type="firstCol">
      <w:rPr>
        <w:color w:val="FFFFFF" w:themeColor="background1"/>
      </w:rPr>
      <w:tblPr/>
      <w:tcPr>
        <w:shd w:val="clear" w:color="auto" w:fill="7C7C7C" w:themeFill="accent4" w:themeFillShade="BF"/>
      </w:tcPr>
    </w:tblStylePr>
    <w:tblStylePr w:type="lastCol">
      <w:rPr>
        <w:color w:val="FFFFFF" w:themeColor="background1"/>
      </w:rPr>
      <w:tblPr/>
      <w:tcPr>
        <w:shd w:val="clear" w:color="auto" w:fill="7C7C7C" w:themeFill="accent4" w:themeFillShade="BF"/>
      </w:tcPr>
    </w:tblStylePr>
    <w:tblStylePr w:type="band1Vert">
      <w:tblPr/>
      <w:tcPr>
        <w:shd w:val="clear" w:color="auto" w:fill="D2D2D2" w:themeFill="accent4" w:themeFillTint="7F"/>
      </w:tcPr>
    </w:tblStylePr>
    <w:tblStylePr w:type="band1Horz">
      <w:tblPr/>
      <w:tcPr>
        <w:shd w:val="clear" w:color="auto" w:fill="D2D2D2" w:themeFill="accent4" w:themeFillTint="7F"/>
      </w:tcPr>
    </w:tblStylePr>
  </w:style>
  <w:style w:type="table" w:styleId="ColourfulGridAccent5">
    <w:name w:val="Colorful Grid Accent 5"/>
    <w:basedOn w:val="TableNormal"/>
    <w:uiPriority w:val="73"/>
    <w:semiHidden/>
    <w:unhideWhenUsed/>
    <w:rsid w:val="006A4826"/>
    <w:rPr>
      <w:color w:val="000000" w:themeColor="text1"/>
    </w:rPr>
    <w:tblPr>
      <w:tblStyleRowBandSize w:val="1"/>
      <w:tblStyleColBandSize w:val="1"/>
      <w:tblBorders>
        <w:insideH w:val="single" w:sz="4" w:space="0" w:color="FFFFFF" w:themeColor="background1"/>
      </w:tblBorders>
    </w:tblPr>
    <w:tcPr>
      <w:shd w:val="clear" w:color="auto" w:fill="D8D8D8" w:themeFill="accent5" w:themeFillTint="33"/>
    </w:tcPr>
    <w:tblStylePr w:type="firstRow">
      <w:rPr>
        <w:b/>
        <w:bCs/>
      </w:rPr>
      <w:tblPr/>
      <w:tcPr>
        <w:shd w:val="clear" w:color="auto" w:fill="B2B2B2" w:themeFill="accent5" w:themeFillTint="66"/>
      </w:tcPr>
    </w:tblStylePr>
    <w:tblStylePr w:type="lastRow">
      <w:rPr>
        <w:b/>
        <w:bCs/>
        <w:color w:val="000000" w:themeColor="text1"/>
      </w:rPr>
      <w:tblPr/>
      <w:tcPr>
        <w:shd w:val="clear" w:color="auto" w:fill="B2B2B2" w:themeFill="accent5" w:themeFillTint="66"/>
      </w:tcPr>
    </w:tblStylePr>
    <w:tblStylePr w:type="firstCol">
      <w:rPr>
        <w:color w:val="FFFFFF" w:themeColor="background1"/>
      </w:rPr>
      <w:tblPr/>
      <w:tcPr>
        <w:shd w:val="clear" w:color="auto" w:fill="2F2F2F" w:themeFill="accent5" w:themeFillShade="BF"/>
      </w:tcPr>
    </w:tblStylePr>
    <w:tblStylePr w:type="lastCol">
      <w:rPr>
        <w:color w:val="FFFFFF" w:themeColor="background1"/>
      </w:rPr>
      <w:tblPr/>
      <w:tcPr>
        <w:shd w:val="clear" w:color="auto" w:fill="2F2F2F" w:themeFill="accent5" w:themeFillShade="BF"/>
      </w:tcPr>
    </w:tblStylePr>
    <w:tblStylePr w:type="band1Vert">
      <w:tblPr/>
      <w:tcPr>
        <w:shd w:val="clear" w:color="auto" w:fill="9F9F9F" w:themeFill="accent5" w:themeFillTint="7F"/>
      </w:tcPr>
    </w:tblStylePr>
    <w:tblStylePr w:type="band1Horz">
      <w:tblPr/>
      <w:tcPr>
        <w:shd w:val="clear" w:color="auto" w:fill="9F9F9F" w:themeFill="accent5" w:themeFillTint="7F"/>
      </w:tcPr>
    </w:tblStylePr>
  </w:style>
  <w:style w:type="table" w:styleId="ColourfulGridAccent6">
    <w:name w:val="Colorful Grid Accent 6"/>
    <w:basedOn w:val="TableNormal"/>
    <w:uiPriority w:val="73"/>
    <w:semiHidden/>
    <w:unhideWhenUsed/>
    <w:rsid w:val="006A4826"/>
    <w:rPr>
      <w:color w:val="000000" w:themeColor="text1"/>
    </w:rPr>
    <w:tblPr>
      <w:tblStyleRowBandSize w:val="1"/>
      <w:tblStyleColBandSize w:val="1"/>
      <w:tblBorders>
        <w:insideH w:val="single" w:sz="4" w:space="0" w:color="FFFFFF" w:themeColor="background1"/>
      </w:tblBorders>
    </w:tblPr>
    <w:tcPr>
      <w:shd w:val="clear" w:color="auto" w:fill="F4DDEC" w:themeFill="accent6" w:themeFillTint="33"/>
    </w:tcPr>
    <w:tblStylePr w:type="firstRow">
      <w:rPr>
        <w:b/>
        <w:bCs/>
      </w:rPr>
      <w:tblPr/>
      <w:tcPr>
        <w:shd w:val="clear" w:color="auto" w:fill="E9BCD9" w:themeFill="accent6" w:themeFillTint="66"/>
      </w:tcPr>
    </w:tblStylePr>
    <w:tblStylePr w:type="lastRow">
      <w:rPr>
        <w:b/>
        <w:bCs/>
        <w:color w:val="000000" w:themeColor="text1"/>
      </w:rPr>
      <w:tblPr/>
      <w:tcPr>
        <w:shd w:val="clear" w:color="auto" w:fill="E9BCD9" w:themeFill="accent6" w:themeFillTint="66"/>
      </w:tcPr>
    </w:tblStylePr>
    <w:tblStylePr w:type="firstCol">
      <w:rPr>
        <w:color w:val="FFFFFF" w:themeColor="background1"/>
      </w:rPr>
      <w:tblPr/>
      <w:tcPr>
        <w:shd w:val="clear" w:color="auto" w:fill="A2367C" w:themeFill="accent6" w:themeFillShade="BF"/>
      </w:tcPr>
    </w:tblStylePr>
    <w:tblStylePr w:type="lastCol">
      <w:rPr>
        <w:color w:val="FFFFFF" w:themeColor="background1"/>
      </w:rPr>
      <w:tblPr/>
      <w:tcPr>
        <w:shd w:val="clear" w:color="auto" w:fill="A2367C" w:themeFill="accent6" w:themeFillShade="BF"/>
      </w:tcPr>
    </w:tblStylePr>
    <w:tblStylePr w:type="band1Vert">
      <w:tblPr/>
      <w:tcPr>
        <w:shd w:val="clear" w:color="auto" w:fill="E3ACD0" w:themeFill="accent6" w:themeFillTint="7F"/>
      </w:tcPr>
    </w:tblStylePr>
    <w:tblStylePr w:type="band1Horz">
      <w:tblPr/>
      <w:tcPr>
        <w:shd w:val="clear" w:color="auto" w:fill="E3ACD0" w:themeFill="accent6" w:themeFillTint="7F"/>
      </w:tcPr>
    </w:tblStylePr>
  </w:style>
  <w:style w:type="table" w:styleId="ColourfulList">
    <w:name w:val="Colorful List"/>
    <w:basedOn w:val="TableNormal"/>
    <w:uiPriority w:val="72"/>
    <w:semiHidden/>
    <w:unhideWhenUsed/>
    <w:rsid w:val="006A4826"/>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35772D" w:themeFill="accent2" w:themeFillShade="CC"/>
      </w:tcPr>
    </w:tblStylePr>
    <w:tblStylePr w:type="lastRow">
      <w:rPr>
        <w:b/>
        <w:bCs/>
        <w:color w:val="35772D"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urfulListAccent1">
    <w:name w:val="Colorful List Accent 1"/>
    <w:basedOn w:val="TableNormal"/>
    <w:uiPriority w:val="72"/>
    <w:semiHidden/>
    <w:unhideWhenUsed/>
    <w:rsid w:val="006A4826"/>
    <w:rPr>
      <w:color w:val="000000" w:themeColor="text1"/>
    </w:rPr>
    <w:tblPr>
      <w:tblStyleRowBandSize w:val="1"/>
      <w:tblStyleColBandSize w:val="1"/>
    </w:tblPr>
    <w:tcPr>
      <w:shd w:val="clear" w:color="auto" w:fill="F6FAEB" w:themeFill="accent1" w:themeFillTint="19"/>
    </w:tcPr>
    <w:tblStylePr w:type="firstRow">
      <w:rPr>
        <w:b/>
        <w:bCs/>
        <w:color w:val="FFFFFF" w:themeColor="background1"/>
      </w:rPr>
      <w:tblPr/>
      <w:tcPr>
        <w:tcBorders>
          <w:bottom w:val="single" w:sz="12" w:space="0" w:color="FFFFFF" w:themeColor="background1"/>
        </w:tcBorders>
        <w:shd w:val="clear" w:color="auto" w:fill="35772D" w:themeFill="accent2" w:themeFillShade="CC"/>
      </w:tcPr>
    </w:tblStylePr>
    <w:tblStylePr w:type="lastRow">
      <w:rPr>
        <w:b/>
        <w:bCs/>
        <w:color w:val="35772D"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8F2CD" w:themeFill="accent1" w:themeFillTint="3F"/>
      </w:tcPr>
    </w:tblStylePr>
    <w:tblStylePr w:type="band1Horz">
      <w:tblPr/>
      <w:tcPr>
        <w:shd w:val="clear" w:color="auto" w:fill="EDF5D7" w:themeFill="accent1" w:themeFillTint="33"/>
      </w:tcPr>
    </w:tblStylePr>
  </w:style>
  <w:style w:type="table" w:styleId="ColourfulListAccent2">
    <w:name w:val="Colorful List Accent 2"/>
    <w:basedOn w:val="TableNormal"/>
    <w:uiPriority w:val="72"/>
    <w:semiHidden/>
    <w:unhideWhenUsed/>
    <w:rsid w:val="006A4826"/>
    <w:rPr>
      <w:color w:val="000000" w:themeColor="text1"/>
    </w:rPr>
    <w:tblPr>
      <w:tblStyleRowBandSize w:val="1"/>
      <w:tblStyleColBandSize w:val="1"/>
    </w:tblPr>
    <w:tcPr>
      <w:shd w:val="clear" w:color="auto" w:fill="EAF6E9" w:themeFill="accent2" w:themeFillTint="19"/>
    </w:tcPr>
    <w:tblStylePr w:type="firstRow">
      <w:rPr>
        <w:b/>
        <w:bCs/>
        <w:color w:val="FFFFFF" w:themeColor="background1"/>
      </w:rPr>
      <w:tblPr/>
      <w:tcPr>
        <w:tcBorders>
          <w:bottom w:val="single" w:sz="12" w:space="0" w:color="FFFFFF" w:themeColor="background1"/>
        </w:tcBorders>
        <w:shd w:val="clear" w:color="auto" w:fill="35772D" w:themeFill="accent2" w:themeFillShade="CC"/>
      </w:tcPr>
    </w:tblStylePr>
    <w:tblStylePr w:type="lastRow">
      <w:rPr>
        <w:b/>
        <w:bCs/>
        <w:color w:val="35772D"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CEAC8" w:themeFill="accent2" w:themeFillTint="3F"/>
      </w:tcPr>
    </w:tblStylePr>
    <w:tblStylePr w:type="band1Horz">
      <w:tblPr/>
      <w:tcPr>
        <w:shd w:val="clear" w:color="auto" w:fill="D5EED2" w:themeFill="accent2" w:themeFillTint="33"/>
      </w:tcPr>
    </w:tblStylePr>
  </w:style>
  <w:style w:type="table" w:styleId="ColourfulListAccent3">
    <w:name w:val="Colorful List Accent 3"/>
    <w:basedOn w:val="TableNormal"/>
    <w:uiPriority w:val="72"/>
    <w:semiHidden/>
    <w:unhideWhenUsed/>
    <w:rsid w:val="006A4826"/>
    <w:rPr>
      <w:color w:val="000000" w:themeColor="text1"/>
    </w:rPr>
    <w:tblPr>
      <w:tblStyleRowBandSize w:val="1"/>
      <w:tblStyleColBandSize w:val="1"/>
    </w:tblPr>
    <w:tcPr>
      <w:shd w:val="clear" w:color="auto" w:fill="F6F9F4" w:themeFill="accent3" w:themeFillTint="19"/>
    </w:tcPr>
    <w:tblStylePr w:type="firstRow">
      <w:rPr>
        <w:b/>
        <w:bCs/>
        <w:color w:val="FFFFFF" w:themeColor="background1"/>
      </w:rPr>
      <w:tblPr/>
      <w:tcPr>
        <w:tcBorders>
          <w:bottom w:val="single" w:sz="12" w:space="0" w:color="FFFFFF" w:themeColor="background1"/>
        </w:tcBorders>
        <w:shd w:val="clear" w:color="auto" w:fill="848484" w:themeFill="accent4" w:themeFillShade="CC"/>
      </w:tcPr>
    </w:tblStylePr>
    <w:tblStylePr w:type="lastRow">
      <w:rPr>
        <w:b/>
        <w:bCs/>
        <w:color w:val="848484"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9F0E5" w:themeFill="accent3" w:themeFillTint="3F"/>
      </w:tcPr>
    </w:tblStylePr>
    <w:tblStylePr w:type="band1Horz">
      <w:tblPr/>
      <w:tcPr>
        <w:shd w:val="clear" w:color="auto" w:fill="EDF3EA" w:themeFill="accent3" w:themeFillTint="33"/>
      </w:tcPr>
    </w:tblStylePr>
  </w:style>
  <w:style w:type="table" w:styleId="ColourfulListAccent4">
    <w:name w:val="Colorful List Accent 4"/>
    <w:basedOn w:val="TableNormal"/>
    <w:uiPriority w:val="72"/>
    <w:semiHidden/>
    <w:unhideWhenUsed/>
    <w:rsid w:val="006A4826"/>
    <w:rPr>
      <w:color w:val="000000" w:themeColor="text1"/>
    </w:rPr>
    <w:tblPr>
      <w:tblStyleRowBandSize w:val="1"/>
      <w:tblStyleColBandSize w:val="1"/>
    </w:tblPr>
    <w:tcPr>
      <w:shd w:val="clear" w:color="auto" w:fill="F6F6F6" w:themeFill="accent4" w:themeFillTint="19"/>
    </w:tcPr>
    <w:tblStylePr w:type="firstRow">
      <w:rPr>
        <w:b/>
        <w:bCs/>
        <w:color w:val="FFFFFF" w:themeColor="background1"/>
      </w:rPr>
      <w:tblPr/>
      <w:tcPr>
        <w:tcBorders>
          <w:bottom w:val="single" w:sz="12" w:space="0" w:color="FFFFFF" w:themeColor="background1"/>
        </w:tcBorders>
        <w:shd w:val="clear" w:color="auto" w:fill="84A96C" w:themeFill="accent3" w:themeFillShade="CC"/>
      </w:tcPr>
    </w:tblStylePr>
    <w:tblStylePr w:type="lastRow">
      <w:rPr>
        <w:b/>
        <w:bCs/>
        <w:color w:val="84A96C"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9E9E9" w:themeFill="accent4" w:themeFillTint="3F"/>
      </w:tcPr>
    </w:tblStylePr>
    <w:tblStylePr w:type="band1Horz">
      <w:tblPr/>
      <w:tcPr>
        <w:shd w:val="clear" w:color="auto" w:fill="EDEDED" w:themeFill="accent4" w:themeFillTint="33"/>
      </w:tcPr>
    </w:tblStylePr>
  </w:style>
  <w:style w:type="table" w:styleId="ColourfulListAccent5">
    <w:name w:val="Colorful List Accent 5"/>
    <w:basedOn w:val="TableNormal"/>
    <w:uiPriority w:val="72"/>
    <w:semiHidden/>
    <w:unhideWhenUsed/>
    <w:rsid w:val="006A4826"/>
    <w:rPr>
      <w:color w:val="000000" w:themeColor="text1"/>
    </w:rPr>
    <w:tblPr>
      <w:tblStyleRowBandSize w:val="1"/>
      <w:tblStyleColBandSize w:val="1"/>
    </w:tblPr>
    <w:tcPr>
      <w:shd w:val="clear" w:color="auto" w:fill="ECECEC" w:themeFill="accent5" w:themeFillTint="19"/>
    </w:tcPr>
    <w:tblStylePr w:type="firstRow">
      <w:rPr>
        <w:b/>
        <w:bCs/>
        <w:color w:val="FFFFFF" w:themeColor="background1"/>
      </w:rPr>
      <w:tblPr/>
      <w:tcPr>
        <w:tcBorders>
          <w:bottom w:val="single" w:sz="12" w:space="0" w:color="FFFFFF" w:themeColor="background1"/>
        </w:tcBorders>
        <w:shd w:val="clear" w:color="auto" w:fill="AD3984" w:themeFill="accent6" w:themeFillShade="CC"/>
      </w:tcPr>
    </w:tblStylePr>
    <w:tblStylePr w:type="lastRow">
      <w:rPr>
        <w:b/>
        <w:bCs/>
        <w:color w:val="AD3984"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FCFCF" w:themeFill="accent5" w:themeFillTint="3F"/>
      </w:tcPr>
    </w:tblStylePr>
    <w:tblStylePr w:type="band1Horz">
      <w:tblPr/>
      <w:tcPr>
        <w:shd w:val="clear" w:color="auto" w:fill="D8D8D8" w:themeFill="accent5" w:themeFillTint="33"/>
      </w:tcPr>
    </w:tblStylePr>
  </w:style>
  <w:style w:type="table" w:styleId="ColourfulListAccent6">
    <w:name w:val="Colorful List Accent 6"/>
    <w:basedOn w:val="TableNormal"/>
    <w:uiPriority w:val="72"/>
    <w:semiHidden/>
    <w:unhideWhenUsed/>
    <w:rsid w:val="006A4826"/>
    <w:rPr>
      <w:color w:val="000000" w:themeColor="text1"/>
    </w:rPr>
    <w:tblPr>
      <w:tblStyleRowBandSize w:val="1"/>
      <w:tblStyleColBandSize w:val="1"/>
    </w:tblPr>
    <w:tcPr>
      <w:shd w:val="clear" w:color="auto" w:fill="F9EEF5" w:themeFill="accent6" w:themeFillTint="19"/>
    </w:tcPr>
    <w:tblStylePr w:type="firstRow">
      <w:rPr>
        <w:b/>
        <w:bCs/>
        <w:color w:val="FFFFFF" w:themeColor="background1"/>
      </w:rPr>
      <w:tblPr/>
      <w:tcPr>
        <w:tcBorders>
          <w:bottom w:val="single" w:sz="12" w:space="0" w:color="FFFFFF" w:themeColor="background1"/>
        </w:tcBorders>
        <w:shd w:val="clear" w:color="auto" w:fill="333333" w:themeFill="accent5" w:themeFillShade="CC"/>
      </w:tcPr>
    </w:tblStylePr>
    <w:tblStylePr w:type="lastRow">
      <w:rPr>
        <w:b/>
        <w:bCs/>
        <w:color w:val="333333"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1D5E7" w:themeFill="accent6" w:themeFillTint="3F"/>
      </w:tcPr>
    </w:tblStylePr>
    <w:tblStylePr w:type="band1Horz">
      <w:tblPr/>
      <w:tcPr>
        <w:shd w:val="clear" w:color="auto" w:fill="F4DDEC" w:themeFill="accent6" w:themeFillTint="33"/>
      </w:tcPr>
    </w:tblStylePr>
  </w:style>
  <w:style w:type="table" w:styleId="ColourfulShading">
    <w:name w:val="Colorful Shading"/>
    <w:basedOn w:val="TableNormal"/>
    <w:uiPriority w:val="71"/>
    <w:semiHidden/>
    <w:unhideWhenUsed/>
    <w:rsid w:val="006A4826"/>
    <w:rPr>
      <w:color w:val="000000" w:themeColor="text1"/>
    </w:rPr>
    <w:tblPr>
      <w:tblStyleRowBandSize w:val="1"/>
      <w:tblStyleColBandSize w:val="1"/>
      <w:tblBorders>
        <w:top w:val="single" w:sz="24" w:space="0" w:color="43953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43953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urfulShadingAccent1">
    <w:name w:val="Colorful Shading Accent 1"/>
    <w:basedOn w:val="TableNormal"/>
    <w:uiPriority w:val="71"/>
    <w:semiHidden/>
    <w:unhideWhenUsed/>
    <w:rsid w:val="006A4826"/>
    <w:rPr>
      <w:color w:val="000000" w:themeColor="text1"/>
    </w:rPr>
    <w:tblPr>
      <w:tblStyleRowBandSize w:val="1"/>
      <w:tblStyleColBandSize w:val="1"/>
      <w:tblBorders>
        <w:top w:val="single" w:sz="24" w:space="0" w:color="439539" w:themeColor="accent2"/>
        <w:left w:val="single" w:sz="4" w:space="0" w:color="A6CE39" w:themeColor="accent1"/>
        <w:bottom w:val="single" w:sz="4" w:space="0" w:color="A6CE39" w:themeColor="accent1"/>
        <w:right w:val="single" w:sz="4" w:space="0" w:color="A6CE39" w:themeColor="accent1"/>
        <w:insideH w:val="single" w:sz="4" w:space="0" w:color="FFFFFF" w:themeColor="background1"/>
        <w:insideV w:val="single" w:sz="4" w:space="0" w:color="FFFFFF" w:themeColor="background1"/>
      </w:tblBorders>
    </w:tblPr>
    <w:tcPr>
      <w:shd w:val="clear" w:color="auto" w:fill="F6FAEB" w:themeFill="accent1" w:themeFillTint="19"/>
    </w:tcPr>
    <w:tblStylePr w:type="firstRow">
      <w:rPr>
        <w:b/>
        <w:bCs/>
      </w:rPr>
      <w:tblPr/>
      <w:tcPr>
        <w:tcBorders>
          <w:top w:val="nil"/>
          <w:left w:val="nil"/>
          <w:bottom w:val="single" w:sz="24" w:space="0" w:color="43953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47E1F" w:themeFill="accent1" w:themeFillShade="99"/>
      </w:tcPr>
    </w:tblStylePr>
    <w:tblStylePr w:type="firstCol">
      <w:rPr>
        <w:color w:val="FFFFFF" w:themeColor="background1"/>
      </w:rPr>
      <w:tblPr/>
      <w:tcPr>
        <w:tcBorders>
          <w:top w:val="nil"/>
          <w:left w:val="nil"/>
          <w:bottom w:val="nil"/>
          <w:right w:val="nil"/>
          <w:insideH w:val="single" w:sz="4" w:space="0" w:color="647E1F" w:themeColor="accent1" w:themeShade="99"/>
          <w:insideV w:val="nil"/>
        </w:tcBorders>
        <w:shd w:val="clear" w:color="auto" w:fill="647E1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647E1F" w:themeFill="accent1" w:themeFillShade="99"/>
      </w:tcPr>
    </w:tblStylePr>
    <w:tblStylePr w:type="band1Vert">
      <w:tblPr/>
      <w:tcPr>
        <w:shd w:val="clear" w:color="auto" w:fill="DBEBAF" w:themeFill="accent1" w:themeFillTint="66"/>
      </w:tcPr>
    </w:tblStylePr>
    <w:tblStylePr w:type="band1Horz">
      <w:tblPr/>
      <w:tcPr>
        <w:shd w:val="clear" w:color="auto" w:fill="D2E69C" w:themeFill="accent1" w:themeFillTint="7F"/>
      </w:tcPr>
    </w:tblStylePr>
    <w:tblStylePr w:type="neCell">
      <w:rPr>
        <w:color w:val="000000" w:themeColor="text1"/>
      </w:rPr>
    </w:tblStylePr>
    <w:tblStylePr w:type="nwCell">
      <w:rPr>
        <w:color w:val="000000" w:themeColor="text1"/>
      </w:rPr>
    </w:tblStylePr>
  </w:style>
  <w:style w:type="table" w:styleId="ColourfulShadingAccent2">
    <w:name w:val="Colorful Shading Accent 2"/>
    <w:basedOn w:val="TableNormal"/>
    <w:uiPriority w:val="71"/>
    <w:semiHidden/>
    <w:unhideWhenUsed/>
    <w:rsid w:val="006A4826"/>
    <w:rPr>
      <w:color w:val="000000" w:themeColor="text1"/>
    </w:rPr>
    <w:tblPr>
      <w:tblStyleRowBandSize w:val="1"/>
      <w:tblStyleColBandSize w:val="1"/>
      <w:tblBorders>
        <w:top w:val="single" w:sz="24" w:space="0" w:color="439539" w:themeColor="accent2"/>
        <w:left w:val="single" w:sz="4" w:space="0" w:color="439539" w:themeColor="accent2"/>
        <w:bottom w:val="single" w:sz="4" w:space="0" w:color="439539" w:themeColor="accent2"/>
        <w:right w:val="single" w:sz="4" w:space="0" w:color="439539" w:themeColor="accent2"/>
        <w:insideH w:val="single" w:sz="4" w:space="0" w:color="FFFFFF" w:themeColor="background1"/>
        <w:insideV w:val="single" w:sz="4" w:space="0" w:color="FFFFFF" w:themeColor="background1"/>
      </w:tblBorders>
    </w:tblPr>
    <w:tcPr>
      <w:shd w:val="clear" w:color="auto" w:fill="EAF6E9" w:themeFill="accent2" w:themeFillTint="19"/>
    </w:tcPr>
    <w:tblStylePr w:type="firstRow">
      <w:rPr>
        <w:b/>
        <w:bCs/>
      </w:rPr>
      <w:tblPr/>
      <w:tcPr>
        <w:tcBorders>
          <w:top w:val="nil"/>
          <w:left w:val="nil"/>
          <w:bottom w:val="single" w:sz="24" w:space="0" w:color="43953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5922" w:themeFill="accent2" w:themeFillShade="99"/>
      </w:tcPr>
    </w:tblStylePr>
    <w:tblStylePr w:type="firstCol">
      <w:rPr>
        <w:color w:val="FFFFFF" w:themeColor="background1"/>
      </w:rPr>
      <w:tblPr/>
      <w:tcPr>
        <w:tcBorders>
          <w:top w:val="nil"/>
          <w:left w:val="nil"/>
          <w:bottom w:val="nil"/>
          <w:right w:val="nil"/>
          <w:insideH w:val="single" w:sz="4" w:space="0" w:color="275922" w:themeColor="accent2" w:themeShade="99"/>
          <w:insideV w:val="nil"/>
        </w:tcBorders>
        <w:shd w:val="clear" w:color="auto" w:fill="275922"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75922" w:themeFill="accent2" w:themeFillShade="99"/>
      </w:tcPr>
    </w:tblStylePr>
    <w:tblStylePr w:type="band1Vert">
      <w:tblPr/>
      <w:tcPr>
        <w:shd w:val="clear" w:color="auto" w:fill="ACDDA7" w:themeFill="accent2" w:themeFillTint="66"/>
      </w:tcPr>
    </w:tblStylePr>
    <w:tblStylePr w:type="band1Horz">
      <w:tblPr/>
      <w:tcPr>
        <w:shd w:val="clear" w:color="auto" w:fill="98D591" w:themeFill="accent2" w:themeFillTint="7F"/>
      </w:tcPr>
    </w:tblStylePr>
    <w:tblStylePr w:type="neCell">
      <w:rPr>
        <w:color w:val="000000" w:themeColor="text1"/>
      </w:rPr>
    </w:tblStylePr>
    <w:tblStylePr w:type="nwCell">
      <w:rPr>
        <w:color w:val="000000" w:themeColor="text1"/>
      </w:rPr>
    </w:tblStylePr>
  </w:style>
  <w:style w:type="table" w:styleId="ColourfulShadingAccent3">
    <w:name w:val="Colorful Shading Accent 3"/>
    <w:basedOn w:val="TableNormal"/>
    <w:uiPriority w:val="71"/>
    <w:semiHidden/>
    <w:unhideWhenUsed/>
    <w:rsid w:val="006A4826"/>
    <w:rPr>
      <w:color w:val="000000" w:themeColor="text1"/>
    </w:rPr>
    <w:tblPr>
      <w:tblStyleRowBandSize w:val="1"/>
      <w:tblStyleColBandSize w:val="1"/>
      <w:tblBorders>
        <w:top w:val="single" w:sz="24" w:space="0" w:color="A6A6A6" w:themeColor="accent4"/>
        <w:left w:val="single" w:sz="4" w:space="0" w:color="A9C398" w:themeColor="accent3"/>
        <w:bottom w:val="single" w:sz="4" w:space="0" w:color="A9C398" w:themeColor="accent3"/>
        <w:right w:val="single" w:sz="4" w:space="0" w:color="A9C398" w:themeColor="accent3"/>
        <w:insideH w:val="single" w:sz="4" w:space="0" w:color="FFFFFF" w:themeColor="background1"/>
        <w:insideV w:val="single" w:sz="4" w:space="0" w:color="FFFFFF" w:themeColor="background1"/>
      </w:tblBorders>
    </w:tblPr>
    <w:tcPr>
      <w:shd w:val="clear" w:color="auto" w:fill="F6F9F4" w:themeFill="accent3" w:themeFillTint="19"/>
    </w:tcPr>
    <w:tblStylePr w:type="firstRow">
      <w:rPr>
        <w:b/>
        <w:bCs/>
      </w:rPr>
      <w:tblPr/>
      <w:tcPr>
        <w:tcBorders>
          <w:top w:val="nil"/>
          <w:left w:val="nil"/>
          <w:bottom w:val="single" w:sz="24" w:space="0" w:color="A6A6A6"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2834C" w:themeFill="accent3" w:themeFillShade="99"/>
      </w:tcPr>
    </w:tblStylePr>
    <w:tblStylePr w:type="firstCol">
      <w:rPr>
        <w:color w:val="FFFFFF" w:themeColor="background1"/>
      </w:rPr>
      <w:tblPr/>
      <w:tcPr>
        <w:tcBorders>
          <w:top w:val="nil"/>
          <w:left w:val="nil"/>
          <w:bottom w:val="nil"/>
          <w:right w:val="nil"/>
          <w:insideH w:val="single" w:sz="4" w:space="0" w:color="62834C" w:themeColor="accent3" w:themeShade="99"/>
          <w:insideV w:val="nil"/>
        </w:tcBorders>
        <w:shd w:val="clear" w:color="auto" w:fill="62834C"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62834C" w:themeFill="accent3" w:themeFillShade="99"/>
      </w:tcPr>
    </w:tblStylePr>
    <w:tblStylePr w:type="band1Vert">
      <w:tblPr/>
      <w:tcPr>
        <w:shd w:val="clear" w:color="auto" w:fill="DCE7D5" w:themeFill="accent3" w:themeFillTint="66"/>
      </w:tcPr>
    </w:tblStylePr>
    <w:tblStylePr w:type="band1Horz">
      <w:tblPr/>
      <w:tcPr>
        <w:shd w:val="clear" w:color="auto" w:fill="D3E1CB" w:themeFill="accent3" w:themeFillTint="7F"/>
      </w:tcPr>
    </w:tblStylePr>
  </w:style>
  <w:style w:type="table" w:styleId="ColourfulShadingAccent4">
    <w:name w:val="Colorful Shading Accent 4"/>
    <w:basedOn w:val="TableNormal"/>
    <w:uiPriority w:val="71"/>
    <w:semiHidden/>
    <w:unhideWhenUsed/>
    <w:rsid w:val="006A4826"/>
    <w:rPr>
      <w:color w:val="000000" w:themeColor="text1"/>
    </w:rPr>
    <w:tblPr>
      <w:tblStyleRowBandSize w:val="1"/>
      <w:tblStyleColBandSize w:val="1"/>
      <w:tblBorders>
        <w:top w:val="single" w:sz="24" w:space="0" w:color="A9C398" w:themeColor="accent3"/>
        <w:left w:val="single" w:sz="4" w:space="0" w:color="A6A6A6" w:themeColor="accent4"/>
        <w:bottom w:val="single" w:sz="4" w:space="0" w:color="A6A6A6" w:themeColor="accent4"/>
        <w:right w:val="single" w:sz="4" w:space="0" w:color="A6A6A6" w:themeColor="accent4"/>
        <w:insideH w:val="single" w:sz="4" w:space="0" w:color="FFFFFF" w:themeColor="background1"/>
        <w:insideV w:val="single" w:sz="4" w:space="0" w:color="FFFFFF" w:themeColor="background1"/>
      </w:tblBorders>
    </w:tblPr>
    <w:tcPr>
      <w:shd w:val="clear" w:color="auto" w:fill="F6F6F6" w:themeFill="accent4" w:themeFillTint="19"/>
    </w:tcPr>
    <w:tblStylePr w:type="firstRow">
      <w:rPr>
        <w:b/>
        <w:bCs/>
      </w:rPr>
      <w:tblPr/>
      <w:tcPr>
        <w:tcBorders>
          <w:top w:val="nil"/>
          <w:left w:val="nil"/>
          <w:bottom w:val="single" w:sz="24" w:space="0" w:color="A9C398"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36363" w:themeFill="accent4" w:themeFillShade="99"/>
      </w:tcPr>
    </w:tblStylePr>
    <w:tblStylePr w:type="firstCol">
      <w:rPr>
        <w:color w:val="FFFFFF" w:themeColor="background1"/>
      </w:rPr>
      <w:tblPr/>
      <w:tcPr>
        <w:tcBorders>
          <w:top w:val="nil"/>
          <w:left w:val="nil"/>
          <w:bottom w:val="nil"/>
          <w:right w:val="nil"/>
          <w:insideH w:val="single" w:sz="4" w:space="0" w:color="636363" w:themeColor="accent4" w:themeShade="99"/>
          <w:insideV w:val="nil"/>
        </w:tcBorders>
        <w:shd w:val="clear" w:color="auto" w:fill="636363"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636363" w:themeFill="accent4" w:themeFillShade="99"/>
      </w:tcPr>
    </w:tblStylePr>
    <w:tblStylePr w:type="band1Vert">
      <w:tblPr/>
      <w:tcPr>
        <w:shd w:val="clear" w:color="auto" w:fill="DBDBDB" w:themeFill="accent4" w:themeFillTint="66"/>
      </w:tcPr>
    </w:tblStylePr>
    <w:tblStylePr w:type="band1Horz">
      <w:tblPr/>
      <w:tcPr>
        <w:shd w:val="clear" w:color="auto" w:fill="D2D2D2" w:themeFill="accent4" w:themeFillTint="7F"/>
      </w:tcPr>
    </w:tblStylePr>
    <w:tblStylePr w:type="neCell">
      <w:rPr>
        <w:color w:val="000000" w:themeColor="text1"/>
      </w:rPr>
    </w:tblStylePr>
    <w:tblStylePr w:type="nwCell">
      <w:rPr>
        <w:color w:val="000000" w:themeColor="text1"/>
      </w:rPr>
    </w:tblStylePr>
  </w:style>
  <w:style w:type="table" w:styleId="ColourfulShadingAccent5">
    <w:name w:val="Colorful Shading Accent 5"/>
    <w:basedOn w:val="TableNormal"/>
    <w:uiPriority w:val="71"/>
    <w:semiHidden/>
    <w:unhideWhenUsed/>
    <w:rsid w:val="006A4826"/>
    <w:rPr>
      <w:color w:val="000000" w:themeColor="text1"/>
    </w:rPr>
    <w:tblPr>
      <w:tblStyleRowBandSize w:val="1"/>
      <w:tblStyleColBandSize w:val="1"/>
      <w:tblBorders>
        <w:top w:val="single" w:sz="24" w:space="0" w:color="C859A1" w:themeColor="accent6"/>
        <w:left w:val="single" w:sz="4" w:space="0" w:color="404040" w:themeColor="accent5"/>
        <w:bottom w:val="single" w:sz="4" w:space="0" w:color="404040" w:themeColor="accent5"/>
        <w:right w:val="single" w:sz="4" w:space="0" w:color="404040" w:themeColor="accent5"/>
        <w:insideH w:val="single" w:sz="4" w:space="0" w:color="FFFFFF" w:themeColor="background1"/>
        <w:insideV w:val="single" w:sz="4" w:space="0" w:color="FFFFFF" w:themeColor="background1"/>
      </w:tblBorders>
    </w:tblPr>
    <w:tcPr>
      <w:shd w:val="clear" w:color="auto" w:fill="ECECEC" w:themeFill="accent5" w:themeFillTint="19"/>
    </w:tcPr>
    <w:tblStylePr w:type="firstRow">
      <w:rPr>
        <w:b/>
        <w:bCs/>
      </w:rPr>
      <w:tblPr/>
      <w:tcPr>
        <w:tcBorders>
          <w:top w:val="nil"/>
          <w:left w:val="nil"/>
          <w:bottom w:val="single" w:sz="24" w:space="0" w:color="C859A1"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2626" w:themeFill="accent5" w:themeFillShade="99"/>
      </w:tcPr>
    </w:tblStylePr>
    <w:tblStylePr w:type="firstCol">
      <w:rPr>
        <w:color w:val="FFFFFF" w:themeColor="background1"/>
      </w:rPr>
      <w:tblPr/>
      <w:tcPr>
        <w:tcBorders>
          <w:top w:val="nil"/>
          <w:left w:val="nil"/>
          <w:bottom w:val="nil"/>
          <w:right w:val="nil"/>
          <w:insideH w:val="single" w:sz="4" w:space="0" w:color="262626" w:themeColor="accent5" w:themeShade="99"/>
          <w:insideV w:val="nil"/>
        </w:tcBorders>
        <w:shd w:val="clear" w:color="auto" w:fill="262626"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2626" w:themeFill="accent5" w:themeFillShade="99"/>
      </w:tcPr>
    </w:tblStylePr>
    <w:tblStylePr w:type="band1Vert">
      <w:tblPr/>
      <w:tcPr>
        <w:shd w:val="clear" w:color="auto" w:fill="B2B2B2" w:themeFill="accent5" w:themeFillTint="66"/>
      </w:tcPr>
    </w:tblStylePr>
    <w:tblStylePr w:type="band1Horz">
      <w:tblPr/>
      <w:tcPr>
        <w:shd w:val="clear" w:color="auto" w:fill="9F9F9F" w:themeFill="accent5" w:themeFillTint="7F"/>
      </w:tcPr>
    </w:tblStylePr>
    <w:tblStylePr w:type="neCell">
      <w:rPr>
        <w:color w:val="000000" w:themeColor="text1"/>
      </w:rPr>
    </w:tblStylePr>
    <w:tblStylePr w:type="nwCell">
      <w:rPr>
        <w:color w:val="000000" w:themeColor="text1"/>
      </w:rPr>
    </w:tblStylePr>
  </w:style>
  <w:style w:type="table" w:styleId="ColourfulShadingAccent6">
    <w:name w:val="Colorful Shading Accent 6"/>
    <w:basedOn w:val="TableNormal"/>
    <w:uiPriority w:val="71"/>
    <w:semiHidden/>
    <w:unhideWhenUsed/>
    <w:rsid w:val="006A4826"/>
    <w:rPr>
      <w:color w:val="000000" w:themeColor="text1"/>
    </w:rPr>
    <w:tblPr>
      <w:tblStyleRowBandSize w:val="1"/>
      <w:tblStyleColBandSize w:val="1"/>
      <w:tblBorders>
        <w:top w:val="single" w:sz="24" w:space="0" w:color="404040" w:themeColor="accent5"/>
        <w:left w:val="single" w:sz="4" w:space="0" w:color="C859A1" w:themeColor="accent6"/>
        <w:bottom w:val="single" w:sz="4" w:space="0" w:color="C859A1" w:themeColor="accent6"/>
        <w:right w:val="single" w:sz="4" w:space="0" w:color="C859A1" w:themeColor="accent6"/>
        <w:insideH w:val="single" w:sz="4" w:space="0" w:color="FFFFFF" w:themeColor="background1"/>
        <w:insideV w:val="single" w:sz="4" w:space="0" w:color="FFFFFF" w:themeColor="background1"/>
      </w:tblBorders>
    </w:tblPr>
    <w:tcPr>
      <w:shd w:val="clear" w:color="auto" w:fill="F9EEF5" w:themeFill="accent6" w:themeFillTint="19"/>
    </w:tcPr>
    <w:tblStylePr w:type="firstRow">
      <w:rPr>
        <w:b/>
        <w:bCs/>
      </w:rPr>
      <w:tblPr/>
      <w:tcPr>
        <w:tcBorders>
          <w:top w:val="nil"/>
          <w:left w:val="nil"/>
          <w:bottom w:val="single" w:sz="24" w:space="0" w:color="40404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22B63" w:themeFill="accent6" w:themeFillShade="99"/>
      </w:tcPr>
    </w:tblStylePr>
    <w:tblStylePr w:type="firstCol">
      <w:rPr>
        <w:color w:val="FFFFFF" w:themeColor="background1"/>
      </w:rPr>
      <w:tblPr/>
      <w:tcPr>
        <w:tcBorders>
          <w:top w:val="nil"/>
          <w:left w:val="nil"/>
          <w:bottom w:val="nil"/>
          <w:right w:val="nil"/>
          <w:insideH w:val="single" w:sz="4" w:space="0" w:color="822B63" w:themeColor="accent6" w:themeShade="99"/>
          <w:insideV w:val="nil"/>
        </w:tcBorders>
        <w:shd w:val="clear" w:color="auto" w:fill="822B63"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822B63" w:themeFill="accent6" w:themeFillShade="99"/>
      </w:tcPr>
    </w:tblStylePr>
    <w:tblStylePr w:type="band1Vert">
      <w:tblPr/>
      <w:tcPr>
        <w:shd w:val="clear" w:color="auto" w:fill="E9BCD9" w:themeFill="accent6" w:themeFillTint="66"/>
      </w:tcPr>
    </w:tblStylePr>
    <w:tblStylePr w:type="band1Horz">
      <w:tblPr/>
      <w:tcPr>
        <w:shd w:val="clear" w:color="auto" w:fill="E3ACD0"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6A4826"/>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6A4826"/>
    <w:rPr>
      <w:color w:val="FFFFFF" w:themeColor="background1"/>
    </w:rPr>
    <w:tblPr>
      <w:tblStyleRowBandSize w:val="1"/>
      <w:tblStyleColBandSize w:val="1"/>
    </w:tblPr>
    <w:tcPr>
      <w:shd w:val="clear" w:color="auto" w:fill="A6CE39"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3681A"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7D9D27"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7D9D27" w:themeFill="accent1" w:themeFillShade="BF"/>
      </w:tcPr>
    </w:tblStylePr>
    <w:tblStylePr w:type="band1Vert">
      <w:tblPr/>
      <w:tcPr>
        <w:tcBorders>
          <w:top w:val="nil"/>
          <w:left w:val="nil"/>
          <w:bottom w:val="nil"/>
          <w:right w:val="nil"/>
          <w:insideH w:val="nil"/>
          <w:insideV w:val="nil"/>
        </w:tcBorders>
        <w:shd w:val="clear" w:color="auto" w:fill="7D9D27" w:themeFill="accent1" w:themeFillShade="BF"/>
      </w:tcPr>
    </w:tblStylePr>
    <w:tblStylePr w:type="band1Horz">
      <w:tblPr/>
      <w:tcPr>
        <w:tcBorders>
          <w:top w:val="nil"/>
          <w:left w:val="nil"/>
          <w:bottom w:val="nil"/>
          <w:right w:val="nil"/>
          <w:insideH w:val="nil"/>
          <w:insideV w:val="nil"/>
        </w:tcBorders>
        <w:shd w:val="clear" w:color="auto" w:fill="7D9D27" w:themeFill="accent1" w:themeFillShade="BF"/>
      </w:tcPr>
    </w:tblStylePr>
  </w:style>
  <w:style w:type="table" w:styleId="DarkList-Accent2">
    <w:name w:val="Dark List Accent 2"/>
    <w:basedOn w:val="TableNormal"/>
    <w:uiPriority w:val="70"/>
    <w:semiHidden/>
    <w:unhideWhenUsed/>
    <w:rsid w:val="006A4826"/>
    <w:rPr>
      <w:color w:val="FFFFFF" w:themeColor="background1"/>
    </w:rPr>
    <w:tblPr>
      <w:tblStyleRowBandSize w:val="1"/>
      <w:tblStyleColBandSize w:val="1"/>
    </w:tblPr>
    <w:tcPr>
      <w:shd w:val="clear" w:color="auto" w:fill="43953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14A1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316F2A"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316F2A" w:themeFill="accent2" w:themeFillShade="BF"/>
      </w:tcPr>
    </w:tblStylePr>
    <w:tblStylePr w:type="band1Vert">
      <w:tblPr/>
      <w:tcPr>
        <w:tcBorders>
          <w:top w:val="nil"/>
          <w:left w:val="nil"/>
          <w:bottom w:val="nil"/>
          <w:right w:val="nil"/>
          <w:insideH w:val="nil"/>
          <w:insideV w:val="nil"/>
        </w:tcBorders>
        <w:shd w:val="clear" w:color="auto" w:fill="316F2A" w:themeFill="accent2" w:themeFillShade="BF"/>
      </w:tcPr>
    </w:tblStylePr>
    <w:tblStylePr w:type="band1Horz">
      <w:tblPr/>
      <w:tcPr>
        <w:tcBorders>
          <w:top w:val="nil"/>
          <w:left w:val="nil"/>
          <w:bottom w:val="nil"/>
          <w:right w:val="nil"/>
          <w:insideH w:val="nil"/>
          <w:insideV w:val="nil"/>
        </w:tcBorders>
        <w:shd w:val="clear" w:color="auto" w:fill="316F2A" w:themeFill="accent2" w:themeFillShade="BF"/>
      </w:tcPr>
    </w:tblStylePr>
  </w:style>
  <w:style w:type="table" w:styleId="DarkList-Accent3">
    <w:name w:val="Dark List Accent 3"/>
    <w:basedOn w:val="TableNormal"/>
    <w:uiPriority w:val="70"/>
    <w:semiHidden/>
    <w:unhideWhenUsed/>
    <w:rsid w:val="006A4826"/>
    <w:rPr>
      <w:color w:val="FFFFFF" w:themeColor="background1"/>
    </w:rPr>
    <w:tblPr>
      <w:tblStyleRowBandSize w:val="1"/>
      <w:tblStyleColBandSize w:val="1"/>
    </w:tblPr>
    <w:tcPr>
      <w:shd w:val="clear" w:color="auto" w:fill="A9C398"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6D3F"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AA260"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AA260" w:themeFill="accent3" w:themeFillShade="BF"/>
      </w:tcPr>
    </w:tblStylePr>
    <w:tblStylePr w:type="band1Vert">
      <w:tblPr/>
      <w:tcPr>
        <w:tcBorders>
          <w:top w:val="nil"/>
          <w:left w:val="nil"/>
          <w:bottom w:val="nil"/>
          <w:right w:val="nil"/>
          <w:insideH w:val="nil"/>
          <w:insideV w:val="nil"/>
        </w:tcBorders>
        <w:shd w:val="clear" w:color="auto" w:fill="7AA260" w:themeFill="accent3" w:themeFillShade="BF"/>
      </w:tcPr>
    </w:tblStylePr>
    <w:tblStylePr w:type="band1Horz">
      <w:tblPr/>
      <w:tcPr>
        <w:tcBorders>
          <w:top w:val="nil"/>
          <w:left w:val="nil"/>
          <w:bottom w:val="nil"/>
          <w:right w:val="nil"/>
          <w:insideH w:val="nil"/>
          <w:insideV w:val="nil"/>
        </w:tcBorders>
        <w:shd w:val="clear" w:color="auto" w:fill="7AA260" w:themeFill="accent3" w:themeFillShade="BF"/>
      </w:tcPr>
    </w:tblStylePr>
  </w:style>
  <w:style w:type="table" w:styleId="DarkList-Accent4">
    <w:name w:val="Dark List Accent 4"/>
    <w:basedOn w:val="TableNormal"/>
    <w:uiPriority w:val="70"/>
    <w:semiHidden/>
    <w:unhideWhenUsed/>
    <w:rsid w:val="006A4826"/>
    <w:rPr>
      <w:color w:val="FFFFFF" w:themeColor="background1"/>
    </w:rPr>
    <w:tblPr>
      <w:tblStyleRowBandSize w:val="1"/>
      <w:tblStyleColBandSize w:val="1"/>
    </w:tblPr>
    <w:tcPr>
      <w:shd w:val="clear" w:color="auto" w:fill="A6A6A6"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2525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7C7C7C"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7C7C7C" w:themeFill="accent4" w:themeFillShade="BF"/>
      </w:tcPr>
    </w:tblStylePr>
    <w:tblStylePr w:type="band1Vert">
      <w:tblPr/>
      <w:tcPr>
        <w:tcBorders>
          <w:top w:val="nil"/>
          <w:left w:val="nil"/>
          <w:bottom w:val="nil"/>
          <w:right w:val="nil"/>
          <w:insideH w:val="nil"/>
          <w:insideV w:val="nil"/>
        </w:tcBorders>
        <w:shd w:val="clear" w:color="auto" w:fill="7C7C7C" w:themeFill="accent4" w:themeFillShade="BF"/>
      </w:tcPr>
    </w:tblStylePr>
    <w:tblStylePr w:type="band1Horz">
      <w:tblPr/>
      <w:tcPr>
        <w:tcBorders>
          <w:top w:val="nil"/>
          <w:left w:val="nil"/>
          <w:bottom w:val="nil"/>
          <w:right w:val="nil"/>
          <w:insideH w:val="nil"/>
          <w:insideV w:val="nil"/>
        </w:tcBorders>
        <w:shd w:val="clear" w:color="auto" w:fill="7C7C7C" w:themeFill="accent4" w:themeFillShade="BF"/>
      </w:tcPr>
    </w:tblStylePr>
  </w:style>
  <w:style w:type="table" w:styleId="DarkList-Accent5">
    <w:name w:val="Dark List Accent 5"/>
    <w:basedOn w:val="TableNormal"/>
    <w:uiPriority w:val="70"/>
    <w:semiHidden/>
    <w:unhideWhenUsed/>
    <w:rsid w:val="006A4826"/>
    <w:rPr>
      <w:color w:val="FFFFFF" w:themeColor="background1"/>
    </w:rPr>
    <w:tblPr>
      <w:tblStyleRowBandSize w:val="1"/>
      <w:tblStyleColBandSize w:val="1"/>
    </w:tblPr>
    <w:tcPr>
      <w:shd w:val="clear" w:color="auto" w:fill="40404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F1F1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2F2F2F"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2F2F2F" w:themeFill="accent5" w:themeFillShade="BF"/>
      </w:tcPr>
    </w:tblStylePr>
    <w:tblStylePr w:type="band1Vert">
      <w:tblPr/>
      <w:tcPr>
        <w:tcBorders>
          <w:top w:val="nil"/>
          <w:left w:val="nil"/>
          <w:bottom w:val="nil"/>
          <w:right w:val="nil"/>
          <w:insideH w:val="nil"/>
          <w:insideV w:val="nil"/>
        </w:tcBorders>
        <w:shd w:val="clear" w:color="auto" w:fill="2F2F2F" w:themeFill="accent5" w:themeFillShade="BF"/>
      </w:tcPr>
    </w:tblStylePr>
    <w:tblStylePr w:type="band1Horz">
      <w:tblPr/>
      <w:tcPr>
        <w:tcBorders>
          <w:top w:val="nil"/>
          <w:left w:val="nil"/>
          <w:bottom w:val="nil"/>
          <w:right w:val="nil"/>
          <w:insideH w:val="nil"/>
          <w:insideV w:val="nil"/>
        </w:tcBorders>
        <w:shd w:val="clear" w:color="auto" w:fill="2F2F2F" w:themeFill="accent5" w:themeFillShade="BF"/>
      </w:tcPr>
    </w:tblStylePr>
  </w:style>
  <w:style w:type="table" w:styleId="DarkList-Accent6">
    <w:name w:val="Dark List Accent 6"/>
    <w:basedOn w:val="TableNormal"/>
    <w:uiPriority w:val="70"/>
    <w:semiHidden/>
    <w:unhideWhenUsed/>
    <w:rsid w:val="006A4826"/>
    <w:rPr>
      <w:color w:val="FFFFFF" w:themeColor="background1"/>
    </w:rPr>
    <w:tblPr>
      <w:tblStyleRowBandSize w:val="1"/>
      <w:tblStyleColBandSize w:val="1"/>
    </w:tblPr>
    <w:tcPr>
      <w:shd w:val="clear" w:color="auto" w:fill="C859A1"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B2352"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A2367C"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A2367C" w:themeFill="accent6" w:themeFillShade="BF"/>
      </w:tcPr>
    </w:tblStylePr>
    <w:tblStylePr w:type="band1Vert">
      <w:tblPr/>
      <w:tcPr>
        <w:tcBorders>
          <w:top w:val="nil"/>
          <w:left w:val="nil"/>
          <w:bottom w:val="nil"/>
          <w:right w:val="nil"/>
          <w:insideH w:val="nil"/>
          <w:insideV w:val="nil"/>
        </w:tcBorders>
        <w:shd w:val="clear" w:color="auto" w:fill="A2367C" w:themeFill="accent6" w:themeFillShade="BF"/>
      </w:tcPr>
    </w:tblStylePr>
    <w:tblStylePr w:type="band1Horz">
      <w:tblPr/>
      <w:tcPr>
        <w:tcBorders>
          <w:top w:val="nil"/>
          <w:left w:val="nil"/>
          <w:bottom w:val="nil"/>
          <w:right w:val="nil"/>
          <w:insideH w:val="nil"/>
          <w:insideV w:val="nil"/>
        </w:tcBorders>
        <w:shd w:val="clear" w:color="auto" w:fill="A2367C" w:themeFill="accent6" w:themeFillShade="BF"/>
      </w:tcPr>
    </w:tblStylePr>
  </w:style>
  <w:style w:type="table" w:styleId="LightGrid">
    <w:name w:val="Light Grid"/>
    <w:basedOn w:val="TableNormal"/>
    <w:uiPriority w:val="62"/>
    <w:semiHidden/>
    <w:unhideWhenUsed/>
    <w:rsid w:val="006A4826"/>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6A4826"/>
    <w:tblPr>
      <w:tblStyleRowBandSize w:val="1"/>
      <w:tblStyleColBandSize w:val="1"/>
      <w:tblBorders>
        <w:top w:val="single" w:sz="8" w:space="0" w:color="A6CE39" w:themeColor="accent1"/>
        <w:left w:val="single" w:sz="8" w:space="0" w:color="A6CE39" w:themeColor="accent1"/>
        <w:bottom w:val="single" w:sz="8" w:space="0" w:color="A6CE39" w:themeColor="accent1"/>
        <w:right w:val="single" w:sz="8" w:space="0" w:color="A6CE39" w:themeColor="accent1"/>
        <w:insideH w:val="single" w:sz="8" w:space="0" w:color="A6CE39" w:themeColor="accent1"/>
        <w:insideV w:val="single" w:sz="8" w:space="0" w:color="A6CE39"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6CE39" w:themeColor="accent1"/>
          <w:left w:val="single" w:sz="8" w:space="0" w:color="A6CE39" w:themeColor="accent1"/>
          <w:bottom w:val="single" w:sz="18" w:space="0" w:color="A6CE39" w:themeColor="accent1"/>
          <w:right w:val="single" w:sz="8" w:space="0" w:color="A6CE39" w:themeColor="accent1"/>
          <w:insideH w:val="nil"/>
          <w:insideV w:val="single" w:sz="8" w:space="0" w:color="A6CE39"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6CE39" w:themeColor="accent1"/>
          <w:left w:val="single" w:sz="8" w:space="0" w:color="A6CE39" w:themeColor="accent1"/>
          <w:bottom w:val="single" w:sz="8" w:space="0" w:color="A6CE39" w:themeColor="accent1"/>
          <w:right w:val="single" w:sz="8" w:space="0" w:color="A6CE39" w:themeColor="accent1"/>
          <w:insideH w:val="nil"/>
          <w:insideV w:val="single" w:sz="8" w:space="0" w:color="A6CE39"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6CE39" w:themeColor="accent1"/>
          <w:left w:val="single" w:sz="8" w:space="0" w:color="A6CE39" w:themeColor="accent1"/>
          <w:bottom w:val="single" w:sz="8" w:space="0" w:color="A6CE39" w:themeColor="accent1"/>
          <w:right w:val="single" w:sz="8" w:space="0" w:color="A6CE39" w:themeColor="accent1"/>
        </w:tcBorders>
      </w:tcPr>
    </w:tblStylePr>
    <w:tblStylePr w:type="band1Vert">
      <w:tblPr/>
      <w:tcPr>
        <w:tcBorders>
          <w:top w:val="single" w:sz="8" w:space="0" w:color="A6CE39" w:themeColor="accent1"/>
          <w:left w:val="single" w:sz="8" w:space="0" w:color="A6CE39" w:themeColor="accent1"/>
          <w:bottom w:val="single" w:sz="8" w:space="0" w:color="A6CE39" w:themeColor="accent1"/>
          <w:right w:val="single" w:sz="8" w:space="0" w:color="A6CE39" w:themeColor="accent1"/>
        </w:tcBorders>
        <w:shd w:val="clear" w:color="auto" w:fill="E8F2CD" w:themeFill="accent1" w:themeFillTint="3F"/>
      </w:tcPr>
    </w:tblStylePr>
    <w:tblStylePr w:type="band1Horz">
      <w:tblPr/>
      <w:tcPr>
        <w:tcBorders>
          <w:top w:val="single" w:sz="8" w:space="0" w:color="A6CE39" w:themeColor="accent1"/>
          <w:left w:val="single" w:sz="8" w:space="0" w:color="A6CE39" w:themeColor="accent1"/>
          <w:bottom w:val="single" w:sz="8" w:space="0" w:color="A6CE39" w:themeColor="accent1"/>
          <w:right w:val="single" w:sz="8" w:space="0" w:color="A6CE39" w:themeColor="accent1"/>
          <w:insideV w:val="single" w:sz="8" w:space="0" w:color="A6CE39" w:themeColor="accent1"/>
        </w:tcBorders>
        <w:shd w:val="clear" w:color="auto" w:fill="E8F2CD" w:themeFill="accent1" w:themeFillTint="3F"/>
      </w:tcPr>
    </w:tblStylePr>
    <w:tblStylePr w:type="band2Horz">
      <w:tblPr/>
      <w:tcPr>
        <w:tcBorders>
          <w:top w:val="single" w:sz="8" w:space="0" w:color="A6CE39" w:themeColor="accent1"/>
          <w:left w:val="single" w:sz="8" w:space="0" w:color="A6CE39" w:themeColor="accent1"/>
          <w:bottom w:val="single" w:sz="8" w:space="0" w:color="A6CE39" w:themeColor="accent1"/>
          <w:right w:val="single" w:sz="8" w:space="0" w:color="A6CE39" w:themeColor="accent1"/>
          <w:insideV w:val="single" w:sz="8" w:space="0" w:color="A6CE39" w:themeColor="accent1"/>
        </w:tcBorders>
      </w:tcPr>
    </w:tblStylePr>
  </w:style>
  <w:style w:type="table" w:styleId="LightGrid-Accent2">
    <w:name w:val="Light Grid Accent 2"/>
    <w:basedOn w:val="TableNormal"/>
    <w:uiPriority w:val="62"/>
    <w:semiHidden/>
    <w:unhideWhenUsed/>
    <w:rsid w:val="006A4826"/>
    <w:tblPr>
      <w:tblStyleRowBandSize w:val="1"/>
      <w:tblStyleColBandSize w:val="1"/>
      <w:tblBorders>
        <w:top w:val="single" w:sz="8" w:space="0" w:color="439539" w:themeColor="accent2"/>
        <w:left w:val="single" w:sz="8" w:space="0" w:color="439539" w:themeColor="accent2"/>
        <w:bottom w:val="single" w:sz="8" w:space="0" w:color="439539" w:themeColor="accent2"/>
        <w:right w:val="single" w:sz="8" w:space="0" w:color="439539" w:themeColor="accent2"/>
        <w:insideH w:val="single" w:sz="8" w:space="0" w:color="439539" w:themeColor="accent2"/>
        <w:insideV w:val="single" w:sz="8" w:space="0" w:color="43953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39539" w:themeColor="accent2"/>
          <w:left w:val="single" w:sz="8" w:space="0" w:color="439539" w:themeColor="accent2"/>
          <w:bottom w:val="single" w:sz="18" w:space="0" w:color="439539" w:themeColor="accent2"/>
          <w:right w:val="single" w:sz="8" w:space="0" w:color="439539" w:themeColor="accent2"/>
          <w:insideH w:val="nil"/>
          <w:insideV w:val="single" w:sz="8" w:space="0" w:color="43953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39539" w:themeColor="accent2"/>
          <w:left w:val="single" w:sz="8" w:space="0" w:color="439539" w:themeColor="accent2"/>
          <w:bottom w:val="single" w:sz="8" w:space="0" w:color="439539" w:themeColor="accent2"/>
          <w:right w:val="single" w:sz="8" w:space="0" w:color="439539" w:themeColor="accent2"/>
          <w:insideH w:val="nil"/>
          <w:insideV w:val="single" w:sz="8" w:space="0" w:color="43953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39539" w:themeColor="accent2"/>
          <w:left w:val="single" w:sz="8" w:space="0" w:color="439539" w:themeColor="accent2"/>
          <w:bottom w:val="single" w:sz="8" w:space="0" w:color="439539" w:themeColor="accent2"/>
          <w:right w:val="single" w:sz="8" w:space="0" w:color="439539" w:themeColor="accent2"/>
        </w:tcBorders>
      </w:tcPr>
    </w:tblStylePr>
    <w:tblStylePr w:type="band1Vert">
      <w:tblPr/>
      <w:tcPr>
        <w:tcBorders>
          <w:top w:val="single" w:sz="8" w:space="0" w:color="439539" w:themeColor="accent2"/>
          <w:left w:val="single" w:sz="8" w:space="0" w:color="439539" w:themeColor="accent2"/>
          <w:bottom w:val="single" w:sz="8" w:space="0" w:color="439539" w:themeColor="accent2"/>
          <w:right w:val="single" w:sz="8" w:space="0" w:color="439539" w:themeColor="accent2"/>
        </w:tcBorders>
        <w:shd w:val="clear" w:color="auto" w:fill="CCEAC8" w:themeFill="accent2" w:themeFillTint="3F"/>
      </w:tcPr>
    </w:tblStylePr>
    <w:tblStylePr w:type="band1Horz">
      <w:tblPr/>
      <w:tcPr>
        <w:tcBorders>
          <w:top w:val="single" w:sz="8" w:space="0" w:color="439539" w:themeColor="accent2"/>
          <w:left w:val="single" w:sz="8" w:space="0" w:color="439539" w:themeColor="accent2"/>
          <w:bottom w:val="single" w:sz="8" w:space="0" w:color="439539" w:themeColor="accent2"/>
          <w:right w:val="single" w:sz="8" w:space="0" w:color="439539" w:themeColor="accent2"/>
          <w:insideV w:val="single" w:sz="8" w:space="0" w:color="439539" w:themeColor="accent2"/>
        </w:tcBorders>
        <w:shd w:val="clear" w:color="auto" w:fill="CCEAC8" w:themeFill="accent2" w:themeFillTint="3F"/>
      </w:tcPr>
    </w:tblStylePr>
    <w:tblStylePr w:type="band2Horz">
      <w:tblPr/>
      <w:tcPr>
        <w:tcBorders>
          <w:top w:val="single" w:sz="8" w:space="0" w:color="439539" w:themeColor="accent2"/>
          <w:left w:val="single" w:sz="8" w:space="0" w:color="439539" w:themeColor="accent2"/>
          <w:bottom w:val="single" w:sz="8" w:space="0" w:color="439539" w:themeColor="accent2"/>
          <w:right w:val="single" w:sz="8" w:space="0" w:color="439539" w:themeColor="accent2"/>
          <w:insideV w:val="single" w:sz="8" w:space="0" w:color="439539" w:themeColor="accent2"/>
        </w:tcBorders>
      </w:tcPr>
    </w:tblStylePr>
  </w:style>
  <w:style w:type="table" w:styleId="LightGrid-Accent3">
    <w:name w:val="Light Grid Accent 3"/>
    <w:basedOn w:val="TableNormal"/>
    <w:uiPriority w:val="62"/>
    <w:semiHidden/>
    <w:unhideWhenUsed/>
    <w:rsid w:val="006A4826"/>
    <w:tblPr>
      <w:tblStyleRowBandSize w:val="1"/>
      <w:tblStyleColBandSize w:val="1"/>
      <w:tblBorders>
        <w:top w:val="single" w:sz="8" w:space="0" w:color="A9C398" w:themeColor="accent3"/>
        <w:left w:val="single" w:sz="8" w:space="0" w:color="A9C398" w:themeColor="accent3"/>
        <w:bottom w:val="single" w:sz="8" w:space="0" w:color="A9C398" w:themeColor="accent3"/>
        <w:right w:val="single" w:sz="8" w:space="0" w:color="A9C398" w:themeColor="accent3"/>
        <w:insideH w:val="single" w:sz="8" w:space="0" w:color="A9C398" w:themeColor="accent3"/>
        <w:insideV w:val="single" w:sz="8" w:space="0" w:color="A9C398"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9C398" w:themeColor="accent3"/>
          <w:left w:val="single" w:sz="8" w:space="0" w:color="A9C398" w:themeColor="accent3"/>
          <w:bottom w:val="single" w:sz="18" w:space="0" w:color="A9C398" w:themeColor="accent3"/>
          <w:right w:val="single" w:sz="8" w:space="0" w:color="A9C398" w:themeColor="accent3"/>
          <w:insideH w:val="nil"/>
          <w:insideV w:val="single" w:sz="8" w:space="0" w:color="A9C398"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9C398" w:themeColor="accent3"/>
          <w:left w:val="single" w:sz="8" w:space="0" w:color="A9C398" w:themeColor="accent3"/>
          <w:bottom w:val="single" w:sz="8" w:space="0" w:color="A9C398" w:themeColor="accent3"/>
          <w:right w:val="single" w:sz="8" w:space="0" w:color="A9C398" w:themeColor="accent3"/>
          <w:insideH w:val="nil"/>
          <w:insideV w:val="single" w:sz="8" w:space="0" w:color="A9C398"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9C398" w:themeColor="accent3"/>
          <w:left w:val="single" w:sz="8" w:space="0" w:color="A9C398" w:themeColor="accent3"/>
          <w:bottom w:val="single" w:sz="8" w:space="0" w:color="A9C398" w:themeColor="accent3"/>
          <w:right w:val="single" w:sz="8" w:space="0" w:color="A9C398" w:themeColor="accent3"/>
        </w:tcBorders>
      </w:tcPr>
    </w:tblStylePr>
    <w:tblStylePr w:type="band1Vert">
      <w:tblPr/>
      <w:tcPr>
        <w:tcBorders>
          <w:top w:val="single" w:sz="8" w:space="0" w:color="A9C398" w:themeColor="accent3"/>
          <w:left w:val="single" w:sz="8" w:space="0" w:color="A9C398" w:themeColor="accent3"/>
          <w:bottom w:val="single" w:sz="8" w:space="0" w:color="A9C398" w:themeColor="accent3"/>
          <w:right w:val="single" w:sz="8" w:space="0" w:color="A9C398" w:themeColor="accent3"/>
        </w:tcBorders>
        <w:shd w:val="clear" w:color="auto" w:fill="E9F0E5" w:themeFill="accent3" w:themeFillTint="3F"/>
      </w:tcPr>
    </w:tblStylePr>
    <w:tblStylePr w:type="band1Horz">
      <w:tblPr/>
      <w:tcPr>
        <w:tcBorders>
          <w:top w:val="single" w:sz="8" w:space="0" w:color="A9C398" w:themeColor="accent3"/>
          <w:left w:val="single" w:sz="8" w:space="0" w:color="A9C398" w:themeColor="accent3"/>
          <w:bottom w:val="single" w:sz="8" w:space="0" w:color="A9C398" w:themeColor="accent3"/>
          <w:right w:val="single" w:sz="8" w:space="0" w:color="A9C398" w:themeColor="accent3"/>
          <w:insideV w:val="single" w:sz="8" w:space="0" w:color="A9C398" w:themeColor="accent3"/>
        </w:tcBorders>
        <w:shd w:val="clear" w:color="auto" w:fill="E9F0E5" w:themeFill="accent3" w:themeFillTint="3F"/>
      </w:tcPr>
    </w:tblStylePr>
    <w:tblStylePr w:type="band2Horz">
      <w:tblPr/>
      <w:tcPr>
        <w:tcBorders>
          <w:top w:val="single" w:sz="8" w:space="0" w:color="A9C398" w:themeColor="accent3"/>
          <w:left w:val="single" w:sz="8" w:space="0" w:color="A9C398" w:themeColor="accent3"/>
          <w:bottom w:val="single" w:sz="8" w:space="0" w:color="A9C398" w:themeColor="accent3"/>
          <w:right w:val="single" w:sz="8" w:space="0" w:color="A9C398" w:themeColor="accent3"/>
          <w:insideV w:val="single" w:sz="8" w:space="0" w:color="A9C398" w:themeColor="accent3"/>
        </w:tcBorders>
      </w:tcPr>
    </w:tblStylePr>
  </w:style>
  <w:style w:type="table" w:styleId="LightGrid-Accent4">
    <w:name w:val="Light Grid Accent 4"/>
    <w:basedOn w:val="TableNormal"/>
    <w:uiPriority w:val="62"/>
    <w:semiHidden/>
    <w:unhideWhenUsed/>
    <w:rsid w:val="006A4826"/>
    <w:tblPr>
      <w:tblStyleRowBandSize w:val="1"/>
      <w:tblStyleColBandSize w:val="1"/>
      <w:tblBorders>
        <w:top w:val="single" w:sz="8" w:space="0" w:color="A6A6A6" w:themeColor="accent4"/>
        <w:left w:val="single" w:sz="8" w:space="0" w:color="A6A6A6" w:themeColor="accent4"/>
        <w:bottom w:val="single" w:sz="8" w:space="0" w:color="A6A6A6" w:themeColor="accent4"/>
        <w:right w:val="single" w:sz="8" w:space="0" w:color="A6A6A6" w:themeColor="accent4"/>
        <w:insideH w:val="single" w:sz="8" w:space="0" w:color="A6A6A6" w:themeColor="accent4"/>
        <w:insideV w:val="single" w:sz="8" w:space="0" w:color="A6A6A6"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6A6A6" w:themeColor="accent4"/>
          <w:left w:val="single" w:sz="8" w:space="0" w:color="A6A6A6" w:themeColor="accent4"/>
          <w:bottom w:val="single" w:sz="18" w:space="0" w:color="A6A6A6" w:themeColor="accent4"/>
          <w:right w:val="single" w:sz="8" w:space="0" w:color="A6A6A6" w:themeColor="accent4"/>
          <w:insideH w:val="nil"/>
          <w:insideV w:val="single" w:sz="8" w:space="0" w:color="A6A6A6"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6A6A6" w:themeColor="accent4"/>
          <w:left w:val="single" w:sz="8" w:space="0" w:color="A6A6A6" w:themeColor="accent4"/>
          <w:bottom w:val="single" w:sz="8" w:space="0" w:color="A6A6A6" w:themeColor="accent4"/>
          <w:right w:val="single" w:sz="8" w:space="0" w:color="A6A6A6" w:themeColor="accent4"/>
          <w:insideH w:val="nil"/>
          <w:insideV w:val="single" w:sz="8" w:space="0" w:color="A6A6A6"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6A6A6" w:themeColor="accent4"/>
          <w:left w:val="single" w:sz="8" w:space="0" w:color="A6A6A6" w:themeColor="accent4"/>
          <w:bottom w:val="single" w:sz="8" w:space="0" w:color="A6A6A6" w:themeColor="accent4"/>
          <w:right w:val="single" w:sz="8" w:space="0" w:color="A6A6A6" w:themeColor="accent4"/>
        </w:tcBorders>
      </w:tcPr>
    </w:tblStylePr>
    <w:tblStylePr w:type="band1Vert">
      <w:tblPr/>
      <w:tcPr>
        <w:tcBorders>
          <w:top w:val="single" w:sz="8" w:space="0" w:color="A6A6A6" w:themeColor="accent4"/>
          <w:left w:val="single" w:sz="8" w:space="0" w:color="A6A6A6" w:themeColor="accent4"/>
          <w:bottom w:val="single" w:sz="8" w:space="0" w:color="A6A6A6" w:themeColor="accent4"/>
          <w:right w:val="single" w:sz="8" w:space="0" w:color="A6A6A6" w:themeColor="accent4"/>
        </w:tcBorders>
        <w:shd w:val="clear" w:color="auto" w:fill="E9E9E9" w:themeFill="accent4" w:themeFillTint="3F"/>
      </w:tcPr>
    </w:tblStylePr>
    <w:tblStylePr w:type="band1Horz">
      <w:tblPr/>
      <w:tcPr>
        <w:tcBorders>
          <w:top w:val="single" w:sz="8" w:space="0" w:color="A6A6A6" w:themeColor="accent4"/>
          <w:left w:val="single" w:sz="8" w:space="0" w:color="A6A6A6" w:themeColor="accent4"/>
          <w:bottom w:val="single" w:sz="8" w:space="0" w:color="A6A6A6" w:themeColor="accent4"/>
          <w:right w:val="single" w:sz="8" w:space="0" w:color="A6A6A6" w:themeColor="accent4"/>
          <w:insideV w:val="single" w:sz="8" w:space="0" w:color="A6A6A6" w:themeColor="accent4"/>
        </w:tcBorders>
        <w:shd w:val="clear" w:color="auto" w:fill="E9E9E9" w:themeFill="accent4" w:themeFillTint="3F"/>
      </w:tcPr>
    </w:tblStylePr>
    <w:tblStylePr w:type="band2Horz">
      <w:tblPr/>
      <w:tcPr>
        <w:tcBorders>
          <w:top w:val="single" w:sz="8" w:space="0" w:color="A6A6A6" w:themeColor="accent4"/>
          <w:left w:val="single" w:sz="8" w:space="0" w:color="A6A6A6" w:themeColor="accent4"/>
          <w:bottom w:val="single" w:sz="8" w:space="0" w:color="A6A6A6" w:themeColor="accent4"/>
          <w:right w:val="single" w:sz="8" w:space="0" w:color="A6A6A6" w:themeColor="accent4"/>
          <w:insideV w:val="single" w:sz="8" w:space="0" w:color="A6A6A6" w:themeColor="accent4"/>
        </w:tcBorders>
      </w:tcPr>
    </w:tblStylePr>
  </w:style>
  <w:style w:type="table" w:styleId="LightGrid-Accent5">
    <w:name w:val="Light Grid Accent 5"/>
    <w:basedOn w:val="TableNormal"/>
    <w:uiPriority w:val="62"/>
    <w:semiHidden/>
    <w:unhideWhenUsed/>
    <w:rsid w:val="006A4826"/>
    <w:tblPr>
      <w:tblStyleRowBandSize w:val="1"/>
      <w:tblStyleColBandSize w:val="1"/>
      <w:tblBorders>
        <w:top w:val="single" w:sz="8" w:space="0" w:color="404040" w:themeColor="accent5"/>
        <w:left w:val="single" w:sz="8" w:space="0" w:color="404040" w:themeColor="accent5"/>
        <w:bottom w:val="single" w:sz="8" w:space="0" w:color="404040" w:themeColor="accent5"/>
        <w:right w:val="single" w:sz="8" w:space="0" w:color="404040" w:themeColor="accent5"/>
        <w:insideH w:val="single" w:sz="8" w:space="0" w:color="404040" w:themeColor="accent5"/>
        <w:insideV w:val="single" w:sz="8" w:space="0" w:color="40404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04040" w:themeColor="accent5"/>
          <w:left w:val="single" w:sz="8" w:space="0" w:color="404040" w:themeColor="accent5"/>
          <w:bottom w:val="single" w:sz="18" w:space="0" w:color="404040" w:themeColor="accent5"/>
          <w:right w:val="single" w:sz="8" w:space="0" w:color="404040" w:themeColor="accent5"/>
          <w:insideH w:val="nil"/>
          <w:insideV w:val="single" w:sz="8" w:space="0" w:color="40404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04040" w:themeColor="accent5"/>
          <w:left w:val="single" w:sz="8" w:space="0" w:color="404040" w:themeColor="accent5"/>
          <w:bottom w:val="single" w:sz="8" w:space="0" w:color="404040" w:themeColor="accent5"/>
          <w:right w:val="single" w:sz="8" w:space="0" w:color="404040" w:themeColor="accent5"/>
          <w:insideH w:val="nil"/>
          <w:insideV w:val="single" w:sz="8" w:space="0" w:color="40404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04040" w:themeColor="accent5"/>
          <w:left w:val="single" w:sz="8" w:space="0" w:color="404040" w:themeColor="accent5"/>
          <w:bottom w:val="single" w:sz="8" w:space="0" w:color="404040" w:themeColor="accent5"/>
          <w:right w:val="single" w:sz="8" w:space="0" w:color="404040" w:themeColor="accent5"/>
        </w:tcBorders>
      </w:tcPr>
    </w:tblStylePr>
    <w:tblStylePr w:type="band1Vert">
      <w:tblPr/>
      <w:tcPr>
        <w:tcBorders>
          <w:top w:val="single" w:sz="8" w:space="0" w:color="404040" w:themeColor="accent5"/>
          <w:left w:val="single" w:sz="8" w:space="0" w:color="404040" w:themeColor="accent5"/>
          <w:bottom w:val="single" w:sz="8" w:space="0" w:color="404040" w:themeColor="accent5"/>
          <w:right w:val="single" w:sz="8" w:space="0" w:color="404040" w:themeColor="accent5"/>
        </w:tcBorders>
        <w:shd w:val="clear" w:color="auto" w:fill="CFCFCF" w:themeFill="accent5" w:themeFillTint="3F"/>
      </w:tcPr>
    </w:tblStylePr>
    <w:tblStylePr w:type="band1Horz">
      <w:tblPr/>
      <w:tcPr>
        <w:tcBorders>
          <w:top w:val="single" w:sz="8" w:space="0" w:color="404040" w:themeColor="accent5"/>
          <w:left w:val="single" w:sz="8" w:space="0" w:color="404040" w:themeColor="accent5"/>
          <w:bottom w:val="single" w:sz="8" w:space="0" w:color="404040" w:themeColor="accent5"/>
          <w:right w:val="single" w:sz="8" w:space="0" w:color="404040" w:themeColor="accent5"/>
          <w:insideV w:val="single" w:sz="8" w:space="0" w:color="404040" w:themeColor="accent5"/>
        </w:tcBorders>
        <w:shd w:val="clear" w:color="auto" w:fill="CFCFCF" w:themeFill="accent5" w:themeFillTint="3F"/>
      </w:tcPr>
    </w:tblStylePr>
    <w:tblStylePr w:type="band2Horz">
      <w:tblPr/>
      <w:tcPr>
        <w:tcBorders>
          <w:top w:val="single" w:sz="8" w:space="0" w:color="404040" w:themeColor="accent5"/>
          <w:left w:val="single" w:sz="8" w:space="0" w:color="404040" w:themeColor="accent5"/>
          <w:bottom w:val="single" w:sz="8" w:space="0" w:color="404040" w:themeColor="accent5"/>
          <w:right w:val="single" w:sz="8" w:space="0" w:color="404040" w:themeColor="accent5"/>
          <w:insideV w:val="single" w:sz="8" w:space="0" w:color="404040" w:themeColor="accent5"/>
        </w:tcBorders>
      </w:tcPr>
    </w:tblStylePr>
  </w:style>
  <w:style w:type="table" w:styleId="LightGrid-Accent6">
    <w:name w:val="Light Grid Accent 6"/>
    <w:basedOn w:val="TableNormal"/>
    <w:uiPriority w:val="62"/>
    <w:semiHidden/>
    <w:unhideWhenUsed/>
    <w:rsid w:val="006A4826"/>
    <w:tblPr>
      <w:tblStyleRowBandSize w:val="1"/>
      <w:tblStyleColBandSize w:val="1"/>
      <w:tblBorders>
        <w:top w:val="single" w:sz="8" w:space="0" w:color="C859A1" w:themeColor="accent6"/>
        <w:left w:val="single" w:sz="8" w:space="0" w:color="C859A1" w:themeColor="accent6"/>
        <w:bottom w:val="single" w:sz="8" w:space="0" w:color="C859A1" w:themeColor="accent6"/>
        <w:right w:val="single" w:sz="8" w:space="0" w:color="C859A1" w:themeColor="accent6"/>
        <w:insideH w:val="single" w:sz="8" w:space="0" w:color="C859A1" w:themeColor="accent6"/>
        <w:insideV w:val="single" w:sz="8" w:space="0" w:color="C859A1"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859A1" w:themeColor="accent6"/>
          <w:left w:val="single" w:sz="8" w:space="0" w:color="C859A1" w:themeColor="accent6"/>
          <w:bottom w:val="single" w:sz="18" w:space="0" w:color="C859A1" w:themeColor="accent6"/>
          <w:right w:val="single" w:sz="8" w:space="0" w:color="C859A1" w:themeColor="accent6"/>
          <w:insideH w:val="nil"/>
          <w:insideV w:val="single" w:sz="8" w:space="0" w:color="C859A1"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859A1" w:themeColor="accent6"/>
          <w:left w:val="single" w:sz="8" w:space="0" w:color="C859A1" w:themeColor="accent6"/>
          <w:bottom w:val="single" w:sz="8" w:space="0" w:color="C859A1" w:themeColor="accent6"/>
          <w:right w:val="single" w:sz="8" w:space="0" w:color="C859A1" w:themeColor="accent6"/>
          <w:insideH w:val="nil"/>
          <w:insideV w:val="single" w:sz="8" w:space="0" w:color="C859A1"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859A1" w:themeColor="accent6"/>
          <w:left w:val="single" w:sz="8" w:space="0" w:color="C859A1" w:themeColor="accent6"/>
          <w:bottom w:val="single" w:sz="8" w:space="0" w:color="C859A1" w:themeColor="accent6"/>
          <w:right w:val="single" w:sz="8" w:space="0" w:color="C859A1" w:themeColor="accent6"/>
        </w:tcBorders>
      </w:tcPr>
    </w:tblStylePr>
    <w:tblStylePr w:type="band1Vert">
      <w:tblPr/>
      <w:tcPr>
        <w:tcBorders>
          <w:top w:val="single" w:sz="8" w:space="0" w:color="C859A1" w:themeColor="accent6"/>
          <w:left w:val="single" w:sz="8" w:space="0" w:color="C859A1" w:themeColor="accent6"/>
          <w:bottom w:val="single" w:sz="8" w:space="0" w:color="C859A1" w:themeColor="accent6"/>
          <w:right w:val="single" w:sz="8" w:space="0" w:color="C859A1" w:themeColor="accent6"/>
        </w:tcBorders>
        <w:shd w:val="clear" w:color="auto" w:fill="F1D5E7" w:themeFill="accent6" w:themeFillTint="3F"/>
      </w:tcPr>
    </w:tblStylePr>
    <w:tblStylePr w:type="band1Horz">
      <w:tblPr/>
      <w:tcPr>
        <w:tcBorders>
          <w:top w:val="single" w:sz="8" w:space="0" w:color="C859A1" w:themeColor="accent6"/>
          <w:left w:val="single" w:sz="8" w:space="0" w:color="C859A1" w:themeColor="accent6"/>
          <w:bottom w:val="single" w:sz="8" w:space="0" w:color="C859A1" w:themeColor="accent6"/>
          <w:right w:val="single" w:sz="8" w:space="0" w:color="C859A1" w:themeColor="accent6"/>
          <w:insideV w:val="single" w:sz="8" w:space="0" w:color="C859A1" w:themeColor="accent6"/>
        </w:tcBorders>
        <w:shd w:val="clear" w:color="auto" w:fill="F1D5E7" w:themeFill="accent6" w:themeFillTint="3F"/>
      </w:tcPr>
    </w:tblStylePr>
    <w:tblStylePr w:type="band2Horz">
      <w:tblPr/>
      <w:tcPr>
        <w:tcBorders>
          <w:top w:val="single" w:sz="8" w:space="0" w:color="C859A1" w:themeColor="accent6"/>
          <w:left w:val="single" w:sz="8" w:space="0" w:color="C859A1" w:themeColor="accent6"/>
          <w:bottom w:val="single" w:sz="8" w:space="0" w:color="C859A1" w:themeColor="accent6"/>
          <w:right w:val="single" w:sz="8" w:space="0" w:color="C859A1" w:themeColor="accent6"/>
          <w:insideV w:val="single" w:sz="8" w:space="0" w:color="C859A1" w:themeColor="accent6"/>
        </w:tcBorders>
      </w:tcPr>
    </w:tblStylePr>
  </w:style>
  <w:style w:type="table" w:styleId="LightList">
    <w:name w:val="Light List"/>
    <w:basedOn w:val="TableNormal"/>
    <w:uiPriority w:val="61"/>
    <w:semiHidden/>
    <w:unhideWhenUsed/>
    <w:rsid w:val="006A4826"/>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6A4826"/>
    <w:tblPr>
      <w:tblStyleRowBandSize w:val="1"/>
      <w:tblStyleColBandSize w:val="1"/>
      <w:tblBorders>
        <w:top w:val="single" w:sz="8" w:space="0" w:color="A6CE39" w:themeColor="accent1"/>
        <w:left w:val="single" w:sz="8" w:space="0" w:color="A6CE39" w:themeColor="accent1"/>
        <w:bottom w:val="single" w:sz="8" w:space="0" w:color="A6CE39" w:themeColor="accent1"/>
        <w:right w:val="single" w:sz="8" w:space="0" w:color="A6CE39" w:themeColor="accent1"/>
      </w:tblBorders>
    </w:tblPr>
    <w:tblStylePr w:type="firstRow">
      <w:pPr>
        <w:spacing w:before="0" w:after="0" w:line="240" w:lineRule="auto"/>
      </w:pPr>
      <w:rPr>
        <w:b/>
        <w:bCs/>
        <w:color w:val="FFFFFF" w:themeColor="background1"/>
      </w:rPr>
      <w:tblPr/>
      <w:tcPr>
        <w:shd w:val="clear" w:color="auto" w:fill="A6CE39" w:themeFill="accent1"/>
      </w:tcPr>
    </w:tblStylePr>
    <w:tblStylePr w:type="lastRow">
      <w:pPr>
        <w:spacing w:before="0" w:after="0" w:line="240" w:lineRule="auto"/>
      </w:pPr>
      <w:rPr>
        <w:b/>
        <w:bCs/>
      </w:rPr>
      <w:tblPr/>
      <w:tcPr>
        <w:tcBorders>
          <w:top w:val="double" w:sz="6" w:space="0" w:color="A6CE39" w:themeColor="accent1"/>
          <w:left w:val="single" w:sz="8" w:space="0" w:color="A6CE39" w:themeColor="accent1"/>
          <w:bottom w:val="single" w:sz="8" w:space="0" w:color="A6CE39" w:themeColor="accent1"/>
          <w:right w:val="single" w:sz="8" w:space="0" w:color="A6CE39" w:themeColor="accent1"/>
        </w:tcBorders>
      </w:tcPr>
    </w:tblStylePr>
    <w:tblStylePr w:type="firstCol">
      <w:rPr>
        <w:b/>
        <w:bCs/>
      </w:rPr>
    </w:tblStylePr>
    <w:tblStylePr w:type="lastCol">
      <w:rPr>
        <w:b/>
        <w:bCs/>
      </w:rPr>
    </w:tblStylePr>
    <w:tblStylePr w:type="band1Vert">
      <w:tblPr/>
      <w:tcPr>
        <w:tcBorders>
          <w:top w:val="single" w:sz="8" w:space="0" w:color="A6CE39" w:themeColor="accent1"/>
          <w:left w:val="single" w:sz="8" w:space="0" w:color="A6CE39" w:themeColor="accent1"/>
          <w:bottom w:val="single" w:sz="8" w:space="0" w:color="A6CE39" w:themeColor="accent1"/>
          <w:right w:val="single" w:sz="8" w:space="0" w:color="A6CE39" w:themeColor="accent1"/>
        </w:tcBorders>
      </w:tcPr>
    </w:tblStylePr>
    <w:tblStylePr w:type="band1Horz">
      <w:tblPr/>
      <w:tcPr>
        <w:tcBorders>
          <w:top w:val="single" w:sz="8" w:space="0" w:color="A6CE39" w:themeColor="accent1"/>
          <w:left w:val="single" w:sz="8" w:space="0" w:color="A6CE39" w:themeColor="accent1"/>
          <w:bottom w:val="single" w:sz="8" w:space="0" w:color="A6CE39" w:themeColor="accent1"/>
          <w:right w:val="single" w:sz="8" w:space="0" w:color="A6CE39" w:themeColor="accent1"/>
        </w:tcBorders>
      </w:tcPr>
    </w:tblStylePr>
  </w:style>
  <w:style w:type="table" w:styleId="LightList-Accent2">
    <w:name w:val="Light List Accent 2"/>
    <w:basedOn w:val="TableNormal"/>
    <w:uiPriority w:val="61"/>
    <w:semiHidden/>
    <w:unhideWhenUsed/>
    <w:rsid w:val="006A4826"/>
    <w:tblPr>
      <w:tblStyleRowBandSize w:val="1"/>
      <w:tblStyleColBandSize w:val="1"/>
      <w:tblBorders>
        <w:top w:val="single" w:sz="8" w:space="0" w:color="439539" w:themeColor="accent2"/>
        <w:left w:val="single" w:sz="8" w:space="0" w:color="439539" w:themeColor="accent2"/>
        <w:bottom w:val="single" w:sz="8" w:space="0" w:color="439539" w:themeColor="accent2"/>
        <w:right w:val="single" w:sz="8" w:space="0" w:color="439539" w:themeColor="accent2"/>
      </w:tblBorders>
    </w:tblPr>
    <w:tblStylePr w:type="firstRow">
      <w:pPr>
        <w:spacing w:before="0" w:after="0" w:line="240" w:lineRule="auto"/>
      </w:pPr>
      <w:rPr>
        <w:b/>
        <w:bCs/>
        <w:color w:val="FFFFFF" w:themeColor="background1"/>
      </w:rPr>
      <w:tblPr/>
      <w:tcPr>
        <w:shd w:val="clear" w:color="auto" w:fill="439539" w:themeFill="accent2"/>
      </w:tcPr>
    </w:tblStylePr>
    <w:tblStylePr w:type="lastRow">
      <w:pPr>
        <w:spacing w:before="0" w:after="0" w:line="240" w:lineRule="auto"/>
      </w:pPr>
      <w:rPr>
        <w:b/>
        <w:bCs/>
      </w:rPr>
      <w:tblPr/>
      <w:tcPr>
        <w:tcBorders>
          <w:top w:val="double" w:sz="6" w:space="0" w:color="439539" w:themeColor="accent2"/>
          <w:left w:val="single" w:sz="8" w:space="0" w:color="439539" w:themeColor="accent2"/>
          <w:bottom w:val="single" w:sz="8" w:space="0" w:color="439539" w:themeColor="accent2"/>
          <w:right w:val="single" w:sz="8" w:space="0" w:color="439539" w:themeColor="accent2"/>
        </w:tcBorders>
      </w:tcPr>
    </w:tblStylePr>
    <w:tblStylePr w:type="firstCol">
      <w:rPr>
        <w:b/>
        <w:bCs/>
      </w:rPr>
    </w:tblStylePr>
    <w:tblStylePr w:type="lastCol">
      <w:rPr>
        <w:b/>
        <w:bCs/>
      </w:rPr>
    </w:tblStylePr>
    <w:tblStylePr w:type="band1Vert">
      <w:tblPr/>
      <w:tcPr>
        <w:tcBorders>
          <w:top w:val="single" w:sz="8" w:space="0" w:color="439539" w:themeColor="accent2"/>
          <w:left w:val="single" w:sz="8" w:space="0" w:color="439539" w:themeColor="accent2"/>
          <w:bottom w:val="single" w:sz="8" w:space="0" w:color="439539" w:themeColor="accent2"/>
          <w:right w:val="single" w:sz="8" w:space="0" w:color="439539" w:themeColor="accent2"/>
        </w:tcBorders>
      </w:tcPr>
    </w:tblStylePr>
    <w:tblStylePr w:type="band1Horz">
      <w:tblPr/>
      <w:tcPr>
        <w:tcBorders>
          <w:top w:val="single" w:sz="8" w:space="0" w:color="439539" w:themeColor="accent2"/>
          <w:left w:val="single" w:sz="8" w:space="0" w:color="439539" w:themeColor="accent2"/>
          <w:bottom w:val="single" w:sz="8" w:space="0" w:color="439539" w:themeColor="accent2"/>
          <w:right w:val="single" w:sz="8" w:space="0" w:color="439539" w:themeColor="accent2"/>
        </w:tcBorders>
      </w:tcPr>
    </w:tblStylePr>
  </w:style>
  <w:style w:type="table" w:styleId="LightList-Accent3">
    <w:name w:val="Light List Accent 3"/>
    <w:basedOn w:val="TableNormal"/>
    <w:uiPriority w:val="61"/>
    <w:semiHidden/>
    <w:unhideWhenUsed/>
    <w:rsid w:val="006A4826"/>
    <w:tblPr>
      <w:tblStyleRowBandSize w:val="1"/>
      <w:tblStyleColBandSize w:val="1"/>
      <w:tblBorders>
        <w:top w:val="single" w:sz="8" w:space="0" w:color="A9C398" w:themeColor="accent3"/>
        <w:left w:val="single" w:sz="8" w:space="0" w:color="A9C398" w:themeColor="accent3"/>
        <w:bottom w:val="single" w:sz="8" w:space="0" w:color="A9C398" w:themeColor="accent3"/>
        <w:right w:val="single" w:sz="8" w:space="0" w:color="A9C398" w:themeColor="accent3"/>
      </w:tblBorders>
    </w:tblPr>
    <w:tblStylePr w:type="firstRow">
      <w:pPr>
        <w:spacing w:before="0" w:after="0" w:line="240" w:lineRule="auto"/>
      </w:pPr>
      <w:rPr>
        <w:b/>
        <w:bCs/>
        <w:color w:val="FFFFFF" w:themeColor="background1"/>
      </w:rPr>
      <w:tblPr/>
      <w:tcPr>
        <w:shd w:val="clear" w:color="auto" w:fill="A9C398" w:themeFill="accent3"/>
      </w:tcPr>
    </w:tblStylePr>
    <w:tblStylePr w:type="lastRow">
      <w:pPr>
        <w:spacing w:before="0" w:after="0" w:line="240" w:lineRule="auto"/>
      </w:pPr>
      <w:rPr>
        <w:b/>
        <w:bCs/>
      </w:rPr>
      <w:tblPr/>
      <w:tcPr>
        <w:tcBorders>
          <w:top w:val="double" w:sz="6" w:space="0" w:color="A9C398" w:themeColor="accent3"/>
          <w:left w:val="single" w:sz="8" w:space="0" w:color="A9C398" w:themeColor="accent3"/>
          <w:bottom w:val="single" w:sz="8" w:space="0" w:color="A9C398" w:themeColor="accent3"/>
          <w:right w:val="single" w:sz="8" w:space="0" w:color="A9C398" w:themeColor="accent3"/>
        </w:tcBorders>
      </w:tcPr>
    </w:tblStylePr>
    <w:tblStylePr w:type="firstCol">
      <w:rPr>
        <w:b/>
        <w:bCs/>
      </w:rPr>
    </w:tblStylePr>
    <w:tblStylePr w:type="lastCol">
      <w:rPr>
        <w:b/>
        <w:bCs/>
      </w:rPr>
    </w:tblStylePr>
    <w:tblStylePr w:type="band1Vert">
      <w:tblPr/>
      <w:tcPr>
        <w:tcBorders>
          <w:top w:val="single" w:sz="8" w:space="0" w:color="A9C398" w:themeColor="accent3"/>
          <w:left w:val="single" w:sz="8" w:space="0" w:color="A9C398" w:themeColor="accent3"/>
          <w:bottom w:val="single" w:sz="8" w:space="0" w:color="A9C398" w:themeColor="accent3"/>
          <w:right w:val="single" w:sz="8" w:space="0" w:color="A9C398" w:themeColor="accent3"/>
        </w:tcBorders>
      </w:tcPr>
    </w:tblStylePr>
    <w:tblStylePr w:type="band1Horz">
      <w:tblPr/>
      <w:tcPr>
        <w:tcBorders>
          <w:top w:val="single" w:sz="8" w:space="0" w:color="A9C398" w:themeColor="accent3"/>
          <w:left w:val="single" w:sz="8" w:space="0" w:color="A9C398" w:themeColor="accent3"/>
          <w:bottom w:val="single" w:sz="8" w:space="0" w:color="A9C398" w:themeColor="accent3"/>
          <w:right w:val="single" w:sz="8" w:space="0" w:color="A9C398" w:themeColor="accent3"/>
        </w:tcBorders>
      </w:tcPr>
    </w:tblStylePr>
  </w:style>
  <w:style w:type="table" w:styleId="LightList-Accent4">
    <w:name w:val="Light List Accent 4"/>
    <w:basedOn w:val="TableNormal"/>
    <w:uiPriority w:val="61"/>
    <w:semiHidden/>
    <w:unhideWhenUsed/>
    <w:rsid w:val="006A4826"/>
    <w:tblPr>
      <w:tblStyleRowBandSize w:val="1"/>
      <w:tblStyleColBandSize w:val="1"/>
      <w:tblBorders>
        <w:top w:val="single" w:sz="8" w:space="0" w:color="A6A6A6" w:themeColor="accent4"/>
        <w:left w:val="single" w:sz="8" w:space="0" w:color="A6A6A6" w:themeColor="accent4"/>
        <w:bottom w:val="single" w:sz="8" w:space="0" w:color="A6A6A6" w:themeColor="accent4"/>
        <w:right w:val="single" w:sz="8" w:space="0" w:color="A6A6A6" w:themeColor="accent4"/>
      </w:tblBorders>
    </w:tblPr>
    <w:tblStylePr w:type="firstRow">
      <w:pPr>
        <w:spacing w:before="0" w:after="0" w:line="240" w:lineRule="auto"/>
      </w:pPr>
      <w:rPr>
        <w:b/>
        <w:bCs/>
        <w:color w:val="FFFFFF" w:themeColor="background1"/>
      </w:rPr>
      <w:tblPr/>
      <w:tcPr>
        <w:shd w:val="clear" w:color="auto" w:fill="A6A6A6" w:themeFill="accent4"/>
      </w:tcPr>
    </w:tblStylePr>
    <w:tblStylePr w:type="lastRow">
      <w:pPr>
        <w:spacing w:before="0" w:after="0" w:line="240" w:lineRule="auto"/>
      </w:pPr>
      <w:rPr>
        <w:b/>
        <w:bCs/>
      </w:rPr>
      <w:tblPr/>
      <w:tcPr>
        <w:tcBorders>
          <w:top w:val="double" w:sz="6" w:space="0" w:color="A6A6A6" w:themeColor="accent4"/>
          <w:left w:val="single" w:sz="8" w:space="0" w:color="A6A6A6" w:themeColor="accent4"/>
          <w:bottom w:val="single" w:sz="8" w:space="0" w:color="A6A6A6" w:themeColor="accent4"/>
          <w:right w:val="single" w:sz="8" w:space="0" w:color="A6A6A6" w:themeColor="accent4"/>
        </w:tcBorders>
      </w:tcPr>
    </w:tblStylePr>
    <w:tblStylePr w:type="firstCol">
      <w:rPr>
        <w:b/>
        <w:bCs/>
      </w:rPr>
    </w:tblStylePr>
    <w:tblStylePr w:type="lastCol">
      <w:rPr>
        <w:b/>
        <w:bCs/>
      </w:rPr>
    </w:tblStylePr>
    <w:tblStylePr w:type="band1Vert">
      <w:tblPr/>
      <w:tcPr>
        <w:tcBorders>
          <w:top w:val="single" w:sz="8" w:space="0" w:color="A6A6A6" w:themeColor="accent4"/>
          <w:left w:val="single" w:sz="8" w:space="0" w:color="A6A6A6" w:themeColor="accent4"/>
          <w:bottom w:val="single" w:sz="8" w:space="0" w:color="A6A6A6" w:themeColor="accent4"/>
          <w:right w:val="single" w:sz="8" w:space="0" w:color="A6A6A6" w:themeColor="accent4"/>
        </w:tcBorders>
      </w:tcPr>
    </w:tblStylePr>
    <w:tblStylePr w:type="band1Horz">
      <w:tblPr/>
      <w:tcPr>
        <w:tcBorders>
          <w:top w:val="single" w:sz="8" w:space="0" w:color="A6A6A6" w:themeColor="accent4"/>
          <w:left w:val="single" w:sz="8" w:space="0" w:color="A6A6A6" w:themeColor="accent4"/>
          <w:bottom w:val="single" w:sz="8" w:space="0" w:color="A6A6A6" w:themeColor="accent4"/>
          <w:right w:val="single" w:sz="8" w:space="0" w:color="A6A6A6" w:themeColor="accent4"/>
        </w:tcBorders>
      </w:tcPr>
    </w:tblStylePr>
  </w:style>
  <w:style w:type="table" w:styleId="LightList-Accent5">
    <w:name w:val="Light List Accent 5"/>
    <w:basedOn w:val="TableNormal"/>
    <w:uiPriority w:val="61"/>
    <w:semiHidden/>
    <w:unhideWhenUsed/>
    <w:rsid w:val="006A4826"/>
    <w:tblPr>
      <w:tblStyleRowBandSize w:val="1"/>
      <w:tblStyleColBandSize w:val="1"/>
      <w:tblBorders>
        <w:top w:val="single" w:sz="8" w:space="0" w:color="404040" w:themeColor="accent5"/>
        <w:left w:val="single" w:sz="8" w:space="0" w:color="404040" w:themeColor="accent5"/>
        <w:bottom w:val="single" w:sz="8" w:space="0" w:color="404040" w:themeColor="accent5"/>
        <w:right w:val="single" w:sz="8" w:space="0" w:color="404040" w:themeColor="accent5"/>
      </w:tblBorders>
    </w:tblPr>
    <w:tblStylePr w:type="firstRow">
      <w:pPr>
        <w:spacing w:before="0" w:after="0" w:line="240" w:lineRule="auto"/>
      </w:pPr>
      <w:rPr>
        <w:b/>
        <w:bCs/>
        <w:color w:val="FFFFFF" w:themeColor="background1"/>
      </w:rPr>
      <w:tblPr/>
      <w:tcPr>
        <w:shd w:val="clear" w:color="auto" w:fill="404040" w:themeFill="accent5"/>
      </w:tcPr>
    </w:tblStylePr>
    <w:tblStylePr w:type="lastRow">
      <w:pPr>
        <w:spacing w:before="0" w:after="0" w:line="240" w:lineRule="auto"/>
      </w:pPr>
      <w:rPr>
        <w:b/>
        <w:bCs/>
      </w:rPr>
      <w:tblPr/>
      <w:tcPr>
        <w:tcBorders>
          <w:top w:val="double" w:sz="6" w:space="0" w:color="404040" w:themeColor="accent5"/>
          <w:left w:val="single" w:sz="8" w:space="0" w:color="404040" w:themeColor="accent5"/>
          <w:bottom w:val="single" w:sz="8" w:space="0" w:color="404040" w:themeColor="accent5"/>
          <w:right w:val="single" w:sz="8" w:space="0" w:color="404040" w:themeColor="accent5"/>
        </w:tcBorders>
      </w:tcPr>
    </w:tblStylePr>
    <w:tblStylePr w:type="firstCol">
      <w:rPr>
        <w:b/>
        <w:bCs/>
      </w:rPr>
    </w:tblStylePr>
    <w:tblStylePr w:type="lastCol">
      <w:rPr>
        <w:b/>
        <w:bCs/>
      </w:rPr>
    </w:tblStylePr>
    <w:tblStylePr w:type="band1Vert">
      <w:tblPr/>
      <w:tcPr>
        <w:tcBorders>
          <w:top w:val="single" w:sz="8" w:space="0" w:color="404040" w:themeColor="accent5"/>
          <w:left w:val="single" w:sz="8" w:space="0" w:color="404040" w:themeColor="accent5"/>
          <w:bottom w:val="single" w:sz="8" w:space="0" w:color="404040" w:themeColor="accent5"/>
          <w:right w:val="single" w:sz="8" w:space="0" w:color="404040" w:themeColor="accent5"/>
        </w:tcBorders>
      </w:tcPr>
    </w:tblStylePr>
    <w:tblStylePr w:type="band1Horz">
      <w:tblPr/>
      <w:tcPr>
        <w:tcBorders>
          <w:top w:val="single" w:sz="8" w:space="0" w:color="404040" w:themeColor="accent5"/>
          <w:left w:val="single" w:sz="8" w:space="0" w:color="404040" w:themeColor="accent5"/>
          <w:bottom w:val="single" w:sz="8" w:space="0" w:color="404040" w:themeColor="accent5"/>
          <w:right w:val="single" w:sz="8" w:space="0" w:color="404040" w:themeColor="accent5"/>
        </w:tcBorders>
      </w:tcPr>
    </w:tblStylePr>
  </w:style>
  <w:style w:type="table" w:styleId="LightList-Accent6">
    <w:name w:val="Light List Accent 6"/>
    <w:basedOn w:val="TableNormal"/>
    <w:uiPriority w:val="61"/>
    <w:semiHidden/>
    <w:unhideWhenUsed/>
    <w:rsid w:val="006A4826"/>
    <w:tblPr>
      <w:tblStyleRowBandSize w:val="1"/>
      <w:tblStyleColBandSize w:val="1"/>
      <w:tblBorders>
        <w:top w:val="single" w:sz="8" w:space="0" w:color="C859A1" w:themeColor="accent6"/>
        <w:left w:val="single" w:sz="8" w:space="0" w:color="C859A1" w:themeColor="accent6"/>
        <w:bottom w:val="single" w:sz="8" w:space="0" w:color="C859A1" w:themeColor="accent6"/>
        <w:right w:val="single" w:sz="8" w:space="0" w:color="C859A1" w:themeColor="accent6"/>
      </w:tblBorders>
    </w:tblPr>
    <w:tblStylePr w:type="firstRow">
      <w:pPr>
        <w:spacing w:before="0" w:after="0" w:line="240" w:lineRule="auto"/>
      </w:pPr>
      <w:rPr>
        <w:b/>
        <w:bCs/>
        <w:color w:val="FFFFFF" w:themeColor="background1"/>
      </w:rPr>
      <w:tblPr/>
      <w:tcPr>
        <w:shd w:val="clear" w:color="auto" w:fill="C859A1" w:themeFill="accent6"/>
      </w:tcPr>
    </w:tblStylePr>
    <w:tblStylePr w:type="lastRow">
      <w:pPr>
        <w:spacing w:before="0" w:after="0" w:line="240" w:lineRule="auto"/>
      </w:pPr>
      <w:rPr>
        <w:b/>
        <w:bCs/>
      </w:rPr>
      <w:tblPr/>
      <w:tcPr>
        <w:tcBorders>
          <w:top w:val="double" w:sz="6" w:space="0" w:color="C859A1" w:themeColor="accent6"/>
          <w:left w:val="single" w:sz="8" w:space="0" w:color="C859A1" w:themeColor="accent6"/>
          <w:bottom w:val="single" w:sz="8" w:space="0" w:color="C859A1" w:themeColor="accent6"/>
          <w:right w:val="single" w:sz="8" w:space="0" w:color="C859A1" w:themeColor="accent6"/>
        </w:tcBorders>
      </w:tcPr>
    </w:tblStylePr>
    <w:tblStylePr w:type="firstCol">
      <w:rPr>
        <w:b/>
        <w:bCs/>
      </w:rPr>
    </w:tblStylePr>
    <w:tblStylePr w:type="lastCol">
      <w:rPr>
        <w:b/>
        <w:bCs/>
      </w:rPr>
    </w:tblStylePr>
    <w:tblStylePr w:type="band1Vert">
      <w:tblPr/>
      <w:tcPr>
        <w:tcBorders>
          <w:top w:val="single" w:sz="8" w:space="0" w:color="C859A1" w:themeColor="accent6"/>
          <w:left w:val="single" w:sz="8" w:space="0" w:color="C859A1" w:themeColor="accent6"/>
          <w:bottom w:val="single" w:sz="8" w:space="0" w:color="C859A1" w:themeColor="accent6"/>
          <w:right w:val="single" w:sz="8" w:space="0" w:color="C859A1" w:themeColor="accent6"/>
        </w:tcBorders>
      </w:tcPr>
    </w:tblStylePr>
    <w:tblStylePr w:type="band1Horz">
      <w:tblPr/>
      <w:tcPr>
        <w:tcBorders>
          <w:top w:val="single" w:sz="8" w:space="0" w:color="C859A1" w:themeColor="accent6"/>
          <w:left w:val="single" w:sz="8" w:space="0" w:color="C859A1" w:themeColor="accent6"/>
          <w:bottom w:val="single" w:sz="8" w:space="0" w:color="C859A1" w:themeColor="accent6"/>
          <w:right w:val="single" w:sz="8" w:space="0" w:color="C859A1" w:themeColor="accent6"/>
        </w:tcBorders>
      </w:tcPr>
    </w:tblStylePr>
  </w:style>
  <w:style w:type="table" w:styleId="LightShading">
    <w:name w:val="Light Shading"/>
    <w:basedOn w:val="TableNormal"/>
    <w:uiPriority w:val="60"/>
    <w:semiHidden/>
    <w:unhideWhenUsed/>
    <w:rsid w:val="006A4826"/>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6A4826"/>
    <w:rPr>
      <w:color w:val="7D9D27" w:themeColor="accent1" w:themeShade="BF"/>
    </w:rPr>
    <w:tblPr>
      <w:tblStyleRowBandSize w:val="1"/>
      <w:tblStyleColBandSize w:val="1"/>
      <w:tblBorders>
        <w:top w:val="single" w:sz="8" w:space="0" w:color="A6CE39" w:themeColor="accent1"/>
        <w:bottom w:val="single" w:sz="8" w:space="0" w:color="A6CE39" w:themeColor="accent1"/>
      </w:tblBorders>
    </w:tblPr>
    <w:tblStylePr w:type="firstRow">
      <w:pPr>
        <w:spacing w:before="0" w:after="0" w:line="240" w:lineRule="auto"/>
      </w:pPr>
      <w:rPr>
        <w:b/>
        <w:bCs/>
      </w:rPr>
      <w:tblPr/>
      <w:tcPr>
        <w:tcBorders>
          <w:top w:val="single" w:sz="8" w:space="0" w:color="A6CE39" w:themeColor="accent1"/>
          <w:left w:val="nil"/>
          <w:bottom w:val="single" w:sz="8" w:space="0" w:color="A6CE39" w:themeColor="accent1"/>
          <w:right w:val="nil"/>
          <w:insideH w:val="nil"/>
          <w:insideV w:val="nil"/>
        </w:tcBorders>
      </w:tcPr>
    </w:tblStylePr>
    <w:tblStylePr w:type="lastRow">
      <w:pPr>
        <w:spacing w:before="0" w:after="0" w:line="240" w:lineRule="auto"/>
      </w:pPr>
      <w:rPr>
        <w:b/>
        <w:bCs/>
      </w:rPr>
      <w:tblPr/>
      <w:tcPr>
        <w:tcBorders>
          <w:top w:val="single" w:sz="8" w:space="0" w:color="A6CE39" w:themeColor="accent1"/>
          <w:left w:val="nil"/>
          <w:bottom w:val="single" w:sz="8" w:space="0" w:color="A6CE39"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F2CD" w:themeFill="accent1" w:themeFillTint="3F"/>
      </w:tcPr>
    </w:tblStylePr>
    <w:tblStylePr w:type="band1Horz">
      <w:tblPr/>
      <w:tcPr>
        <w:tcBorders>
          <w:left w:val="nil"/>
          <w:right w:val="nil"/>
          <w:insideH w:val="nil"/>
          <w:insideV w:val="nil"/>
        </w:tcBorders>
        <w:shd w:val="clear" w:color="auto" w:fill="E8F2CD" w:themeFill="accent1" w:themeFillTint="3F"/>
      </w:tcPr>
    </w:tblStylePr>
  </w:style>
  <w:style w:type="table" w:styleId="LightShading-Accent2">
    <w:name w:val="Light Shading Accent 2"/>
    <w:basedOn w:val="TableNormal"/>
    <w:uiPriority w:val="60"/>
    <w:semiHidden/>
    <w:unhideWhenUsed/>
    <w:rsid w:val="006A4826"/>
    <w:rPr>
      <w:color w:val="316F2A" w:themeColor="accent2" w:themeShade="BF"/>
    </w:rPr>
    <w:tblPr>
      <w:tblStyleRowBandSize w:val="1"/>
      <w:tblStyleColBandSize w:val="1"/>
      <w:tblBorders>
        <w:top w:val="single" w:sz="8" w:space="0" w:color="439539" w:themeColor="accent2"/>
        <w:bottom w:val="single" w:sz="8" w:space="0" w:color="439539" w:themeColor="accent2"/>
      </w:tblBorders>
    </w:tblPr>
    <w:tblStylePr w:type="firstRow">
      <w:pPr>
        <w:spacing w:before="0" w:after="0" w:line="240" w:lineRule="auto"/>
      </w:pPr>
      <w:rPr>
        <w:b/>
        <w:bCs/>
      </w:rPr>
      <w:tblPr/>
      <w:tcPr>
        <w:tcBorders>
          <w:top w:val="single" w:sz="8" w:space="0" w:color="439539" w:themeColor="accent2"/>
          <w:left w:val="nil"/>
          <w:bottom w:val="single" w:sz="8" w:space="0" w:color="439539" w:themeColor="accent2"/>
          <w:right w:val="nil"/>
          <w:insideH w:val="nil"/>
          <w:insideV w:val="nil"/>
        </w:tcBorders>
      </w:tcPr>
    </w:tblStylePr>
    <w:tblStylePr w:type="lastRow">
      <w:pPr>
        <w:spacing w:before="0" w:after="0" w:line="240" w:lineRule="auto"/>
      </w:pPr>
      <w:rPr>
        <w:b/>
        <w:bCs/>
      </w:rPr>
      <w:tblPr/>
      <w:tcPr>
        <w:tcBorders>
          <w:top w:val="single" w:sz="8" w:space="0" w:color="439539" w:themeColor="accent2"/>
          <w:left w:val="nil"/>
          <w:bottom w:val="single" w:sz="8" w:space="0" w:color="43953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CEAC8" w:themeFill="accent2" w:themeFillTint="3F"/>
      </w:tcPr>
    </w:tblStylePr>
    <w:tblStylePr w:type="band1Horz">
      <w:tblPr/>
      <w:tcPr>
        <w:tcBorders>
          <w:left w:val="nil"/>
          <w:right w:val="nil"/>
          <w:insideH w:val="nil"/>
          <w:insideV w:val="nil"/>
        </w:tcBorders>
        <w:shd w:val="clear" w:color="auto" w:fill="CCEAC8" w:themeFill="accent2" w:themeFillTint="3F"/>
      </w:tcPr>
    </w:tblStylePr>
  </w:style>
  <w:style w:type="table" w:styleId="LightShading-Accent3">
    <w:name w:val="Light Shading Accent 3"/>
    <w:basedOn w:val="TableNormal"/>
    <w:uiPriority w:val="60"/>
    <w:semiHidden/>
    <w:unhideWhenUsed/>
    <w:rsid w:val="006A4826"/>
    <w:rPr>
      <w:color w:val="7AA260" w:themeColor="accent3" w:themeShade="BF"/>
    </w:rPr>
    <w:tblPr>
      <w:tblStyleRowBandSize w:val="1"/>
      <w:tblStyleColBandSize w:val="1"/>
      <w:tblBorders>
        <w:top w:val="single" w:sz="8" w:space="0" w:color="A9C398" w:themeColor="accent3"/>
        <w:bottom w:val="single" w:sz="8" w:space="0" w:color="A9C398" w:themeColor="accent3"/>
      </w:tblBorders>
    </w:tblPr>
    <w:tblStylePr w:type="firstRow">
      <w:pPr>
        <w:spacing w:before="0" w:after="0" w:line="240" w:lineRule="auto"/>
      </w:pPr>
      <w:rPr>
        <w:b/>
        <w:bCs/>
      </w:rPr>
      <w:tblPr/>
      <w:tcPr>
        <w:tcBorders>
          <w:top w:val="single" w:sz="8" w:space="0" w:color="A9C398" w:themeColor="accent3"/>
          <w:left w:val="nil"/>
          <w:bottom w:val="single" w:sz="8" w:space="0" w:color="A9C398" w:themeColor="accent3"/>
          <w:right w:val="nil"/>
          <w:insideH w:val="nil"/>
          <w:insideV w:val="nil"/>
        </w:tcBorders>
      </w:tcPr>
    </w:tblStylePr>
    <w:tblStylePr w:type="lastRow">
      <w:pPr>
        <w:spacing w:before="0" w:after="0" w:line="240" w:lineRule="auto"/>
      </w:pPr>
      <w:rPr>
        <w:b/>
        <w:bCs/>
      </w:rPr>
      <w:tblPr/>
      <w:tcPr>
        <w:tcBorders>
          <w:top w:val="single" w:sz="8" w:space="0" w:color="A9C398" w:themeColor="accent3"/>
          <w:left w:val="nil"/>
          <w:bottom w:val="single" w:sz="8" w:space="0" w:color="A9C398"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9F0E5" w:themeFill="accent3" w:themeFillTint="3F"/>
      </w:tcPr>
    </w:tblStylePr>
    <w:tblStylePr w:type="band1Horz">
      <w:tblPr/>
      <w:tcPr>
        <w:tcBorders>
          <w:left w:val="nil"/>
          <w:right w:val="nil"/>
          <w:insideH w:val="nil"/>
          <w:insideV w:val="nil"/>
        </w:tcBorders>
        <w:shd w:val="clear" w:color="auto" w:fill="E9F0E5" w:themeFill="accent3" w:themeFillTint="3F"/>
      </w:tcPr>
    </w:tblStylePr>
  </w:style>
  <w:style w:type="table" w:styleId="LightShading-Accent4">
    <w:name w:val="Light Shading Accent 4"/>
    <w:basedOn w:val="TableNormal"/>
    <w:uiPriority w:val="60"/>
    <w:semiHidden/>
    <w:unhideWhenUsed/>
    <w:rsid w:val="006A4826"/>
    <w:rPr>
      <w:color w:val="7C7C7C" w:themeColor="accent4" w:themeShade="BF"/>
    </w:rPr>
    <w:tblPr>
      <w:tblStyleRowBandSize w:val="1"/>
      <w:tblStyleColBandSize w:val="1"/>
      <w:tblBorders>
        <w:top w:val="single" w:sz="8" w:space="0" w:color="A6A6A6" w:themeColor="accent4"/>
        <w:bottom w:val="single" w:sz="8" w:space="0" w:color="A6A6A6" w:themeColor="accent4"/>
      </w:tblBorders>
    </w:tblPr>
    <w:tblStylePr w:type="firstRow">
      <w:pPr>
        <w:spacing w:before="0" w:after="0" w:line="240" w:lineRule="auto"/>
      </w:pPr>
      <w:rPr>
        <w:b/>
        <w:bCs/>
      </w:rPr>
      <w:tblPr/>
      <w:tcPr>
        <w:tcBorders>
          <w:top w:val="single" w:sz="8" w:space="0" w:color="A6A6A6" w:themeColor="accent4"/>
          <w:left w:val="nil"/>
          <w:bottom w:val="single" w:sz="8" w:space="0" w:color="A6A6A6" w:themeColor="accent4"/>
          <w:right w:val="nil"/>
          <w:insideH w:val="nil"/>
          <w:insideV w:val="nil"/>
        </w:tcBorders>
      </w:tcPr>
    </w:tblStylePr>
    <w:tblStylePr w:type="lastRow">
      <w:pPr>
        <w:spacing w:before="0" w:after="0" w:line="240" w:lineRule="auto"/>
      </w:pPr>
      <w:rPr>
        <w:b/>
        <w:bCs/>
      </w:rPr>
      <w:tblPr/>
      <w:tcPr>
        <w:tcBorders>
          <w:top w:val="single" w:sz="8" w:space="0" w:color="A6A6A6" w:themeColor="accent4"/>
          <w:left w:val="nil"/>
          <w:bottom w:val="single" w:sz="8" w:space="0" w:color="A6A6A6"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9E9E9" w:themeFill="accent4" w:themeFillTint="3F"/>
      </w:tcPr>
    </w:tblStylePr>
    <w:tblStylePr w:type="band1Horz">
      <w:tblPr/>
      <w:tcPr>
        <w:tcBorders>
          <w:left w:val="nil"/>
          <w:right w:val="nil"/>
          <w:insideH w:val="nil"/>
          <w:insideV w:val="nil"/>
        </w:tcBorders>
        <w:shd w:val="clear" w:color="auto" w:fill="E9E9E9" w:themeFill="accent4" w:themeFillTint="3F"/>
      </w:tcPr>
    </w:tblStylePr>
  </w:style>
  <w:style w:type="table" w:styleId="LightShading-Accent5">
    <w:name w:val="Light Shading Accent 5"/>
    <w:basedOn w:val="TableNormal"/>
    <w:uiPriority w:val="60"/>
    <w:semiHidden/>
    <w:unhideWhenUsed/>
    <w:rsid w:val="006A4826"/>
    <w:rPr>
      <w:color w:val="2F2F2F" w:themeColor="accent5" w:themeShade="BF"/>
    </w:rPr>
    <w:tblPr>
      <w:tblStyleRowBandSize w:val="1"/>
      <w:tblStyleColBandSize w:val="1"/>
      <w:tblBorders>
        <w:top w:val="single" w:sz="8" w:space="0" w:color="404040" w:themeColor="accent5"/>
        <w:bottom w:val="single" w:sz="8" w:space="0" w:color="404040" w:themeColor="accent5"/>
      </w:tblBorders>
    </w:tblPr>
    <w:tblStylePr w:type="firstRow">
      <w:pPr>
        <w:spacing w:before="0" w:after="0" w:line="240" w:lineRule="auto"/>
      </w:pPr>
      <w:rPr>
        <w:b/>
        <w:bCs/>
      </w:rPr>
      <w:tblPr/>
      <w:tcPr>
        <w:tcBorders>
          <w:top w:val="single" w:sz="8" w:space="0" w:color="404040" w:themeColor="accent5"/>
          <w:left w:val="nil"/>
          <w:bottom w:val="single" w:sz="8" w:space="0" w:color="404040" w:themeColor="accent5"/>
          <w:right w:val="nil"/>
          <w:insideH w:val="nil"/>
          <w:insideV w:val="nil"/>
        </w:tcBorders>
      </w:tcPr>
    </w:tblStylePr>
    <w:tblStylePr w:type="lastRow">
      <w:pPr>
        <w:spacing w:before="0" w:after="0" w:line="240" w:lineRule="auto"/>
      </w:pPr>
      <w:rPr>
        <w:b/>
        <w:bCs/>
      </w:rPr>
      <w:tblPr/>
      <w:tcPr>
        <w:tcBorders>
          <w:top w:val="single" w:sz="8" w:space="0" w:color="404040" w:themeColor="accent5"/>
          <w:left w:val="nil"/>
          <w:bottom w:val="single" w:sz="8" w:space="0" w:color="40404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FCFCF" w:themeFill="accent5" w:themeFillTint="3F"/>
      </w:tcPr>
    </w:tblStylePr>
    <w:tblStylePr w:type="band1Horz">
      <w:tblPr/>
      <w:tcPr>
        <w:tcBorders>
          <w:left w:val="nil"/>
          <w:right w:val="nil"/>
          <w:insideH w:val="nil"/>
          <w:insideV w:val="nil"/>
        </w:tcBorders>
        <w:shd w:val="clear" w:color="auto" w:fill="CFCFCF" w:themeFill="accent5" w:themeFillTint="3F"/>
      </w:tcPr>
    </w:tblStylePr>
  </w:style>
  <w:style w:type="table" w:styleId="LightShading-Accent6">
    <w:name w:val="Light Shading Accent 6"/>
    <w:basedOn w:val="TableNormal"/>
    <w:uiPriority w:val="60"/>
    <w:semiHidden/>
    <w:unhideWhenUsed/>
    <w:rsid w:val="006A4826"/>
    <w:rPr>
      <w:color w:val="A2367C" w:themeColor="accent6" w:themeShade="BF"/>
    </w:rPr>
    <w:tblPr>
      <w:tblStyleRowBandSize w:val="1"/>
      <w:tblStyleColBandSize w:val="1"/>
      <w:tblBorders>
        <w:top w:val="single" w:sz="8" w:space="0" w:color="C859A1" w:themeColor="accent6"/>
        <w:bottom w:val="single" w:sz="8" w:space="0" w:color="C859A1" w:themeColor="accent6"/>
      </w:tblBorders>
    </w:tblPr>
    <w:tblStylePr w:type="firstRow">
      <w:pPr>
        <w:spacing w:before="0" w:after="0" w:line="240" w:lineRule="auto"/>
      </w:pPr>
      <w:rPr>
        <w:b/>
        <w:bCs/>
      </w:rPr>
      <w:tblPr/>
      <w:tcPr>
        <w:tcBorders>
          <w:top w:val="single" w:sz="8" w:space="0" w:color="C859A1" w:themeColor="accent6"/>
          <w:left w:val="nil"/>
          <w:bottom w:val="single" w:sz="8" w:space="0" w:color="C859A1" w:themeColor="accent6"/>
          <w:right w:val="nil"/>
          <w:insideH w:val="nil"/>
          <w:insideV w:val="nil"/>
        </w:tcBorders>
      </w:tcPr>
    </w:tblStylePr>
    <w:tblStylePr w:type="lastRow">
      <w:pPr>
        <w:spacing w:before="0" w:after="0" w:line="240" w:lineRule="auto"/>
      </w:pPr>
      <w:rPr>
        <w:b/>
        <w:bCs/>
      </w:rPr>
      <w:tblPr/>
      <w:tcPr>
        <w:tcBorders>
          <w:top w:val="single" w:sz="8" w:space="0" w:color="C859A1" w:themeColor="accent6"/>
          <w:left w:val="nil"/>
          <w:bottom w:val="single" w:sz="8" w:space="0" w:color="C859A1"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1D5E7" w:themeFill="accent6" w:themeFillTint="3F"/>
      </w:tcPr>
    </w:tblStylePr>
    <w:tblStylePr w:type="band1Horz">
      <w:tblPr/>
      <w:tcPr>
        <w:tcBorders>
          <w:left w:val="nil"/>
          <w:right w:val="nil"/>
          <w:insideH w:val="nil"/>
          <w:insideV w:val="nil"/>
        </w:tcBorders>
        <w:shd w:val="clear" w:color="auto" w:fill="F1D5E7" w:themeFill="accent6" w:themeFillTint="3F"/>
      </w:tcPr>
    </w:tblStylePr>
  </w:style>
  <w:style w:type="table" w:styleId="MediumGrid1">
    <w:name w:val="Medium Grid 1"/>
    <w:basedOn w:val="TableNormal"/>
    <w:uiPriority w:val="67"/>
    <w:semiHidden/>
    <w:unhideWhenUsed/>
    <w:rsid w:val="006A4826"/>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6A4826"/>
    <w:tblPr>
      <w:tblStyleRowBandSize w:val="1"/>
      <w:tblStyleColBandSize w:val="1"/>
      <w:tblBorders>
        <w:top w:val="single" w:sz="8" w:space="0" w:color="BCDA6A" w:themeColor="accent1" w:themeTint="BF"/>
        <w:left w:val="single" w:sz="8" w:space="0" w:color="BCDA6A" w:themeColor="accent1" w:themeTint="BF"/>
        <w:bottom w:val="single" w:sz="8" w:space="0" w:color="BCDA6A" w:themeColor="accent1" w:themeTint="BF"/>
        <w:right w:val="single" w:sz="8" w:space="0" w:color="BCDA6A" w:themeColor="accent1" w:themeTint="BF"/>
        <w:insideH w:val="single" w:sz="8" w:space="0" w:color="BCDA6A" w:themeColor="accent1" w:themeTint="BF"/>
        <w:insideV w:val="single" w:sz="8" w:space="0" w:color="BCDA6A" w:themeColor="accent1" w:themeTint="BF"/>
      </w:tblBorders>
    </w:tblPr>
    <w:tcPr>
      <w:shd w:val="clear" w:color="auto" w:fill="E8F2CD" w:themeFill="accent1" w:themeFillTint="3F"/>
    </w:tcPr>
    <w:tblStylePr w:type="firstRow">
      <w:rPr>
        <w:b/>
        <w:bCs/>
      </w:rPr>
    </w:tblStylePr>
    <w:tblStylePr w:type="lastRow">
      <w:rPr>
        <w:b/>
        <w:bCs/>
      </w:rPr>
      <w:tblPr/>
      <w:tcPr>
        <w:tcBorders>
          <w:top w:val="single" w:sz="18" w:space="0" w:color="BCDA6A" w:themeColor="accent1" w:themeTint="BF"/>
        </w:tcBorders>
      </w:tcPr>
    </w:tblStylePr>
    <w:tblStylePr w:type="firstCol">
      <w:rPr>
        <w:b/>
        <w:bCs/>
      </w:rPr>
    </w:tblStylePr>
    <w:tblStylePr w:type="lastCol">
      <w:rPr>
        <w:b/>
        <w:bCs/>
      </w:rPr>
    </w:tblStylePr>
    <w:tblStylePr w:type="band1Vert">
      <w:tblPr/>
      <w:tcPr>
        <w:shd w:val="clear" w:color="auto" w:fill="D2E69C" w:themeFill="accent1" w:themeFillTint="7F"/>
      </w:tcPr>
    </w:tblStylePr>
    <w:tblStylePr w:type="band1Horz">
      <w:tblPr/>
      <w:tcPr>
        <w:shd w:val="clear" w:color="auto" w:fill="D2E69C" w:themeFill="accent1" w:themeFillTint="7F"/>
      </w:tcPr>
    </w:tblStylePr>
  </w:style>
  <w:style w:type="table" w:styleId="MediumGrid1-Accent2">
    <w:name w:val="Medium Grid 1 Accent 2"/>
    <w:basedOn w:val="TableNormal"/>
    <w:uiPriority w:val="67"/>
    <w:semiHidden/>
    <w:unhideWhenUsed/>
    <w:rsid w:val="006A4826"/>
    <w:tblPr>
      <w:tblStyleRowBandSize w:val="1"/>
      <w:tblStyleColBandSize w:val="1"/>
      <w:tblBorders>
        <w:top w:val="single" w:sz="8" w:space="0" w:color="64C05A" w:themeColor="accent2" w:themeTint="BF"/>
        <w:left w:val="single" w:sz="8" w:space="0" w:color="64C05A" w:themeColor="accent2" w:themeTint="BF"/>
        <w:bottom w:val="single" w:sz="8" w:space="0" w:color="64C05A" w:themeColor="accent2" w:themeTint="BF"/>
        <w:right w:val="single" w:sz="8" w:space="0" w:color="64C05A" w:themeColor="accent2" w:themeTint="BF"/>
        <w:insideH w:val="single" w:sz="8" w:space="0" w:color="64C05A" w:themeColor="accent2" w:themeTint="BF"/>
        <w:insideV w:val="single" w:sz="8" w:space="0" w:color="64C05A" w:themeColor="accent2" w:themeTint="BF"/>
      </w:tblBorders>
    </w:tblPr>
    <w:tcPr>
      <w:shd w:val="clear" w:color="auto" w:fill="CCEAC8" w:themeFill="accent2" w:themeFillTint="3F"/>
    </w:tcPr>
    <w:tblStylePr w:type="firstRow">
      <w:rPr>
        <w:b/>
        <w:bCs/>
      </w:rPr>
    </w:tblStylePr>
    <w:tblStylePr w:type="lastRow">
      <w:rPr>
        <w:b/>
        <w:bCs/>
      </w:rPr>
      <w:tblPr/>
      <w:tcPr>
        <w:tcBorders>
          <w:top w:val="single" w:sz="18" w:space="0" w:color="64C05A" w:themeColor="accent2" w:themeTint="BF"/>
        </w:tcBorders>
      </w:tcPr>
    </w:tblStylePr>
    <w:tblStylePr w:type="firstCol">
      <w:rPr>
        <w:b/>
        <w:bCs/>
      </w:rPr>
    </w:tblStylePr>
    <w:tblStylePr w:type="lastCol">
      <w:rPr>
        <w:b/>
        <w:bCs/>
      </w:rPr>
    </w:tblStylePr>
    <w:tblStylePr w:type="band1Vert">
      <w:tblPr/>
      <w:tcPr>
        <w:shd w:val="clear" w:color="auto" w:fill="98D591" w:themeFill="accent2" w:themeFillTint="7F"/>
      </w:tcPr>
    </w:tblStylePr>
    <w:tblStylePr w:type="band1Horz">
      <w:tblPr/>
      <w:tcPr>
        <w:shd w:val="clear" w:color="auto" w:fill="98D591" w:themeFill="accent2" w:themeFillTint="7F"/>
      </w:tcPr>
    </w:tblStylePr>
  </w:style>
  <w:style w:type="table" w:styleId="MediumGrid1-Accent3">
    <w:name w:val="Medium Grid 1 Accent 3"/>
    <w:basedOn w:val="TableNormal"/>
    <w:uiPriority w:val="67"/>
    <w:semiHidden/>
    <w:unhideWhenUsed/>
    <w:rsid w:val="006A4826"/>
    <w:tblPr>
      <w:tblStyleRowBandSize w:val="1"/>
      <w:tblStyleColBandSize w:val="1"/>
      <w:tblBorders>
        <w:top w:val="single" w:sz="8" w:space="0" w:color="BED2B1" w:themeColor="accent3" w:themeTint="BF"/>
        <w:left w:val="single" w:sz="8" w:space="0" w:color="BED2B1" w:themeColor="accent3" w:themeTint="BF"/>
        <w:bottom w:val="single" w:sz="8" w:space="0" w:color="BED2B1" w:themeColor="accent3" w:themeTint="BF"/>
        <w:right w:val="single" w:sz="8" w:space="0" w:color="BED2B1" w:themeColor="accent3" w:themeTint="BF"/>
        <w:insideH w:val="single" w:sz="8" w:space="0" w:color="BED2B1" w:themeColor="accent3" w:themeTint="BF"/>
        <w:insideV w:val="single" w:sz="8" w:space="0" w:color="BED2B1" w:themeColor="accent3" w:themeTint="BF"/>
      </w:tblBorders>
    </w:tblPr>
    <w:tcPr>
      <w:shd w:val="clear" w:color="auto" w:fill="E9F0E5" w:themeFill="accent3" w:themeFillTint="3F"/>
    </w:tcPr>
    <w:tblStylePr w:type="firstRow">
      <w:rPr>
        <w:b/>
        <w:bCs/>
      </w:rPr>
    </w:tblStylePr>
    <w:tblStylePr w:type="lastRow">
      <w:rPr>
        <w:b/>
        <w:bCs/>
      </w:rPr>
      <w:tblPr/>
      <w:tcPr>
        <w:tcBorders>
          <w:top w:val="single" w:sz="18" w:space="0" w:color="BED2B1" w:themeColor="accent3" w:themeTint="BF"/>
        </w:tcBorders>
      </w:tcPr>
    </w:tblStylePr>
    <w:tblStylePr w:type="firstCol">
      <w:rPr>
        <w:b/>
        <w:bCs/>
      </w:rPr>
    </w:tblStylePr>
    <w:tblStylePr w:type="lastCol">
      <w:rPr>
        <w:b/>
        <w:bCs/>
      </w:rPr>
    </w:tblStylePr>
    <w:tblStylePr w:type="band1Vert">
      <w:tblPr/>
      <w:tcPr>
        <w:shd w:val="clear" w:color="auto" w:fill="D3E1CB" w:themeFill="accent3" w:themeFillTint="7F"/>
      </w:tcPr>
    </w:tblStylePr>
    <w:tblStylePr w:type="band1Horz">
      <w:tblPr/>
      <w:tcPr>
        <w:shd w:val="clear" w:color="auto" w:fill="D3E1CB" w:themeFill="accent3" w:themeFillTint="7F"/>
      </w:tcPr>
    </w:tblStylePr>
  </w:style>
  <w:style w:type="table" w:styleId="MediumGrid1-Accent4">
    <w:name w:val="Medium Grid 1 Accent 4"/>
    <w:basedOn w:val="TableNormal"/>
    <w:uiPriority w:val="67"/>
    <w:semiHidden/>
    <w:unhideWhenUsed/>
    <w:rsid w:val="006A4826"/>
    <w:tblPr>
      <w:tblStyleRowBandSize w:val="1"/>
      <w:tblStyleColBandSize w:val="1"/>
      <w:tblBorders>
        <w:top w:val="single" w:sz="8" w:space="0" w:color="BCBCBC" w:themeColor="accent4" w:themeTint="BF"/>
        <w:left w:val="single" w:sz="8" w:space="0" w:color="BCBCBC" w:themeColor="accent4" w:themeTint="BF"/>
        <w:bottom w:val="single" w:sz="8" w:space="0" w:color="BCBCBC" w:themeColor="accent4" w:themeTint="BF"/>
        <w:right w:val="single" w:sz="8" w:space="0" w:color="BCBCBC" w:themeColor="accent4" w:themeTint="BF"/>
        <w:insideH w:val="single" w:sz="8" w:space="0" w:color="BCBCBC" w:themeColor="accent4" w:themeTint="BF"/>
        <w:insideV w:val="single" w:sz="8" w:space="0" w:color="BCBCBC" w:themeColor="accent4" w:themeTint="BF"/>
      </w:tblBorders>
    </w:tblPr>
    <w:tcPr>
      <w:shd w:val="clear" w:color="auto" w:fill="E9E9E9" w:themeFill="accent4" w:themeFillTint="3F"/>
    </w:tcPr>
    <w:tblStylePr w:type="firstRow">
      <w:rPr>
        <w:b/>
        <w:bCs/>
      </w:rPr>
    </w:tblStylePr>
    <w:tblStylePr w:type="lastRow">
      <w:rPr>
        <w:b/>
        <w:bCs/>
      </w:rPr>
      <w:tblPr/>
      <w:tcPr>
        <w:tcBorders>
          <w:top w:val="single" w:sz="18" w:space="0" w:color="BCBCBC" w:themeColor="accent4" w:themeTint="BF"/>
        </w:tcBorders>
      </w:tcPr>
    </w:tblStylePr>
    <w:tblStylePr w:type="firstCol">
      <w:rPr>
        <w:b/>
        <w:bCs/>
      </w:rPr>
    </w:tblStylePr>
    <w:tblStylePr w:type="lastCol">
      <w:rPr>
        <w:b/>
        <w:bCs/>
      </w:rPr>
    </w:tblStylePr>
    <w:tblStylePr w:type="band1Vert">
      <w:tblPr/>
      <w:tcPr>
        <w:shd w:val="clear" w:color="auto" w:fill="D2D2D2" w:themeFill="accent4" w:themeFillTint="7F"/>
      </w:tcPr>
    </w:tblStylePr>
    <w:tblStylePr w:type="band1Horz">
      <w:tblPr/>
      <w:tcPr>
        <w:shd w:val="clear" w:color="auto" w:fill="D2D2D2" w:themeFill="accent4" w:themeFillTint="7F"/>
      </w:tcPr>
    </w:tblStylePr>
  </w:style>
  <w:style w:type="table" w:styleId="MediumGrid1-Accent5">
    <w:name w:val="Medium Grid 1 Accent 5"/>
    <w:basedOn w:val="TableNormal"/>
    <w:uiPriority w:val="67"/>
    <w:semiHidden/>
    <w:unhideWhenUsed/>
    <w:rsid w:val="006A4826"/>
    <w:tblPr>
      <w:tblStyleRowBandSize w:val="1"/>
      <w:tblStyleColBandSize w:val="1"/>
      <w:tblBorders>
        <w:top w:val="single" w:sz="8" w:space="0" w:color="6F6F6F" w:themeColor="accent5" w:themeTint="BF"/>
        <w:left w:val="single" w:sz="8" w:space="0" w:color="6F6F6F" w:themeColor="accent5" w:themeTint="BF"/>
        <w:bottom w:val="single" w:sz="8" w:space="0" w:color="6F6F6F" w:themeColor="accent5" w:themeTint="BF"/>
        <w:right w:val="single" w:sz="8" w:space="0" w:color="6F6F6F" w:themeColor="accent5" w:themeTint="BF"/>
        <w:insideH w:val="single" w:sz="8" w:space="0" w:color="6F6F6F" w:themeColor="accent5" w:themeTint="BF"/>
        <w:insideV w:val="single" w:sz="8" w:space="0" w:color="6F6F6F" w:themeColor="accent5" w:themeTint="BF"/>
      </w:tblBorders>
    </w:tblPr>
    <w:tcPr>
      <w:shd w:val="clear" w:color="auto" w:fill="CFCFCF" w:themeFill="accent5" w:themeFillTint="3F"/>
    </w:tcPr>
    <w:tblStylePr w:type="firstRow">
      <w:rPr>
        <w:b/>
        <w:bCs/>
      </w:rPr>
    </w:tblStylePr>
    <w:tblStylePr w:type="lastRow">
      <w:rPr>
        <w:b/>
        <w:bCs/>
      </w:rPr>
      <w:tblPr/>
      <w:tcPr>
        <w:tcBorders>
          <w:top w:val="single" w:sz="18" w:space="0" w:color="6F6F6F" w:themeColor="accent5" w:themeTint="BF"/>
        </w:tcBorders>
      </w:tcPr>
    </w:tblStylePr>
    <w:tblStylePr w:type="firstCol">
      <w:rPr>
        <w:b/>
        <w:bCs/>
      </w:rPr>
    </w:tblStylePr>
    <w:tblStylePr w:type="lastCol">
      <w:rPr>
        <w:b/>
        <w:bCs/>
      </w:rPr>
    </w:tblStylePr>
    <w:tblStylePr w:type="band1Vert">
      <w:tblPr/>
      <w:tcPr>
        <w:shd w:val="clear" w:color="auto" w:fill="9F9F9F" w:themeFill="accent5" w:themeFillTint="7F"/>
      </w:tcPr>
    </w:tblStylePr>
    <w:tblStylePr w:type="band1Horz">
      <w:tblPr/>
      <w:tcPr>
        <w:shd w:val="clear" w:color="auto" w:fill="9F9F9F" w:themeFill="accent5" w:themeFillTint="7F"/>
      </w:tcPr>
    </w:tblStylePr>
  </w:style>
  <w:style w:type="table" w:styleId="MediumGrid1-Accent6">
    <w:name w:val="Medium Grid 1 Accent 6"/>
    <w:basedOn w:val="TableNormal"/>
    <w:uiPriority w:val="67"/>
    <w:semiHidden/>
    <w:unhideWhenUsed/>
    <w:rsid w:val="006A4826"/>
    <w:tblPr>
      <w:tblStyleRowBandSize w:val="1"/>
      <w:tblStyleColBandSize w:val="1"/>
      <w:tblBorders>
        <w:top w:val="single" w:sz="8" w:space="0" w:color="D582B8" w:themeColor="accent6" w:themeTint="BF"/>
        <w:left w:val="single" w:sz="8" w:space="0" w:color="D582B8" w:themeColor="accent6" w:themeTint="BF"/>
        <w:bottom w:val="single" w:sz="8" w:space="0" w:color="D582B8" w:themeColor="accent6" w:themeTint="BF"/>
        <w:right w:val="single" w:sz="8" w:space="0" w:color="D582B8" w:themeColor="accent6" w:themeTint="BF"/>
        <w:insideH w:val="single" w:sz="8" w:space="0" w:color="D582B8" w:themeColor="accent6" w:themeTint="BF"/>
        <w:insideV w:val="single" w:sz="8" w:space="0" w:color="D582B8" w:themeColor="accent6" w:themeTint="BF"/>
      </w:tblBorders>
    </w:tblPr>
    <w:tcPr>
      <w:shd w:val="clear" w:color="auto" w:fill="F1D5E7" w:themeFill="accent6" w:themeFillTint="3F"/>
    </w:tcPr>
    <w:tblStylePr w:type="firstRow">
      <w:rPr>
        <w:b/>
        <w:bCs/>
      </w:rPr>
    </w:tblStylePr>
    <w:tblStylePr w:type="lastRow">
      <w:rPr>
        <w:b/>
        <w:bCs/>
      </w:rPr>
      <w:tblPr/>
      <w:tcPr>
        <w:tcBorders>
          <w:top w:val="single" w:sz="18" w:space="0" w:color="D582B8" w:themeColor="accent6" w:themeTint="BF"/>
        </w:tcBorders>
      </w:tcPr>
    </w:tblStylePr>
    <w:tblStylePr w:type="firstCol">
      <w:rPr>
        <w:b/>
        <w:bCs/>
      </w:rPr>
    </w:tblStylePr>
    <w:tblStylePr w:type="lastCol">
      <w:rPr>
        <w:b/>
        <w:bCs/>
      </w:rPr>
    </w:tblStylePr>
    <w:tblStylePr w:type="band1Vert">
      <w:tblPr/>
      <w:tcPr>
        <w:shd w:val="clear" w:color="auto" w:fill="E3ACD0" w:themeFill="accent6" w:themeFillTint="7F"/>
      </w:tcPr>
    </w:tblStylePr>
    <w:tblStylePr w:type="band1Horz">
      <w:tblPr/>
      <w:tcPr>
        <w:shd w:val="clear" w:color="auto" w:fill="E3ACD0" w:themeFill="accent6" w:themeFillTint="7F"/>
      </w:tcPr>
    </w:tblStylePr>
  </w:style>
  <w:style w:type="table" w:styleId="MediumGrid2">
    <w:name w:val="Medium Grid 2"/>
    <w:basedOn w:val="TableNormal"/>
    <w:uiPriority w:val="68"/>
    <w:semiHidden/>
    <w:unhideWhenUsed/>
    <w:rsid w:val="006A4826"/>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6A4826"/>
    <w:rPr>
      <w:rFonts w:asciiTheme="majorHAnsi" w:eastAsiaTheme="majorEastAsia" w:hAnsiTheme="majorHAnsi" w:cstheme="majorBidi"/>
      <w:color w:val="000000" w:themeColor="text1"/>
    </w:rPr>
    <w:tblPr>
      <w:tblStyleRowBandSize w:val="1"/>
      <w:tblStyleColBandSize w:val="1"/>
      <w:tblBorders>
        <w:top w:val="single" w:sz="8" w:space="0" w:color="A6CE39" w:themeColor="accent1"/>
        <w:left w:val="single" w:sz="8" w:space="0" w:color="A6CE39" w:themeColor="accent1"/>
        <w:bottom w:val="single" w:sz="8" w:space="0" w:color="A6CE39" w:themeColor="accent1"/>
        <w:right w:val="single" w:sz="8" w:space="0" w:color="A6CE39" w:themeColor="accent1"/>
        <w:insideH w:val="single" w:sz="8" w:space="0" w:color="A6CE39" w:themeColor="accent1"/>
        <w:insideV w:val="single" w:sz="8" w:space="0" w:color="A6CE39" w:themeColor="accent1"/>
      </w:tblBorders>
    </w:tblPr>
    <w:tcPr>
      <w:shd w:val="clear" w:color="auto" w:fill="E8F2CD" w:themeFill="accent1" w:themeFillTint="3F"/>
    </w:tcPr>
    <w:tblStylePr w:type="firstRow">
      <w:rPr>
        <w:b/>
        <w:bCs/>
        <w:color w:val="000000" w:themeColor="text1"/>
      </w:rPr>
      <w:tblPr/>
      <w:tcPr>
        <w:shd w:val="clear" w:color="auto" w:fill="F6FAEB"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F5D7" w:themeFill="accent1" w:themeFillTint="33"/>
      </w:tcPr>
    </w:tblStylePr>
    <w:tblStylePr w:type="band1Vert">
      <w:tblPr/>
      <w:tcPr>
        <w:shd w:val="clear" w:color="auto" w:fill="D2E69C" w:themeFill="accent1" w:themeFillTint="7F"/>
      </w:tcPr>
    </w:tblStylePr>
    <w:tblStylePr w:type="band1Horz">
      <w:tblPr/>
      <w:tcPr>
        <w:tcBorders>
          <w:insideH w:val="single" w:sz="6" w:space="0" w:color="A6CE39" w:themeColor="accent1"/>
          <w:insideV w:val="single" w:sz="6" w:space="0" w:color="A6CE39" w:themeColor="accent1"/>
        </w:tcBorders>
        <w:shd w:val="clear" w:color="auto" w:fill="D2E69C"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6A4826"/>
    <w:rPr>
      <w:rFonts w:asciiTheme="majorHAnsi" w:eastAsiaTheme="majorEastAsia" w:hAnsiTheme="majorHAnsi" w:cstheme="majorBidi"/>
      <w:color w:val="000000" w:themeColor="text1"/>
    </w:rPr>
    <w:tblPr>
      <w:tblStyleRowBandSize w:val="1"/>
      <w:tblStyleColBandSize w:val="1"/>
      <w:tblBorders>
        <w:top w:val="single" w:sz="8" w:space="0" w:color="439539" w:themeColor="accent2"/>
        <w:left w:val="single" w:sz="8" w:space="0" w:color="439539" w:themeColor="accent2"/>
        <w:bottom w:val="single" w:sz="8" w:space="0" w:color="439539" w:themeColor="accent2"/>
        <w:right w:val="single" w:sz="8" w:space="0" w:color="439539" w:themeColor="accent2"/>
        <w:insideH w:val="single" w:sz="8" w:space="0" w:color="439539" w:themeColor="accent2"/>
        <w:insideV w:val="single" w:sz="8" w:space="0" w:color="439539" w:themeColor="accent2"/>
      </w:tblBorders>
    </w:tblPr>
    <w:tcPr>
      <w:shd w:val="clear" w:color="auto" w:fill="CCEAC8" w:themeFill="accent2" w:themeFillTint="3F"/>
    </w:tcPr>
    <w:tblStylePr w:type="firstRow">
      <w:rPr>
        <w:b/>
        <w:bCs/>
        <w:color w:val="000000" w:themeColor="text1"/>
      </w:rPr>
      <w:tblPr/>
      <w:tcPr>
        <w:shd w:val="clear" w:color="auto" w:fill="EAF6E9"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5EED2" w:themeFill="accent2" w:themeFillTint="33"/>
      </w:tcPr>
    </w:tblStylePr>
    <w:tblStylePr w:type="band1Vert">
      <w:tblPr/>
      <w:tcPr>
        <w:shd w:val="clear" w:color="auto" w:fill="98D591" w:themeFill="accent2" w:themeFillTint="7F"/>
      </w:tcPr>
    </w:tblStylePr>
    <w:tblStylePr w:type="band1Horz">
      <w:tblPr/>
      <w:tcPr>
        <w:tcBorders>
          <w:insideH w:val="single" w:sz="6" w:space="0" w:color="439539" w:themeColor="accent2"/>
          <w:insideV w:val="single" w:sz="6" w:space="0" w:color="439539" w:themeColor="accent2"/>
        </w:tcBorders>
        <w:shd w:val="clear" w:color="auto" w:fill="98D591"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6A4826"/>
    <w:rPr>
      <w:rFonts w:asciiTheme="majorHAnsi" w:eastAsiaTheme="majorEastAsia" w:hAnsiTheme="majorHAnsi" w:cstheme="majorBidi"/>
      <w:color w:val="000000" w:themeColor="text1"/>
    </w:rPr>
    <w:tblPr>
      <w:tblStyleRowBandSize w:val="1"/>
      <w:tblStyleColBandSize w:val="1"/>
      <w:tblBorders>
        <w:top w:val="single" w:sz="8" w:space="0" w:color="A9C398" w:themeColor="accent3"/>
        <w:left w:val="single" w:sz="8" w:space="0" w:color="A9C398" w:themeColor="accent3"/>
        <w:bottom w:val="single" w:sz="8" w:space="0" w:color="A9C398" w:themeColor="accent3"/>
        <w:right w:val="single" w:sz="8" w:space="0" w:color="A9C398" w:themeColor="accent3"/>
        <w:insideH w:val="single" w:sz="8" w:space="0" w:color="A9C398" w:themeColor="accent3"/>
        <w:insideV w:val="single" w:sz="8" w:space="0" w:color="A9C398" w:themeColor="accent3"/>
      </w:tblBorders>
    </w:tblPr>
    <w:tcPr>
      <w:shd w:val="clear" w:color="auto" w:fill="E9F0E5" w:themeFill="accent3" w:themeFillTint="3F"/>
    </w:tcPr>
    <w:tblStylePr w:type="firstRow">
      <w:rPr>
        <w:b/>
        <w:bCs/>
        <w:color w:val="000000" w:themeColor="text1"/>
      </w:rPr>
      <w:tblPr/>
      <w:tcPr>
        <w:shd w:val="clear" w:color="auto" w:fill="F6F9F4"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F3EA" w:themeFill="accent3" w:themeFillTint="33"/>
      </w:tcPr>
    </w:tblStylePr>
    <w:tblStylePr w:type="band1Vert">
      <w:tblPr/>
      <w:tcPr>
        <w:shd w:val="clear" w:color="auto" w:fill="D3E1CB" w:themeFill="accent3" w:themeFillTint="7F"/>
      </w:tcPr>
    </w:tblStylePr>
    <w:tblStylePr w:type="band1Horz">
      <w:tblPr/>
      <w:tcPr>
        <w:tcBorders>
          <w:insideH w:val="single" w:sz="6" w:space="0" w:color="A9C398" w:themeColor="accent3"/>
          <w:insideV w:val="single" w:sz="6" w:space="0" w:color="A9C398" w:themeColor="accent3"/>
        </w:tcBorders>
        <w:shd w:val="clear" w:color="auto" w:fill="D3E1CB"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6A4826"/>
    <w:rPr>
      <w:rFonts w:asciiTheme="majorHAnsi" w:eastAsiaTheme="majorEastAsia" w:hAnsiTheme="majorHAnsi" w:cstheme="majorBidi"/>
      <w:color w:val="000000" w:themeColor="text1"/>
    </w:rPr>
    <w:tblPr>
      <w:tblStyleRowBandSize w:val="1"/>
      <w:tblStyleColBandSize w:val="1"/>
      <w:tblBorders>
        <w:top w:val="single" w:sz="8" w:space="0" w:color="A6A6A6" w:themeColor="accent4"/>
        <w:left w:val="single" w:sz="8" w:space="0" w:color="A6A6A6" w:themeColor="accent4"/>
        <w:bottom w:val="single" w:sz="8" w:space="0" w:color="A6A6A6" w:themeColor="accent4"/>
        <w:right w:val="single" w:sz="8" w:space="0" w:color="A6A6A6" w:themeColor="accent4"/>
        <w:insideH w:val="single" w:sz="8" w:space="0" w:color="A6A6A6" w:themeColor="accent4"/>
        <w:insideV w:val="single" w:sz="8" w:space="0" w:color="A6A6A6" w:themeColor="accent4"/>
      </w:tblBorders>
    </w:tblPr>
    <w:tcPr>
      <w:shd w:val="clear" w:color="auto" w:fill="E9E9E9" w:themeFill="accent4" w:themeFillTint="3F"/>
    </w:tcPr>
    <w:tblStylePr w:type="firstRow">
      <w:rPr>
        <w:b/>
        <w:bCs/>
        <w:color w:val="000000" w:themeColor="text1"/>
      </w:rPr>
      <w:tblPr/>
      <w:tcPr>
        <w:shd w:val="clear" w:color="auto" w:fill="F6F6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EDED" w:themeFill="accent4" w:themeFillTint="33"/>
      </w:tcPr>
    </w:tblStylePr>
    <w:tblStylePr w:type="band1Vert">
      <w:tblPr/>
      <w:tcPr>
        <w:shd w:val="clear" w:color="auto" w:fill="D2D2D2" w:themeFill="accent4" w:themeFillTint="7F"/>
      </w:tcPr>
    </w:tblStylePr>
    <w:tblStylePr w:type="band1Horz">
      <w:tblPr/>
      <w:tcPr>
        <w:tcBorders>
          <w:insideH w:val="single" w:sz="6" w:space="0" w:color="A6A6A6" w:themeColor="accent4"/>
          <w:insideV w:val="single" w:sz="6" w:space="0" w:color="A6A6A6" w:themeColor="accent4"/>
        </w:tcBorders>
        <w:shd w:val="clear" w:color="auto" w:fill="D2D2D2"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6A4826"/>
    <w:rPr>
      <w:rFonts w:asciiTheme="majorHAnsi" w:eastAsiaTheme="majorEastAsia" w:hAnsiTheme="majorHAnsi" w:cstheme="majorBidi"/>
      <w:color w:val="000000" w:themeColor="text1"/>
    </w:rPr>
    <w:tblPr>
      <w:tblStyleRowBandSize w:val="1"/>
      <w:tblStyleColBandSize w:val="1"/>
      <w:tblBorders>
        <w:top w:val="single" w:sz="8" w:space="0" w:color="404040" w:themeColor="accent5"/>
        <w:left w:val="single" w:sz="8" w:space="0" w:color="404040" w:themeColor="accent5"/>
        <w:bottom w:val="single" w:sz="8" w:space="0" w:color="404040" w:themeColor="accent5"/>
        <w:right w:val="single" w:sz="8" w:space="0" w:color="404040" w:themeColor="accent5"/>
        <w:insideH w:val="single" w:sz="8" w:space="0" w:color="404040" w:themeColor="accent5"/>
        <w:insideV w:val="single" w:sz="8" w:space="0" w:color="404040" w:themeColor="accent5"/>
      </w:tblBorders>
    </w:tblPr>
    <w:tcPr>
      <w:shd w:val="clear" w:color="auto" w:fill="CFCFCF" w:themeFill="accent5" w:themeFillTint="3F"/>
    </w:tcPr>
    <w:tblStylePr w:type="firstRow">
      <w:rPr>
        <w:b/>
        <w:bCs/>
        <w:color w:val="000000" w:themeColor="text1"/>
      </w:rPr>
      <w:tblPr/>
      <w:tcPr>
        <w:shd w:val="clear" w:color="auto" w:fill="ECECEC"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8D8D8" w:themeFill="accent5" w:themeFillTint="33"/>
      </w:tcPr>
    </w:tblStylePr>
    <w:tblStylePr w:type="band1Vert">
      <w:tblPr/>
      <w:tcPr>
        <w:shd w:val="clear" w:color="auto" w:fill="9F9F9F" w:themeFill="accent5" w:themeFillTint="7F"/>
      </w:tcPr>
    </w:tblStylePr>
    <w:tblStylePr w:type="band1Horz">
      <w:tblPr/>
      <w:tcPr>
        <w:tcBorders>
          <w:insideH w:val="single" w:sz="6" w:space="0" w:color="404040" w:themeColor="accent5"/>
          <w:insideV w:val="single" w:sz="6" w:space="0" w:color="404040" w:themeColor="accent5"/>
        </w:tcBorders>
        <w:shd w:val="clear" w:color="auto" w:fill="9F9F9F"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6A4826"/>
    <w:rPr>
      <w:rFonts w:asciiTheme="majorHAnsi" w:eastAsiaTheme="majorEastAsia" w:hAnsiTheme="majorHAnsi" w:cstheme="majorBidi"/>
      <w:color w:val="000000" w:themeColor="text1"/>
    </w:rPr>
    <w:tblPr>
      <w:tblStyleRowBandSize w:val="1"/>
      <w:tblStyleColBandSize w:val="1"/>
      <w:tblBorders>
        <w:top w:val="single" w:sz="8" w:space="0" w:color="C859A1" w:themeColor="accent6"/>
        <w:left w:val="single" w:sz="8" w:space="0" w:color="C859A1" w:themeColor="accent6"/>
        <w:bottom w:val="single" w:sz="8" w:space="0" w:color="C859A1" w:themeColor="accent6"/>
        <w:right w:val="single" w:sz="8" w:space="0" w:color="C859A1" w:themeColor="accent6"/>
        <w:insideH w:val="single" w:sz="8" w:space="0" w:color="C859A1" w:themeColor="accent6"/>
        <w:insideV w:val="single" w:sz="8" w:space="0" w:color="C859A1" w:themeColor="accent6"/>
      </w:tblBorders>
    </w:tblPr>
    <w:tcPr>
      <w:shd w:val="clear" w:color="auto" w:fill="F1D5E7" w:themeFill="accent6" w:themeFillTint="3F"/>
    </w:tcPr>
    <w:tblStylePr w:type="firstRow">
      <w:rPr>
        <w:b/>
        <w:bCs/>
        <w:color w:val="000000" w:themeColor="text1"/>
      </w:rPr>
      <w:tblPr/>
      <w:tcPr>
        <w:shd w:val="clear" w:color="auto" w:fill="F9EEF5"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4DDEC" w:themeFill="accent6" w:themeFillTint="33"/>
      </w:tcPr>
    </w:tblStylePr>
    <w:tblStylePr w:type="band1Vert">
      <w:tblPr/>
      <w:tcPr>
        <w:shd w:val="clear" w:color="auto" w:fill="E3ACD0" w:themeFill="accent6" w:themeFillTint="7F"/>
      </w:tcPr>
    </w:tblStylePr>
    <w:tblStylePr w:type="band1Horz">
      <w:tblPr/>
      <w:tcPr>
        <w:tcBorders>
          <w:insideH w:val="single" w:sz="6" w:space="0" w:color="C859A1" w:themeColor="accent6"/>
          <w:insideV w:val="single" w:sz="6" w:space="0" w:color="C859A1" w:themeColor="accent6"/>
        </w:tcBorders>
        <w:shd w:val="clear" w:color="auto" w:fill="E3ACD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6A4826"/>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6A4826"/>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8F2CD"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6CE39"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6CE39"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6CE39"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6CE39"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2E69C"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2E69C" w:themeFill="accent1" w:themeFillTint="7F"/>
      </w:tcPr>
    </w:tblStylePr>
  </w:style>
  <w:style w:type="table" w:styleId="MediumGrid3-Accent2">
    <w:name w:val="Medium Grid 3 Accent 2"/>
    <w:basedOn w:val="TableNormal"/>
    <w:uiPriority w:val="69"/>
    <w:semiHidden/>
    <w:unhideWhenUsed/>
    <w:rsid w:val="006A4826"/>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CEAC8"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3953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3953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3953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3953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8D591"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8D591" w:themeFill="accent2" w:themeFillTint="7F"/>
      </w:tcPr>
    </w:tblStylePr>
  </w:style>
  <w:style w:type="table" w:styleId="MediumGrid3-Accent3">
    <w:name w:val="Medium Grid 3 Accent 3"/>
    <w:basedOn w:val="TableNormal"/>
    <w:uiPriority w:val="69"/>
    <w:semiHidden/>
    <w:unhideWhenUsed/>
    <w:rsid w:val="006A4826"/>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9F0E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9C398"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9C398"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9C398"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9C398"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3E1CB"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3E1CB" w:themeFill="accent3" w:themeFillTint="7F"/>
      </w:tcPr>
    </w:tblStylePr>
  </w:style>
  <w:style w:type="table" w:styleId="MediumGrid3-Accent4">
    <w:name w:val="Medium Grid 3 Accent 4"/>
    <w:basedOn w:val="TableNormal"/>
    <w:uiPriority w:val="69"/>
    <w:semiHidden/>
    <w:unhideWhenUsed/>
    <w:rsid w:val="006A4826"/>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9E9E9"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6A6A6"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6A6A6"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6A6A6"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6A6A6"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2D2D2"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2D2D2" w:themeFill="accent4" w:themeFillTint="7F"/>
      </w:tcPr>
    </w:tblStylePr>
  </w:style>
  <w:style w:type="table" w:styleId="MediumGrid3-Accent5">
    <w:name w:val="Medium Grid 3 Accent 5"/>
    <w:basedOn w:val="TableNormal"/>
    <w:uiPriority w:val="69"/>
    <w:semiHidden/>
    <w:unhideWhenUsed/>
    <w:rsid w:val="006A4826"/>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FCFC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0404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0404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0404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0404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F9F9F"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F9F9F" w:themeFill="accent5" w:themeFillTint="7F"/>
      </w:tcPr>
    </w:tblStylePr>
  </w:style>
  <w:style w:type="table" w:styleId="MediumGrid3-Accent6">
    <w:name w:val="Medium Grid 3 Accent 6"/>
    <w:basedOn w:val="TableNormal"/>
    <w:uiPriority w:val="69"/>
    <w:semiHidden/>
    <w:unhideWhenUsed/>
    <w:rsid w:val="006A4826"/>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1D5E7"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859A1"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859A1"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859A1"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859A1"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3ACD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3ACD0" w:themeFill="accent6" w:themeFillTint="7F"/>
      </w:tcPr>
    </w:tblStylePr>
  </w:style>
  <w:style w:type="table" w:styleId="MediumList1">
    <w:name w:val="Medium List 1"/>
    <w:basedOn w:val="TableNormal"/>
    <w:uiPriority w:val="65"/>
    <w:semiHidden/>
    <w:unhideWhenUsed/>
    <w:rsid w:val="006A4826"/>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4436"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6A4826"/>
    <w:rPr>
      <w:color w:val="000000" w:themeColor="text1"/>
    </w:rPr>
    <w:tblPr>
      <w:tblStyleRowBandSize w:val="1"/>
      <w:tblStyleColBandSize w:val="1"/>
      <w:tblBorders>
        <w:top w:val="single" w:sz="8" w:space="0" w:color="A6CE39" w:themeColor="accent1"/>
        <w:bottom w:val="single" w:sz="8" w:space="0" w:color="A6CE39" w:themeColor="accent1"/>
      </w:tblBorders>
    </w:tblPr>
    <w:tblStylePr w:type="firstRow">
      <w:rPr>
        <w:rFonts w:asciiTheme="majorHAnsi" w:eastAsiaTheme="majorEastAsia" w:hAnsiTheme="majorHAnsi" w:cstheme="majorBidi"/>
      </w:rPr>
      <w:tblPr/>
      <w:tcPr>
        <w:tcBorders>
          <w:top w:val="nil"/>
          <w:bottom w:val="single" w:sz="8" w:space="0" w:color="A6CE39" w:themeColor="accent1"/>
        </w:tcBorders>
      </w:tcPr>
    </w:tblStylePr>
    <w:tblStylePr w:type="lastRow">
      <w:rPr>
        <w:b/>
        <w:bCs/>
        <w:color w:val="004436" w:themeColor="text2"/>
      </w:rPr>
      <w:tblPr/>
      <w:tcPr>
        <w:tcBorders>
          <w:top w:val="single" w:sz="8" w:space="0" w:color="A6CE39" w:themeColor="accent1"/>
          <w:bottom w:val="single" w:sz="8" w:space="0" w:color="A6CE39" w:themeColor="accent1"/>
        </w:tcBorders>
      </w:tcPr>
    </w:tblStylePr>
    <w:tblStylePr w:type="firstCol">
      <w:rPr>
        <w:b/>
        <w:bCs/>
      </w:rPr>
    </w:tblStylePr>
    <w:tblStylePr w:type="lastCol">
      <w:rPr>
        <w:b/>
        <w:bCs/>
      </w:rPr>
      <w:tblPr/>
      <w:tcPr>
        <w:tcBorders>
          <w:top w:val="single" w:sz="8" w:space="0" w:color="A6CE39" w:themeColor="accent1"/>
          <w:bottom w:val="single" w:sz="8" w:space="0" w:color="A6CE39" w:themeColor="accent1"/>
        </w:tcBorders>
      </w:tcPr>
    </w:tblStylePr>
    <w:tblStylePr w:type="band1Vert">
      <w:tblPr/>
      <w:tcPr>
        <w:shd w:val="clear" w:color="auto" w:fill="E8F2CD" w:themeFill="accent1" w:themeFillTint="3F"/>
      </w:tcPr>
    </w:tblStylePr>
    <w:tblStylePr w:type="band1Horz">
      <w:tblPr/>
      <w:tcPr>
        <w:shd w:val="clear" w:color="auto" w:fill="E8F2CD" w:themeFill="accent1" w:themeFillTint="3F"/>
      </w:tcPr>
    </w:tblStylePr>
  </w:style>
  <w:style w:type="table" w:styleId="MediumList1-Accent2">
    <w:name w:val="Medium List 1 Accent 2"/>
    <w:basedOn w:val="TableNormal"/>
    <w:uiPriority w:val="65"/>
    <w:semiHidden/>
    <w:unhideWhenUsed/>
    <w:rsid w:val="006A4826"/>
    <w:rPr>
      <w:color w:val="000000" w:themeColor="text1"/>
    </w:rPr>
    <w:tblPr>
      <w:tblStyleRowBandSize w:val="1"/>
      <w:tblStyleColBandSize w:val="1"/>
      <w:tblBorders>
        <w:top w:val="single" w:sz="8" w:space="0" w:color="439539" w:themeColor="accent2"/>
        <w:bottom w:val="single" w:sz="8" w:space="0" w:color="439539" w:themeColor="accent2"/>
      </w:tblBorders>
    </w:tblPr>
    <w:tblStylePr w:type="firstRow">
      <w:rPr>
        <w:rFonts w:asciiTheme="majorHAnsi" w:eastAsiaTheme="majorEastAsia" w:hAnsiTheme="majorHAnsi" w:cstheme="majorBidi"/>
      </w:rPr>
      <w:tblPr/>
      <w:tcPr>
        <w:tcBorders>
          <w:top w:val="nil"/>
          <w:bottom w:val="single" w:sz="8" w:space="0" w:color="439539" w:themeColor="accent2"/>
        </w:tcBorders>
      </w:tcPr>
    </w:tblStylePr>
    <w:tblStylePr w:type="lastRow">
      <w:rPr>
        <w:b/>
        <w:bCs/>
        <w:color w:val="004436" w:themeColor="text2"/>
      </w:rPr>
      <w:tblPr/>
      <w:tcPr>
        <w:tcBorders>
          <w:top w:val="single" w:sz="8" w:space="0" w:color="439539" w:themeColor="accent2"/>
          <w:bottom w:val="single" w:sz="8" w:space="0" w:color="439539" w:themeColor="accent2"/>
        </w:tcBorders>
      </w:tcPr>
    </w:tblStylePr>
    <w:tblStylePr w:type="firstCol">
      <w:rPr>
        <w:b/>
        <w:bCs/>
      </w:rPr>
    </w:tblStylePr>
    <w:tblStylePr w:type="lastCol">
      <w:rPr>
        <w:b/>
        <w:bCs/>
      </w:rPr>
      <w:tblPr/>
      <w:tcPr>
        <w:tcBorders>
          <w:top w:val="single" w:sz="8" w:space="0" w:color="439539" w:themeColor="accent2"/>
          <w:bottom w:val="single" w:sz="8" w:space="0" w:color="439539" w:themeColor="accent2"/>
        </w:tcBorders>
      </w:tcPr>
    </w:tblStylePr>
    <w:tblStylePr w:type="band1Vert">
      <w:tblPr/>
      <w:tcPr>
        <w:shd w:val="clear" w:color="auto" w:fill="CCEAC8" w:themeFill="accent2" w:themeFillTint="3F"/>
      </w:tcPr>
    </w:tblStylePr>
    <w:tblStylePr w:type="band1Horz">
      <w:tblPr/>
      <w:tcPr>
        <w:shd w:val="clear" w:color="auto" w:fill="CCEAC8" w:themeFill="accent2" w:themeFillTint="3F"/>
      </w:tcPr>
    </w:tblStylePr>
  </w:style>
  <w:style w:type="table" w:styleId="MediumList1-Accent3">
    <w:name w:val="Medium List 1 Accent 3"/>
    <w:basedOn w:val="TableNormal"/>
    <w:uiPriority w:val="65"/>
    <w:semiHidden/>
    <w:unhideWhenUsed/>
    <w:rsid w:val="006A4826"/>
    <w:rPr>
      <w:color w:val="000000" w:themeColor="text1"/>
    </w:rPr>
    <w:tblPr>
      <w:tblStyleRowBandSize w:val="1"/>
      <w:tblStyleColBandSize w:val="1"/>
      <w:tblBorders>
        <w:top w:val="single" w:sz="8" w:space="0" w:color="A9C398" w:themeColor="accent3"/>
        <w:bottom w:val="single" w:sz="8" w:space="0" w:color="A9C398" w:themeColor="accent3"/>
      </w:tblBorders>
    </w:tblPr>
    <w:tblStylePr w:type="firstRow">
      <w:rPr>
        <w:rFonts w:asciiTheme="majorHAnsi" w:eastAsiaTheme="majorEastAsia" w:hAnsiTheme="majorHAnsi" w:cstheme="majorBidi"/>
      </w:rPr>
      <w:tblPr/>
      <w:tcPr>
        <w:tcBorders>
          <w:top w:val="nil"/>
          <w:bottom w:val="single" w:sz="8" w:space="0" w:color="A9C398" w:themeColor="accent3"/>
        </w:tcBorders>
      </w:tcPr>
    </w:tblStylePr>
    <w:tblStylePr w:type="lastRow">
      <w:rPr>
        <w:b/>
        <w:bCs/>
        <w:color w:val="004436" w:themeColor="text2"/>
      </w:rPr>
      <w:tblPr/>
      <w:tcPr>
        <w:tcBorders>
          <w:top w:val="single" w:sz="8" w:space="0" w:color="A9C398" w:themeColor="accent3"/>
          <w:bottom w:val="single" w:sz="8" w:space="0" w:color="A9C398" w:themeColor="accent3"/>
        </w:tcBorders>
      </w:tcPr>
    </w:tblStylePr>
    <w:tblStylePr w:type="firstCol">
      <w:rPr>
        <w:b/>
        <w:bCs/>
      </w:rPr>
    </w:tblStylePr>
    <w:tblStylePr w:type="lastCol">
      <w:rPr>
        <w:b/>
        <w:bCs/>
      </w:rPr>
      <w:tblPr/>
      <w:tcPr>
        <w:tcBorders>
          <w:top w:val="single" w:sz="8" w:space="0" w:color="A9C398" w:themeColor="accent3"/>
          <w:bottom w:val="single" w:sz="8" w:space="0" w:color="A9C398" w:themeColor="accent3"/>
        </w:tcBorders>
      </w:tcPr>
    </w:tblStylePr>
    <w:tblStylePr w:type="band1Vert">
      <w:tblPr/>
      <w:tcPr>
        <w:shd w:val="clear" w:color="auto" w:fill="E9F0E5" w:themeFill="accent3" w:themeFillTint="3F"/>
      </w:tcPr>
    </w:tblStylePr>
    <w:tblStylePr w:type="band1Horz">
      <w:tblPr/>
      <w:tcPr>
        <w:shd w:val="clear" w:color="auto" w:fill="E9F0E5" w:themeFill="accent3" w:themeFillTint="3F"/>
      </w:tcPr>
    </w:tblStylePr>
  </w:style>
  <w:style w:type="table" w:styleId="MediumList1-Accent4">
    <w:name w:val="Medium List 1 Accent 4"/>
    <w:basedOn w:val="TableNormal"/>
    <w:uiPriority w:val="65"/>
    <w:semiHidden/>
    <w:unhideWhenUsed/>
    <w:rsid w:val="006A4826"/>
    <w:rPr>
      <w:color w:val="000000" w:themeColor="text1"/>
    </w:rPr>
    <w:tblPr>
      <w:tblStyleRowBandSize w:val="1"/>
      <w:tblStyleColBandSize w:val="1"/>
      <w:tblBorders>
        <w:top w:val="single" w:sz="8" w:space="0" w:color="A6A6A6" w:themeColor="accent4"/>
        <w:bottom w:val="single" w:sz="8" w:space="0" w:color="A6A6A6" w:themeColor="accent4"/>
      </w:tblBorders>
    </w:tblPr>
    <w:tblStylePr w:type="firstRow">
      <w:rPr>
        <w:rFonts w:asciiTheme="majorHAnsi" w:eastAsiaTheme="majorEastAsia" w:hAnsiTheme="majorHAnsi" w:cstheme="majorBidi"/>
      </w:rPr>
      <w:tblPr/>
      <w:tcPr>
        <w:tcBorders>
          <w:top w:val="nil"/>
          <w:bottom w:val="single" w:sz="8" w:space="0" w:color="A6A6A6" w:themeColor="accent4"/>
        </w:tcBorders>
      </w:tcPr>
    </w:tblStylePr>
    <w:tblStylePr w:type="lastRow">
      <w:rPr>
        <w:b/>
        <w:bCs/>
        <w:color w:val="004436" w:themeColor="text2"/>
      </w:rPr>
      <w:tblPr/>
      <w:tcPr>
        <w:tcBorders>
          <w:top w:val="single" w:sz="8" w:space="0" w:color="A6A6A6" w:themeColor="accent4"/>
          <w:bottom w:val="single" w:sz="8" w:space="0" w:color="A6A6A6" w:themeColor="accent4"/>
        </w:tcBorders>
      </w:tcPr>
    </w:tblStylePr>
    <w:tblStylePr w:type="firstCol">
      <w:rPr>
        <w:b/>
        <w:bCs/>
      </w:rPr>
    </w:tblStylePr>
    <w:tblStylePr w:type="lastCol">
      <w:rPr>
        <w:b/>
        <w:bCs/>
      </w:rPr>
      <w:tblPr/>
      <w:tcPr>
        <w:tcBorders>
          <w:top w:val="single" w:sz="8" w:space="0" w:color="A6A6A6" w:themeColor="accent4"/>
          <w:bottom w:val="single" w:sz="8" w:space="0" w:color="A6A6A6" w:themeColor="accent4"/>
        </w:tcBorders>
      </w:tcPr>
    </w:tblStylePr>
    <w:tblStylePr w:type="band1Vert">
      <w:tblPr/>
      <w:tcPr>
        <w:shd w:val="clear" w:color="auto" w:fill="E9E9E9" w:themeFill="accent4" w:themeFillTint="3F"/>
      </w:tcPr>
    </w:tblStylePr>
    <w:tblStylePr w:type="band1Horz">
      <w:tblPr/>
      <w:tcPr>
        <w:shd w:val="clear" w:color="auto" w:fill="E9E9E9" w:themeFill="accent4" w:themeFillTint="3F"/>
      </w:tcPr>
    </w:tblStylePr>
  </w:style>
  <w:style w:type="table" w:styleId="MediumList1-Accent5">
    <w:name w:val="Medium List 1 Accent 5"/>
    <w:basedOn w:val="TableNormal"/>
    <w:uiPriority w:val="65"/>
    <w:semiHidden/>
    <w:unhideWhenUsed/>
    <w:rsid w:val="006A4826"/>
    <w:rPr>
      <w:color w:val="000000" w:themeColor="text1"/>
    </w:rPr>
    <w:tblPr>
      <w:tblStyleRowBandSize w:val="1"/>
      <w:tblStyleColBandSize w:val="1"/>
      <w:tblBorders>
        <w:top w:val="single" w:sz="8" w:space="0" w:color="404040" w:themeColor="accent5"/>
        <w:bottom w:val="single" w:sz="8" w:space="0" w:color="404040" w:themeColor="accent5"/>
      </w:tblBorders>
    </w:tblPr>
    <w:tblStylePr w:type="firstRow">
      <w:rPr>
        <w:rFonts w:asciiTheme="majorHAnsi" w:eastAsiaTheme="majorEastAsia" w:hAnsiTheme="majorHAnsi" w:cstheme="majorBidi"/>
      </w:rPr>
      <w:tblPr/>
      <w:tcPr>
        <w:tcBorders>
          <w:top w:val="nil"/>
          <w:bottom w:val="single" w:sz="8" w:space="0" w:color="404040" w:themeColor="accent5"/>
        </w:tcBorders>
      </w:tcPr>
    </w:tblStylePr>
    <w:tblStylePr w:type="lastRow">
      <w:rPr>
        <w:b/>
        <w:bCs/>
        <w:color w:val="004436" w:themeColor="text2"/>
      </w:rPr>
      <w:tblPr/>
      <w:tcPr>
        <w:tcBorders>
          <w:top w:val="single" w:sz="8" w:space="0" w:color="404040" w:themeColor="accent5"/>
          <w:bottom w:val="single" w:sz="8" w:space="0" w:color="404040" w:themeColor="accent5"/>
        </w:tcBorders>
      </w:tcPr>
    </w:tblStylePr>
    <w:tblStylePr w:type="firstCol">
      <w:rPr>
        <w:b/>
        <w:bCs/>
      </w:rPr>
    </w:tblStylePr>
    <w:tblStylePr w:type="lastCol">
      <w:rPr>
        <w:b/>
        <w:bCs/>
      </w:rPr>
      <w:tblPr/>
      <w:tcPr>
        <w:tcBorders>
          <w:top w:val="single" w:sz="8" w:space="0" w:color="404040" w:themeColor="accent5"/>
          <w:bottom w:val="single" w:sz="8" w:space="0" w:color="404040" w:themeColor="accent5"/>
        </w:tcBorders>
      </w:tcPr>
    </w:tblStylePr>
    <w:tblStylePr w:type="band1Vert">
      <w:tblPr/>
      <w:tcPr>
        <w:shd w:val="clear" w:color="auto" w:fill="CFCFCF" w:themeFill="accent5" w:themeFillTint="3F"/>
      </w:tcPr>
    </w:tblStylePr>
    <w:tblStylePr w:type="band1Horz">
      <w:tblPr/>
      <w:tcPr>
        <w:shd w:val="clear" w:color="auto" w:fill="CFCFCF" w:themeFill="accent5" w:themeFillTint="3F"/>
      </w:tcPr>
    </w:tblStylePr>
  </w:style>
  <w:style w:type="table" w:styleId="MediumList1-Accent6">
    <w:name w:val="Medium List 1 Accent 6"/>
    <w:basedOn w:val="TableNormal"/>
    <w:uiPriority w:val="65"/>
    <w:semiHidden/>
    <w:unhideWhenUsed/>
    <w:rsid w:val="006A4826"/>
    <w:rPr>
      <w:color w:val="000000" w:themeColor="text1"/>
    </w:rPr>
    <w:tblPr>
      <w:tblStyleRowBandSize w:val="1"/>
      <w:tblStyleColBandSize w:val="1"/>
      <w:tblBorders>
        <w:top w:val="single" w:sz="8" w:space="0" w:color="C859A1" w:themeColor="accent6"/>
        <w:bottom w:val="single" w:sz="8" w:space="0" w:color="C859A1" w:themeColor="accent6"/>
      </w:tblBorders>
    </w:tblPr>
    <w:tblStylePr w:type="firstRow">
      <w:rPr>
        <w:rFonts w:asciiTheme="majorHAnsi" w:eastAsiaTheme="majorEastAsia" w:hAnsiTheme="majorHAnsi" w:cstheme="majorBidi"/>
      </w:rPr>
      <w:tblPr/>
      <w:tcPr>
        <w:tcBorders>
          <w:top w:val="nil"/>
          <w:bottom w:val="single" w:sz="8" w:space="0" w:color="C859A1" w:themeColor="accent6"/>
        </w:tcBorders>
      </w:tcPr>
    </w:tblStylePr>
    <w:tblStylePr w:type="lastRow">
      <w:rPr>
        <w:b/>
        <w:bCs/>
        <w:color w:val="004436" w:themeColor="text2"/>
      </w:rPr>
      <w:tblPr/>
      <w:tcPr>
        <w:tcBorders>
          <w:top w:val="single" w:sz="8" w:space="0" w:color="C859A1" w:themeColor="accent6"/>
          <w:bottom w:val="single" w:sz="8" w:space="0" w:color="C859A1" w:themeColor="accent6"/>
        </w:tcBorders>
      </w:tcPr>
    </w:tblStylePr>
    <w:tblStylePr w:type="firstCol">
      <w:rPr>
        <w:b/>
        <w:bCs/>
      </w:rPr>
    </w:tblStylePr>
    <w:tblStylePr w:type="lastCol">
      <w:rPr>
        <w:b/>
        <w:bCs/>
      </w:rPr>
      <w:tblPr/>
      <w:tcPr>
        <w:tcBorders>
          <w:top w:val="single" w:sz="8" w:space="0" w:color="C859A1" w:themeColor="accent6"/>
          <w:bottom w:val="single" w:sz="8" w:space="0" w:color="C859A1" w:themeColor="accent6"/>
        </w:tcBorders>
      </w:tcPr>
    </w:tblStylePr>
    <w:tblStylePr w:type="band1Vert">
      <w:tblPr/>
      <w:tcPr>
        <w:shd w:val="clear" w:color="auto" w:fill="F1D5E7" w:themeFill="accent6" w:themeFillTint="3F"/>
      </w:tcPr>
    </w:tblStylePr>
    <w:tblStylePr w:type="band1Horz">
      <w:tblPr/>
      <w:tcPr>
        <w:shd w:val="clear" w:color="auto" w:fill="F1D5E7" w:themeFill="accent6" w:themeFillTint="3F"/>
      </w:tcPr>
    </w:tblStylePr>
  </w:style>
  <w:style w:type="table" w:styleId="MediumList2">
    <w:name w:val="Medium List 2"/>
    <w:basedOn w:val="TableNormal"/>
    <w:uiPriority w:val="66"/>
    <w:semiHidden/>
    <w:unhideWhenUsed/>
    <w:rsid w:val="006A4826"/>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6A4826"/>
    <w:rPr>
      <w:rFonts w:asciiTheme="majorHAnsi" w:eastAsiaTheme="majorEastAsia" w:hAnsiTheme="majorHAnsi" w:cstheme="majorBidi"/>
      <w:color w:val="000000" w:themeColor="text1"/>
    </w:rPr>
    <w:tblPr>
      <w:tblStyleRowBandSize w:val="1"/>
      <w:tblStyleColBandSize w:val="1"/>
      <w:tblBorders>
        <w:top w:val="single" w:sz="8" w:space="0" w:color="A6CE39" w:themeColor="accent1"/>
        <w:left w:val="single" w:sz="8" w:space="0" w:color="A6CE39" w:themeColor="accent1"/>
        <w:bottom w:val="single" w:sz="8" w:space="0" w:color="A6CE39" w:themeColor="accent1"/>
        <w:right w:val="single" w:sz="8" w:space="0" w:color="A6CE39" w:themeColor="accent1"/>
      </w:tblBorders>
    </w:tblPr>
    <w:tblStylePr w:type="firstRow">
      <w:rPr>
        <w:sz w:val="24"/>
        <w:szCs w:val="24"/>
      </w:rPr>
      <w:tblPr/>
      <w:tcPr>
        <w:tcBorders>
          <w:top w:val="nil"/>
          <w:left w:val="nil"/>
          <w:bottom w:val="single" w:sz="24" w:space="0" w:color="A6CE39" w:themeColor="accent1"/>
          <w:right w:val="nil"/>
          <w:insideH w:val="nil"/>
          <w:insideV w:val="nil"/>
        </w:tcBorders>
        <w:shd w:val="clear" w:color="auto" w:fill="FFFFFF" w:themeFill="background1"/>
      </w:tcPr>
    </w:tblStylePr>
    <w:tblStylePr w:type="lastRow">
      <w:tblPr/>
      <w:tcPr>
        <w:tcBorders>
          <w:top w:val="single" w:sz="8" w:space="0" w:color="A6CE39"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6CE39" w:themeColor="accent1"/>
          <w:insideH w:val="nil"/>
          <w:insideV w:val="nil"/>
        </w:tcBorders>
        <w:shd w:val="clear" w:color="auto" w:fill="FFFFFF" w:themeFill="background1"/>
      </w:tcPr>
    </w:tblStylePr>
    <w:tblStylePr w:type="lastCol">
      <w:tblPr/>
      <w:tcPr>
        <w:tcBorders>
          <w:top w:val="nil"/>
          <w:left w:val="single" w:sz="8" w:space="0" w:color="A6CE39"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8F2CD" w:themeFill="accent1" w:themeFillTint="3F"/>
      </w:tcPr>
    </w:tblStylePr>
    <w:tblStylePr w:type="band1Horz">
      <w:tblPr/>
      <w:tcPr>
        <w:tcBorders>
          <w:top w:val="nil"/>
          <w:bottom w:val="nil"/>
          <w:insideH w:val="nil"/>
          <w:insideV w:val="nil"/>
        </w:tcBorders>
        <w:shd w:val="clear" w:color="auto" w:fill="E8F2CD"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6A4826"/>
    <w:rPr>
      <w:rFonts w:asciiTheme="majorHAnsi" w:eastAsiaTheme="majorEastAsia" w:hAnsiTheme="majorHAnsi" w:cstheme="majorBidi"/>
      <w:color w:val="000000" w:themeColor="text1"/>
    </w:rPr>
    <w:tblPr>
      <w:tblStyleRowBandSize w:val="1"/>
      <w:tblStyleColBandSize w:val="1"/>
      <w:tblBorders>
        <w:top w:val="single" w:sz="8" w:space="0" w:color="439539" w:themeColor="accent2"/>
        <w:left w:val="single" w:sz="8" w:space="0" w:color="439539" w:themeColor="accent2"/>
        <w:bottom w:val="single" w:sz="8" w:space="0" w:color="439539" w:themeColor="accent2"/>
        <w:right w:val="single" w:sz="8" w:space="0" w:color="439539" w:themeColor="accent2"/>
      </w:tblBorders>
    </w:tblPr>
    <w:tblStylePr w:type="firstRow">
      <w:rPr>
        <w:sz w:val="24"/>
        <w:szCs w:val="24"/>
      </w:rPr>
      <w:tblPr/>
      <w:tcPr>
        <w:tcBorders>
          <w:top w:val="nil"/>
          <w:left w:val="nil"/>
          <w:bottom w:val="single" w:sz="24" w:space="0" w:color="439539" w:themeColor="accent2"/>
          <w:right w:val="nil"/>
          <w:insideH w:val="nil"/>
          <w:insideV w:val="nil"/>
        </w:tcBorders>
        <w:shd w:val="clear" w:color="auto" w:fill="FFFFFF" w:themeFill="background1"/>
      </w:tcPr>
    </w:tblStylePr>
    <w:tblStylePr w:type="lastRow">
      <w:tblPr/>
      <w:tcPr>
        <w:tcBorders>
          <w:top w:val="single" w:sz="8" w:space="0" w:color="439539"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39539" w:themeColor="accent2"/>
          <w:insideH w:val="nil"/>
          <w:insideV w:val="nil"/>
        </w:tcBorders>
        <w:shd w:val="clear" w:color="auto" w:fill="FFFFFF" w:themeFill="background1"/>
      </w:tcPr>
    </w:tblStylePr>
    <w:tblStylePr w:type="lastCol">
      <w:tblPr/>
      <w:tcPr>
        <w:tcBorders>
          <w:top w:val="nil"/>
          <w:left w:val="single" w:sz="8" w:space="0" w:color="43953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CEAC8" w:themeFill="accent2" w:themeFillTint="3F"/>
      </w:tcPr>
    </w:tblStylePr>
    <w:tblStylePr w:type="band1Horz">
      <w:tblPr/>
      <w:tcPr>
        <w:tcBorders>
          <w:top w:val="nil"/>
          <w:bottom w:val="nil"/>
          <w:insideH w:val="nil"/>
          <w:insideV w:val="nil"/>
        </w:tcBorders>
        <w:shd w:val="clear" w:color="auto" w:fill="CCEAC8"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6A4826"/>
    <w:rPr>
      <w:rFonts w:asciiTheme="majorHAnsi" w:eastAsiaTheme="majorEastAsia" w:hAnsiTheme="majorHAnsi" w:cstheme="majorBidi"/>
      <w:color w:val="000000" w:themeColor="text1"/>
    </w:rPr>
    <w:tblPr>
      <w:tblStyleRowBandSize w:val="1"/>
      <w:tblStyleColBandSize w:val="1"/>
      <w:tblBorders>
        <w:top w:val="single" w:sz="8" w:space="0" w:color="A9C398" w:themeColor="accent3"/>
        <w:left w:val="single" w:sz="8" w:space="0" w:color="A9C398" w:themeColor="accent3"/>
        <w:bottom w:val="single" w:sz="8" w:space="0" w:color="A9C398" w:themeColor="accent3"/>
        <w:right w:val="single" w:sz="8" w:space="0" w:color="A9C398" w:themeColor="accent3"/>
      </w:tblBorders>
    </w:tblPr>
    <w:tblStylePr w:type="firstRow">
      <w:rPr>
        <w:sz w:val="24"/>
        <w:szCs w:val="24"/>
      </w:rPr>
      <w:tblPr/>
      <w:tcPr>
        <w:tcBorders>
          <w:top w:val="nil"/>
          <w:left w:val="nil"/>
          <w:bottom w:val="single" w:sz="24" w:space="0" w:color="A9C398" w:themeColor="accent3"/>
          <w:right w:val="nil"/>
          <w:insideH w:val="nil"/>
          <w:insideV w:val="nil"/>
        </w:tcBorders>
        <w:shd w:val="clear" w:color="auto" w:fill="FFFFFF" w:themeFill="background1"/>
      </w:tcPr>
    </w:tblStylePr>
    <w:tblStylePr w:type="lastRow">
      <w:tblPr/>
      <w:tcPr>
        <w:tcBorders>
          <w:top w:val="single" w:sz="8" w:space="0" w:color="A9C398"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9C398" w:themeColor="accent3"/>
          <w:insideH w:val="nil"/>
          <w:insideV w:val="nil"/>
        </w:tcBorders>
        <w:shd w:val="clear" w:color="auto" w:fill="FFFFFF" w:themeFill="background1"/>
      </w:tcPr>
    </w:tblStylePr>
    <w:tblStylePr w:type="lastCol">
      <w:tblPr/>
      <w:tcPr>
        <w:tcBorders>
          <w:top w:val="nil"/>
          <w:left w:val="single" w:sz="8" w:space="0" w:color="A9C398"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9F0E5" w:themeFill="accent3" w:themeFillTint="3F"/>
      </w:tcPr>
    </w:tblStylePr>
    <w:tblStylePr w:type="band1Horz">
      <w:tblPr/>
      <w:tcPr>
        <w:tcBorders>
          <w:top w:val="nil"/>
          <w:bottom w:val="nil"/>
          <w:insideH w:val="nil"/>
          <w:insideV w:val="nil"/>
        </w:tcBorders>
        <w:shd w:val="clear" w:color="auto" w:fill="E9F0E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6A4826"/>
    <w:rPr>
      <w:rFonts w:asciiTheme="majorHAnsi" w:eastAsiaTheme="majorEastAsia" w:hAnsiTheme="majorHAnsi" w:cstheme="majorBidi"/>
      <w:color w:val="000000" w:themeColor="text1"/>
    </w:rPr>
    <w:tblPr>
      <w:tblStyleRowBandSize w:val="1"/>
      <w:tblStyleColBandSize w:val="1"/>
      <w:tblBorders>
        <w:top w:val="single" w:sz="8" w:space="0" w:color="A6A6A6" w:themeColor="accent4"/>
        <w:left w:val="single" w:sz="8" w:space="0" w:color="A6A6A6" w:themeColor="accent4"/>
        <w:bottom w:val="single" w:sz="8" w:space="0" w:color="A6A6A6" w:themeColor="accent4"/>
        <w:right w:val="single" w:sz="8" w:space="0" w:color="A6A6A6" w:themeColor="accent4"/>
      </w:tblBorders>
    </w:tblPr>
    <w:tblStylePr w:type="firstRow">
      <w:rPr>
        <w:sz w:val="24"/>
        <w:szCs w:val="24"/>
      </w:rPr>
      <w:tblPr/>
      <w:tcPr>
        <w:tcBorders>
          <w:top w:val="nil"/>
          <w:left w:val="nil"/>
          <w:bottom w:val="single" w:sz="24" w:space="0" w:color="A6A6A6" w:themeColor="accent4"/>
          <w:right w:val="nil"/>
          <w:insideH w:val="nil"/>
          <w:insideV w:val="nil"/>
        </w:tcBorders>
        <w:shd w:val="clear" w:color="auto" w:fill="FFFFFF" w:themeFill="background1"/>
      </w:tcPr>
    </w:tblStylePr>
    <w:tblStylePr w:type="lastRow">
      <w:tblPr/>
      <w:tcPr>
        <w:tcBorders>
          <w:top w:val="single" w:sz="8" w:space="0" w:color="A6A6A6"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6A6A6" w:themeColor="accent4"/>
          <w:insideH w:val="nil"/>
          <w:insideV w:val="nil"/>
        </w:tcBorders>
        <w:shd w:val="clear" w:color="auto" w:fill="FFFFFF" w:themeFill="background1"/>
      </w:tcPr>
    </w:tblStylePr>
    <w:tblStylePr w:type="lastCol">
      <w:tblPr/>
      <w:tcPr>
        <w:tcBorders>
          <w:top w:val="nil"/>
          <w:left w:val="single" w:sz="8" w:space="0" w:color="A6A6A6"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9E9E9" w:themeFill="accent4" w:themeFillTint="3F"/>
      </w:tcPr>
    </w:tblStylePr>
    <w:tblStylePr w:type="band1Horz">
      <w:tblPr/>
      <w:tcPr>
        <w:tcBorders>
          <w:top w:val="nil"/>
          <w:bottom w:val="nil"/>
          <w:insideH w:val="nil"/>
          <w:insideV w:val="nil"/>
        </w:tcBorders>
        <w:shd w:val="clear" w:color="auto" w:fill="E9E9E9"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6A4826"/>
    <w:rPr>
      <w:rFonts w:asciiTheme="majorHAnsi" w:eastAsiaTheme="majorEastAsia" w:hAnsiTheme="majorHAnsi" w:cstheme="majorBidi"/>
      <w:color w:val="000000" w:themeColor="text1"/>
    </w:rPr>
    <w:tblPr>
      <w:tblStyleRowBandSize w:val="1"/>
      <w:tblStyleColBandSize w:val="1"/>
      <w:tblBorders>
        <w:top w:val="single" w:sz="8" w:space="0" w:color="404040" w:themeColor="accent5"/>
        <w:left w:val="single" w:sz="8" w:space="0" w:color="404040" w:themeColor="accent5"/>
        <w:bottom w:val="single" w:sz="8" w:space="0" w:color="404040" w:themeColor="accent5"/>
        <w:right w:val="single" w:sz="8" w:space="0" w:color="404040" w:themeColor="accent5"/>
      </w:tblBorders>
    </w:tblPr>
    <w:tblStylePr w:type="firstRow">
      <w:rPr>
        <w:sz w:val="24"/>
        <w:szCs w:val="24"/>
      </w:rPr>
      <w:tblPr/>
      <w:tcPr>
        <w:tcBorders>
          <w:top w:val="nil"/>
          <w:left w:val="nil"/>
          <w:bottom w:val="single" w:sz="24" w:space="0" w:color="404040" w:themeColor="accent5"/>
          <w:right w:val="nil"/>
          <w:insideH w:val="nil"/>
          <w:insideV w:val="nil"/>
        </w:tcBorders>
        <w:shd w:val="clear" w:color="auto" w:fill="FFFFFF" w:themeFill="background1"/>
      </w:tcPr>
    </w:tblStylePr>
    <w:tblStylePr w:type="lastRow">
      <w:tblPr/>
      <w:tcPr>
        <w:tcBorders>
          <w:top w:val="single" w:sz="8" w:space="0" w:color="40404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04040" w:themeColor="accent5"/>
          <w:insideH w:val="nil"/>
          <w:insideV w:val="nil"/>
        </w:tcBorders>
        <w:shd w:val="clear" w:color="auto" w:fill="FFFFFF" w:themeFill="background1"/>
      </w:tcPr>
    </w:tblStylePr>
    <w:tblStylePr w:type="lastCol">
      <w:tblPr/>
      <w:tcPr>
        <w:tcBorders>
          <w:top w:val="nil"/>
          <w:left w:val="single" w:sz="8" w:space="0" w:color="40404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FCFCF" w:themeFill="accent5" w:themeFillTint="3F"/>
      </w:tcPr>
    </w:tblStylePr>
    <w:tblStylePr w:type="band1Horz">
      <w:tblPr/>
      <w:tcPr>
        <w:tcBorders>
          <w:top w:val="nil"/>
          <w:bottom w:val="nil"/>
          <w:insideH w:val="nil"/>
          <w:insideV w:val="nil"/>
        </w:tcBorders>
        <w:shd w:val="clear" w:color="auto" w:fill="CFCFC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6A4826"/>
    <w:rPr>
      <w:rFonts w:asciiTheme="majorHAnsi" w:eastAsiaTheme="majorEastAsia" w:hAnsiTheme="majorHAnsi" w:cstheme="majorBidi"/>
      <w:color w:val="000000" w:themeColor="text1"/>
    </w:rPr>
    <w:tblPr>
      <w:tblStyleRowBandSize w:val="1"/>
      <w:tblStyleColBandSize w:val="1"/>
      <w:tblBorders>
        <w:top w:val="single" w:sz="8" w:space="0" w:color="C859A1" w:themeColor="accent6"/>
        <w:left w:val="single" w:sz="8" w:space="0" w:color="C859A1" w:themeColor="accent6"/>
        <w:bottom w:val="single" w:sz="8" w:space="0" w:color="C859A1" w:themeColor="accent6"/>
        <w:right w:val="single" w:sz="8" w:space="0" w:color="C859A1" w:themeColor="accent6"/>
      </w:tblBorders>
    </w:tblPr>
    <w:tblStylePr w:type="firstRow">
      <w:rPr>
        <w:sz w:val="24"/>
        <w:szCs w:val="24"/>
      </w:rPr>
      <w:tblPr/>
      <w:tcPr>
        <w:tcBorders>
          <w:top w:val="nil"/>
          <w:left w:val="nil"/>
          <w:bottom w:val="single" w:sz="24" w:space="0" w:color="C859A1" w:themeColor="accent6"/>
          <w:right w:val="nil"/>
          <w:insideH w:val="nil"/>
          <w:insideV w:val="nil"/>
        </w:tcBorders>
        <w:shd w:val="clear" w:color="auto" w:fill="FFFFFF" w:themeFill="background1"/>
      </w:tcPr>
    </w:tblStylePr>
    <w:tblStylePr w:type="lastRow">
      <w:tblPr/>
      <w:tcPr>
        <w:tcBorders>
          <w:top w:val="single" w:sz="8" w:space="0" w:color="C859A1"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859A1" w:themeColor="accent6"/>
          <w:insideH w:val="nil"/>
          <w:insideV w:val="nil"/>
        </w:tcBorders>
        <w:shd w:val="clear" w:color="auto" w:fill="FFFFFF" w:themeFill="background1"/>
      </w:tcPr>
    </w:tblStylePr>
    <w:tblStylePr w:type="lastCol">
      <w:tblPr/>
      <w:tcPr>
        <w:tcBorders>
          <w:top w:val="nil"/>
          <w:left w:val="single" w:sz="8" w:space="0" w:color="C859A1"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1D5E7" w:themeFill="accent6" w:themeFillTint="3F"/>
      </w:tcPr>
    </w:tblStylePr>
    <w:tblStylePr w:type="band1Horz">
      <w:tblPr/>
      <w:tcPr>
        <w:tcBorders>
          <w:top w:val="nil"/>
          <w:bottom w:val="nil"/>
          <w:insideH w:val="nil"/>
          <w:insideV w:val="nil"/>
        </w:tcBorders>
        <w:shd w:val="clear" w:color="auto" w:fill="F1D5E7"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6A4826"/>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6A4826"/>
    <w:tblPr>
      <w:tblStyleRowBandSize w:val="1"/>
      <w:tblStyleColBandSize w:val="1"/>
      <w:tblBorders>
        <w:top w:val="single" w:sz="8" w:space="0" w:color="BCDA6A" w:themeColor="accent1" w:themeTint="BF"/>
        <w:left w:val="single" w:sz="8" w:space="0" w:color="BCDA6A" w:themeColor="accent1" w:themeTint="BF"/>
        <w:bottom w:val="single" w:sz="8" w:space="0" w:color="BCDA6A" w:themeColor="accent1" w:themeTint="BF"/>
        <w:right w:val="single" w:sz="8" w:space="0" w:color="BCDA6A" w:themeColor="accent1" w:themeTint="BF"/>
        <w:insideH w:val="single" w:sz="8" w:space="0" w:color="BCDA6A" w:themeColor="accent1" w:themeTint="BF"/>
      </w:tblBorders>
    </w:tblPr>
    <w:tblStylePr w:type="firstRow">
      <w:pPr>
        <w:spacing w:before="0" w:after="0" w:line="240" w:lineRule="auto"/>
      </w:pPr>
      <w:rPr>
        <w:b/>
        <w:bCs/>
        <w:color w:val="FFFFFF" w:themeColor="background1"/>
      </w:rPr>
      <w:tblPr/>
      <w:tcPr>
        <w:tcBorders>
          <w:top w:val="single" w:sz="8" w:space="0" w:color="BCDA6A" w:themeColor="accent1" w:themeTint="BF"/>
          <w:left w:val="single" w:sz="8" w:space="0" w:color="BCDA6A" w:themeColor="accent1" w:themeTint="BF"/>
          <w:bottom w:val="single" w:sz="8" w:space="0" w:color="BCDA6A" w:themeColor="accent1" w:themeTint="BF"/>
          <w:right w:val="single" w:sz="8" w:space="0" w:color="BCDA6A" w:themeColor="accent1" w:themeTint="BF"/>
          <w:insideH w:val="nil"/>
          <w:insideV w:val="nil"/>
        </w:tcBorders>
        <w:shd w:val="clear" w:color="auto" w:fill="A6CE39" w:themeFill="accent1"/>
      </w:tcPr>
    </w:tblStylePr>
    <w:tblStylePr w:type="lastRow">
      <w:pPr>
        <w:spacing w:before="0" w:after="0" w:line="240" w:lineRule="auto"/>
      </w:pPr>
      <w:rPr>
        <w:b/>
        <w:bCs/>
      </w:rPr>
      <w:tblPr/>
      <w:tcPr>
        <w:tcBorders>
          <w:top w:val="double" w:sz="6" w:space="0" w:color="BCDA6A" w:themeColor="accent1" w:themeTint="BF"/>
          <w:left w:val="single" w:sz="8" w:space="0" w:color="BCDA6A" w:themeColor="accent1" w:themeTint="BF"/>
          <w:bottom w:val="single" w:sz="8" w:space="0" w:color="BCDA6A" w:themeColor="accent1" w:themeTint="BF"/>
          <w:right w:val="single" w:sz="8" w:space="0" w:color="BCDA6A" w:themeColor="accent1" w:themeTint="BF"/>
          <w:insideH w:val="nil"/>
          <w:insideV w:val="nil"/>
        </w:tcBorders>
      </w:tcPr>
    </w:tblStylePr>
    <w:tblStylePr w:type="firstCol">
      <w:rPr>
        <w:b/>
        <w:bCs/>
      </w:rPr>
    </w:tblStylePr>
    <w:tblStylePr w:type="lastCol">
      <w:rPr>
        <w:b/>
        <w:bCs/>
      </w:rPr>
    </w:tblStylePr>
    <w:tblStylePr w:type="band1Vert">
      <w:tblPr/>
      <w:tcPr>
        <w:shd w:val="clear" w:color="auto" w:fill="E8F2CD" w:themeFill="accent1" w:themeFillTint="3F"/>
      </w:tcPr>
    </w:tblStylePr>
    <w:tblStylePr w:type="band1Horz">
      <w:tblPr/>
      <w:tcPr>
        <w:tcBorders>
          <w:insideH w:val="nil"/>
          <w:insideV w:val="nil"/>
        </w:tcBorders>
        <w:shd w:val="clear" w:color="auto" w:fill="E8F2CD"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6A4826"/>
    <w:tblPr>
      <w:tblStyleRowBandSize w:val="1"/>
      <w:tblStyleColBandSize w:val="1"/>
      <w:tblBorders>
        <w:top w:val="single" w:sz="8" w:space="0" w:color="64C05A" w:themeColor="accent2" w:themeTint="BF"/>
        <w:left w:val="single" w:sz="8" w:space="0" w:color="64C05A" w:themeColor="accent2" w:themeTint="BF"/>
        <w:bottom w:val="single" w:sz="8" w:space="0" w:color="64C05A" w:themeColor="accent2" w:themeTint="BF"/>
        <w:right w:val="single" w:sz="8" w:space="0" w:color="64C05A" w:themeColor="accent2" w:themeTint="BF"/>
        <w:insideH w:val="single" w:sz="8" w:space="0" w:color="64C05A" w:themeColor="accent2" w:themeTint="BF"/>
      </w:tblBorders>
    </w:tblPr>
    <w:tblStylePr w:type="firstRow">
      <w:pPr>
        <w:spacing w:before="0" w:after="0" w:line="240" w:lineRule="auto"/>
      </w:pPr>
      <w:rPr>
        <w:b/>
        <w:bCs/>
        <w:color w:val="FFFFFF" w:themeColor="background1"/>
      </w:rPr>
      <w:tblPr/>
      <w:tcPr>
        <w:tcBorders>
          <w:top w:val="single" w:sz="8" w:space="0" w:color="64C05A" w:themeColor="accent2" w:themeTint="BF"/>
          <w:left w:val="single" w:sz="8" w:space="0" w:color="64C05A" w:themeColor="accent2" w:themeTint="BF"/>
          <w:bottom w:val="single" w:sz="8" w:space="0" w:color="64C05A" w:themeColor="accent2" w:themeTint="BF"/>
          <w:right w:val="single" w:sz="8" w:space="0" w:color="64C05A" w:themeColor="accent2" w:themeTint="BF"/>
          <w:insideH w:val="nil"/>
          <w:insideV w:val="nil"/>
        </w:tcBorders>
        <w:shd w:val="clear" w:color="auto" w:fill="439539" w:themeFill="accent2"/>
      </w:tcPr>
    </w:tblStylePr>
    <w:tblStylePr w:type="lastRow">
      <w:pPr>
        <w:spacing w:before="0" w:after="0" w:line="240" w:lineRule="auto"/>
      </w:pPr>
      <w:rPr>
        <w:b/>
        <w:bCs/>
      </w:rPr>
      <w:tblPr/>
      <w:tcPr>
        <w:tcBorders>
          <w:top w:val="double" w:sz="6" w:space="0" w:color="64C05A" w:themeColor="accent2" w:themeTint="BF"/>
          <w:left w:val="single" w:sz="8" w:space="0" w:color="64C05A" w:themeColor="accent2" w:themeTint="BF"/>
          <w:bottom w:val="single" w:sz="8" w:space="0" w:color="64C05A" w:themeColor="accent2" w:themeTint="BF"/>
          <w:right w:val="single" w:sz="8" w:space="0" w:color="64C05A" w:themeColor="accent2" w:themeTint="BF"/>
          <w:insideH w:val="nil"/>
          <w:insideV w:val="nil"/>
        </w:tcBorders>
      </w:tcPr>
    </w:tblStylePr>
    <w:tblStylePr w:type="firstCol">
      <w:rPr>
        <w:b/>
        <w:bCs/>
      </w:rPr>
    </w:tblStylePr>
    <w:tblStylePr w:type="lastCol">
      <w:rPr>
        <w:b/>
        <w:bCs/>
      </w:rPr>
    </w:tblStylePr>
    <w:tblStylePr w:type="band1Vert">
      <w:tblPr/>
      <w:tcPr>
        <w:shd w:val="clear" w:color="auto" w:fill="CCEAC8" w:themeFill="accent2" w:themeFillTint="3F"/>
      </w:tcPr>
    </w:tblStylePr>
    <w:tblStylePr w:type="band1Horz">
      <w:tblPr/>
      <w:tcPr>
        <w:tcBorders>
          <w:insideH w:val="nil"/>
          <w:insideV w:val="nil"/>
        </w:tcBorders>
        <w:shd w:val="clear" w:color="auto" w:fill="CCEAC8"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6A4826"/>
    <w:tblPr>
      <w:tblStyleRowBandSize w:val="1"/>
      <w:tblStyleColBandSize w:val="1"/>
      <w:tblBorders>
        <w:top w:val="single" w:sz="8" w:space="0" w:color="BED2B1" w:themeColor="accent3" w:themeTint="BF"/>
        <w:left w:val="single" w:sz="8" w:space="0" w:color="BED2B1" w:themeColor="accent3" w:themeTint="BF"/>
        <w:bottom w:val="single" w:sz="8" w:space="0" w:color="BED2B1" w:themeColor="accent3" w:themeTint="BF"/>
        <w:right w:val="single" w:sz="8" w:space="0" w:color="BED2B1" w:themeColor="accent3" w:themeTint="BF"/>
        <w:insideH w:val="single" w:sz="8" w:space="0" w:color="BED2B1" w:themeColor="accent3" w:themeTint="BF"/>
      </w:tblBorders>
    </w:tblPr>
    <w:tblStylePr w:type="firstRow">
      <w:pPr>
        <w:spacing w:before="0" w:after="0" w:line="240" w:lineRule="auto"/>
      </w:pPr>
      <w:rPr>
        <w:b/>
        <w:bCs/>
        <w:color w:val="FFFFFF" w:themeColor="background1"/>
      </w:rPr>
      <w:tblPr/>
      <w:tcPr>
        <w:tcBorders>
          <w:top w:val="single" w:sz="8" w:space="0" w:color="BED2B1" w:themeColor="accent3" w:themeTint="BF"/>
          <w:left w:val="single" w:sz="8" w:space="0" w:color="BED2B1" w:themeColor="accent3" w:themeTint="BF"/>
          <w:bottom w:val="single" w:sz="8" w:space="0" w:color="BED2B1" w:themeColor="accent3" w:themeTint="BF"/>
          <w:right w:val="single" w:sz="8" w:space="0" w:color="BED2B1" w:themeColor="accent3" w:themeTint="BF"/>
          <w:insideH w:val="nil"/>
          <w:insideV w:val="nil"/>
        </w:tcBorders>
        <w:shd w:val="clear" w:color="auto" w:fill="A9C398" w:themeFill="accent3"/>
      </w:tcPr>
    </w:tblStylePr>
    <w:tblStylePr w:type="lastRow">
      <w:pPr>
        <w:spacing w:before="0" w:after="0" w:line="240" w:lineRule="auto"/>
      </w:pPr>
      <w:rPr>
        <w:b/>
        <w:bCs/>
      </w:rPr>
      <w:tblPr/>
      <w:tcPr>
        <w:tcBorders>
          <w:top w:val="double" w:sz="6" w:space="0" w:color="BED2B1" w:themeColor="accent3" w:themeTint="BF"/>
          <w:left w:val="single" w:sz="8" w:space="0" w:color="BED2B1" w:themeColor="accent3" w:themeTint="BF"/>
          <w:bottom w:val="single" w:sz="8" w:space="0" w:color="BED2B1" w:themeColor="accent3" w:themeTint="BF"/>
          <w:right w:val="single" w:sz="8" w:space="0" w:color="BED2B1" w:themeColor="accent3" w:themeTint="BF"/>
          <w:insideH w:val="nil"/>
          <w:insideV w:val="nil"/>
        </w:tcBorders>
      </w:tcPr>
    </w:tblStylePr>
    <w:tblStylePr w:type="firstCol">
      <w:rPr>
        <w:b/>
        <w:bCs/>
      </w:rPr>
    </w:tblStylePr>
    <w:tblStylePr w:type="lastCol">
      <w:rPr>
        <w:b/>
        <w:bCs/>
      </w:rPr>
    </w:tblStylePr>
    <w:tblStylePr w:type="band1Vert">
      <w:tblPr/>
      <w:tcPr>
        <w:shd w:val="clear" w:color="auto" w:fill="E9F0E5" w:themeFill="accent3" w:themeFillTint="3F"/>
      </w:tcPr>
    </w:tblStylePr>
    <w:tblStylePr w:type="band1Horz">
      <w:tblPr/>
      <w:tcPr>
        <w:tcBorders>
          <w:insideH w:val="nil"/>
          <w:insideV w:val="nil"/>
        </w:tcBorders>
        <w:shd w:val="clear" w:color="auto" w:fill="E9F0E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6A4826"/>
    <w:tblPr>
      <w:tblStyleRowBandSize w:val="1"/>
      <w:tblStyleColBandSize w:val="1"/>
      <w:tblBorders>
        <w:top w:val="single" w:sz="8" w:space="0" w:color="BCBCBC" w:themeColor="accent4" w:themeTint="BF"/>
        <w:left w:val="single" w:sz="8" w:space="0" w:color="BCBCBC" w:themeColor="accent4" w:themeTint="BF"/>
        <w:bottom w:val="single" w:sz="8" w:space="0" w:color="BCBCBC" w:themeColor="accent4" w:themeTint="BF"/>
        <w:right w:val="single" w:sz="8" w:space="0" w:color="BCBCBC" w:themeColor="accent4" w:themeTint="BF"/>
        <w:insideH w:val="single" w:sz="8" w:space="0" w:color="BCBCBC" w:themeColor="accent4" w:themeTint="BF"/>
      </w:tblBorders>
    </w:tblPr>
    <w:tblStylePr w:type="firstRow">
      <w:pPr>
        <w:spacing w:before="0" w:after="0" w:line="240" w:lineRule="auto"/>
      </w:pPr>
      <w:rPr>
        <w:b/>
        <w:bCs/>
        <w:color w:val="FFFFFF" w:themeColor="background1"/>
      </w:rPr>
      <w:tblPr/>
      <w:tcPr>
        <w:tcBorders>
          <w:top w:val="single" w:sz="8" w:space="0" w:color="BCBCBC" w:themeColor="accent4" w:themeTint="BF"/>
          <w:left w:val="single" w:sz="8" w:space="0" w:color="BCBCBC" w:themeColor="accent4" w:themeTint="BF"/>
          <w:bottom w:val="single" w:sz="8" w:space="0" w:color="BCBCBC" w:themeColor="accent4" w:themeTint="BF"/>
          <w:right w:val="single" w:sz="8" w:space="0" w:color="BCBCBC" w:themeColor="accent4" w:themeTint="BF"/>
          <w:insideH w:val="nil"/>
          <w:insideV w:val="nil"/>
        </w:tcBorders>
        <w:shd w:val="clear" w:color="auto" w:fill="A6A6A6" w:themeFill="accent4"/>
      </w:tcPr>
    </w:tblStylePr>
    <w:tblStylePr w:type="lastRow">
      <w:pPr>
        <w:spacing w:before="0" w:after="0" w:line="240" w:lineRule="auto"/>
      </w:pPr>
      <w:rPr>
        <w:b/>
        <w:bCs/>
      </w:rPr>
      <w:tblPr/>
      <w:tcPr>
        <w:tcBorders>
          <w:top w:val="double" w:sz="6" w:space="0" w:color="BCBCBC" w:themeColor="accent4" w:themeTint="BF"/>
          <w:left w:val="single" w:sz="8" w:space="0" w:color="BCBCBC" w:themeColor="accent4" w:themeTint="BF"/>
          <w:bottom w:val="single" w:sz="8" w:space="0" w:color="BCBCBC" w:themeColor="accent4" w:themeTint="BF"/>
          <w:right w:val="single" w:sz="8" w:space="0" w:color="BCBCBC" w:themeColor="accent4" w:themeTint="BF"/>
          <w:insideH w:val="nil"/>
          <w:insideV w:val="nil"/>
        </w:tcBorders>
      </w:tcPr>
    </w:tblStylePr>
    <w:tblStylePr w:type="firstCol">
      <w:rPr>
        <w:b/>
        <w:bCs/>
      </w:rPr>
    </w:tblStylePr>
    <w:tblStylePr w:type="lastCol">
      <w:rPr>
        <w:b/>
        <w:bCs/>
      </w:rPr>
    </w:tblStylePr>
    <w:tblStylePr w:type="band1Vert">
      <w:tblPr/>
      <w:tcPr>
        <w:shd w:val="clear" w:color="auto" w:fill="E9E9E9" w:themeFill="accent4" w:themeFillTint="3F"/>
      </w:tcPr>
    </w:tblStylePr>
    <w:tblStylePr w:type="band1Horz">
      <w:tblPr/>
      <w:tcPr>
        <w:tcBorders>
          <w:insideH w:val="nil"/>
          <w:insideV w:val="nil"/>
        </w:tcBorders>
        <w:shd w:val="clear" w:color="auto" w:fill="E9E9E9"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6A4826"/>
    <w:tblPr>
      <w:tblStyleRowBandSize w:val="1"/>
      <w:tblStyleColBandSize w:val="1"/>
      <w:tblBorders>
        <w:top w:val="single" w:sz="8" w:space="0" w:color="6F6F6F" w:themeColor="accent5" w:themeTint="BF"/>
        <w:left w:val="single" w:sz="8" w:space="0" w:color="6F6F6F" w:themeColor="accent5" w:themeTint="BF"/>
        <w:bottom w:val="single" w:sz="8" w:space="0" w:color="6F6F6F" w:themeColor="accent5" w:themeTint="BF"/>
        <w:right w:val="single" w:sz="8" w:space="0" w:color="6F6F6F" w:themeColor="accent5" w:themeTint="BF"/>
        <w:insideH w:val="single" w:sz="8" w:space="0" w:color="6F6F6F" w:themeColor="accent5" w:themeTint="BF"/>
      </w:tblBorders>
    </w:tblPr>
    <w:tblStylePr w:type="firstRow">
      <w:pPr>
        <w:spacing w:before="0" w:after="0" w:line="240" w:lineRule="auto"/>
      </w:pPr>
      <w:rPr>
        <w:b/>
        <w:bCs/>
        <w:color w:val="FFFFFF" w:themeColor="background1"/>
      </w:rPr>
      <w:tblPr/>
      <w:tcPr>
        <w:tcBorders>
          <w:top w:val="single" w:sz="8" w:space="0" w:color="6F6F6F" w:themeColor="accent5" w:themeTint="BF"/>
          <w:left w:val="single" w:sz="8" w:space="0" w:color="6F6F6F" w:themeColor="accent5" w:themeTint="BF"/>
          <w:bottom w:val="single" w:sz="8" w:space="0" w:color="6F6F6F" w:themeColor="accent5" w:themeTint="BF"/>
          <w:right w:val="single" w:sz="8" w:space="0" w:color="6F6F6F" w:themeColor="accent5" w:themeTint="BF"/>
          <w:insideH w:val="nil"/>
          <w:insideV w:val="nil"/>
        </w:tcBorders>
        <w:shd w:val="clear" w:color="auto" w:fill="404040" w:themeFill="accent5"/>
      </w:tcPr>
    </w:tblStylePr>
    <w:tblStylePr w:type="lastRow">
      <w:pPr>
        <w:spacing w:before="0" w:after="0" w:line="240" w:lineRule="auto"/>
      </w:pPr>
      <w:rPr>
        <w:b/>
        <w:bCs/>
      </w:rPr>
      <w:tblPr/>
      <w:tcPr>
        <w:tcBorders>
          <w:top w:val="double" w:sz="6" w:space="0" w:color="6F6F6F" w:themeColor="accent5" w:themeTint="BF"/>
          <w:left w:val="single" w:sz="8" w:space="0" w:color="6F6F6F" w:themeColor="accent5" w:themeTint="BF"/>
          <w:bottom w:val="single" w:sz="8" w:space="0" w:color="6F6F6F" w:themeColor="accent5" w:themeTint="BF"/>
          <w:right w:val="single" w:sz="8" w:space="0" w:color="6F6F6F" w:themeColor="accent5" w:themeTint="BF"/>
          <w:insideH w:val="nil"/>
          <w:insideV w:val="nil"/>
        </w:tcBorders>
      </w:tcPr>
    </w:tblStylePr>
    <w:tblStylePr w:type="firstCol">
      <w:rPr>
        <w:b/>
        <w:bCs/>
      </w:rPr>
    </w:tblStylePr>
    <w:tblStylePr w:type="lastCol">
      <w:rPr>
        <w:b/>
        <w:bCs/>
      </w:rPr>
    </w:tblStylePr>
    <w:tblStylePr w:type="band1Vert">
      <w:tblPr/>
      <w:tcPr>
        <w:shd w:val="clear" w:color="auto" w:fill="CFCFCF" w:themeFill="accent5" w:themeFillTint="3F"/>
      </w:tcPr>
    </w:tblStylePr>
    <w:tblStylePr w:type="band1Horz">
      <w:tblPr/>
      <w:tcPr>
        <w:tcBorders>
          <w:insideH w:val="nil"/>
          <w:insideV w:val="nil"/>
        </w:tcBorders>
        <w:shd w:val="clear" w:color="auto" w:fill="CFCFC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6A4826"/>
    <w:tblPr>
      <w:tblStyleRowBandSize w:val="1"/>
      <w:tblStyleColBandSize w:val="1"/>
      <w:tblBorders>
        <w:top w:val="single" w:sz="8" w:space="0" w:color="D582B8" w:themeColor="accent6" w:themeTint="BF"/>
        <w:left w:val="single" w:sz="8" w:space="0" w:color="D582B8" w:themeColor="accent6" w:themeTint="BF"/>
        <w:bottom w:val="single" w:sz="8" w:space="0" w:color="D582B8" w:themeColor="accent6" w:themeTint="BF"/>
        <w:right w:val="single" w:sz="8" w:space="0" w:color="D582B8" w:themeColor="accent6" w:themeTint="BF"/>
        <w:insideH w:val="single" w:sz="8" w:space="0" w:color="D582B8" w:themeColor="accent6" w:themeTint="BF"/>
      </w:tblBorders>
    </w:tblPr>
    <w:tblStylePr w:type="firstRow">
      <w:pPr>
        <w:spacing w:before="0" w:after="0" w:line="240" w:lineRule="auto"/>
      </w:pPr>
      <w:rPr>
        <w:b/>
        <w:bCs/>
        <w:color w:val="FFFFFF" w:themeColor="background1"/>
      </w:rPr>
      <w:tblPr/>
      <w:tcPr>
        <w:tcBorders>
          <w:top w:val="single" w:sz="8" w:space="0" w:color="D582B8" w:themeColor="accent6" w:themeTint="BF"/>
          <w:left w:val="single" w:sz="8" w:space="0" w:color="D582B8" w:themeColor="accent6" w:themeTint="BF"/>
          <w:bottom w:val="single" w:sz="8" w:space="0" w:color="D582B8" w:themeColor="accent6" w:themeTint="BF"/>
          <w:right w:val="single" w:sz="8" w:space="0" w:color="D582B8" w:themeColor="accent6" w:themeTint="BF"/>
          <w:insideH w:val="nil"/>
          <w:insideV w:val="nil"/>
        </w:tcBorders>
        <w:shd w:val="clear" w:color="auto" w:fill="C859A1" w:themeFill="accent6"/>
      </w:tcPr>
    </w:tblStylePr>
    <w:tblStylePr w:type="lastRow">
      <w:pPr>
        <w:spacing w:before="0" w:after="0" w:line="240" w:lineRule="auto"/>
      </w:pPr>
      <w:rPr>
        <w:b/>
        <w:bCs/>
      </w:rPr>
      <w:tblPr/>
      <w:tcPr>
        <w:tcBorders>
          <w:top w:val="double" w:sz="6" w:space="0" w:color="D582B8" w:themeColor="accent6" w:themeTint="BF"/>
          <w:left w:val="single" w:sz="8" w:space="0" w:color="D582B8" w:themeColor="accent6" w:themeTint="BF"/>
          <w:bottom w:val="single" w:sz="8" w:space="0" w:color="D582B8" w:themeColor="accent6" w:themeTint="BF"/>
          <w:right w:val="single" w:sz="8" w:space="0" w:color="D582B8" w:themeColor="accent6" w:themeTint="BF"/>
          <w:insideH w:val="nil"/>
          <w:insideV w:val="nil"/>
        </w:tcBorders>
      </w:tcPr>
    </w:tblStylePr>
    <w:tblStylePr w:type="firstCol">
      <w:rPr>
        <w:b/>
        <w:bCs/>
      </w:rPr>
    </w:tblStylePr>
    <w:tblStylePr w:type="lastCol">
      <w:rPr>
        <w:b/>
        <w:bCs/>
      </w:rPr>
    </w:tblStylePr>
    <w:tblStylePr w:type="band1Vert">
      <w:tblPr/>
      <w:tcPr>
        <w:shd w:val="clear" w:color="auto" w:fill="F1D5E7" w:themeFill="accent6" w:themeFillTint="3F"/>
      </w:tcPr>
    </w:tblStylePr>
    <w:tblStylePr w:type="band1Horz">
      <w:tblPr/>
      <w:tcPr>
        <w:tcBorders>
          <w:insideH w:val="nil"/>
          <w:insideV w:val="nil"/>
        </w:tcBorders>
        <w:shd w:val="clear" w:color="auto" w:fill="F1D5E7"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6A482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6A482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6CE39"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6CE39" w:themeFill="accent1"/>
      </w:tcPr>
    </w:tblStylePr>
    <w:tblStylePr w:type="lastCol">
      <w:rPr>
        <w:b/>
        <w:bCs/>
        <w:color w:val="FFFFFF" w:themeColor="background1"/>
      </w:rPr>
      <w:tblPr/>
      <w:tcPr>
        <w:tcBorders>
          <w:left w:val="nil"/>
          <w:right w:val="nil"/>
          <w:insideH w:val="nil"/>
          <w:insideV w:val="nil"/>
        </w:tcBorders>
        <w:shd w:val="clear" w:color="auto" w:fill="A6CE39"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6A482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3953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39539" w:themeFill="accent2"/>
      </w:tcPr>
    </w:tblStylePr>
    <w:tblStylePr w:type="lastCol">
      <w:rPr>
        <w:b/>
        <w:bCs/>
        <w:color w:val="FFFFFF" w:themeColor="background1"/>
      </w:rPr>
      <w:tblPr/>
      <w:tcPr>
        <w:tcBorders>
          <w:left w:val="nil"/>
          <w:right w:val="nil"/>
          <w:insideH w:val="nil"/>
          <w:insideV w:val="nil"/>
        </w:tcBorders>
        <w:shd w:val="clear" w:color="auto" w:fill="43953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6A482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9C398"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9C398" w:themeFill="accent3"/>
      </w:tcPr>
    </w:tblStylePr>
    <w:tblStylePr w:type="lastCol">
      <w:rPr>
        <w:b/>
        <w:bCs/>
        <w:color w:val="FFFFFF" w:themeColor="background1"/>
      </w:rPr>
      <w:tblPr/>
      <w:tcPr>
        <w:tcBorders>
          <w:left w:val="nil"/>
          <w:right w:val="nil"/>
          <w:insideH w:val="nil"/>
          <w:insideV w:val="nil"/>
        </w:tcBorders>
        <w:shd w:val="clear" w:color="auto" w:fill="A9C398"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6A482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6A6A6"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6A6A6" w:themeFill="accent4"/>
      </w:tcPr>
    </w:tblStylePr>
    <w:tblStylePr w:type="lastCol">
      <w:rPr>
        <w:b/>
        <w:bCs/>
        <w:color w:val="FFFFFF" w:themeColor="background1"/>
      </w:rPr>
      <w:tblPr/>
      <w:tcPr>
        <w:tcBorders>
          <w:left w:val="nil"/>
          <w:right w:val="nil"/>
          <w:insideH w:val="nil"/>
          <w:insideV w:val="nil"/>
        </w:tcBorders>
        <w:shd w:val="clear" w:color="auto" w:fill="A6A6A6"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6A482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0404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04040" w:themeFill="accent5"/>
      </w:tcPr>
    </w:tblStylePr>
    <w:tblStylePr w:type="lastCol">
      <w:rPr>
        <w:b/>
        <w:bCs/>
        <w:color w:val="FFFFFF" w:themeColor="background1"/>
      </w:rPr>
      <w:tblPr/>
      <w:tcPr>
        <w:tcBorders>
          <w:left w:val="nil"/>
          <w:right w:val="nil"/>
          <w:insideH w:val="nil"/>
          <w:insideV w:val="nil"/>
        </w:tcBorders>
        <w:shd w:val="clear" w:color="auto" w:fill="40404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6A482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859A1"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859A1" w:themeFill="accent6"/>
      </w:tcPr>
    </w:tblStylePr>
    <w:tblStylePr w:type="lastCol">
      <w:rPr>
        <w:b/>
        <w:bCs/>
        <w:color w:val="FFFFFF" w:themeColor="background1"/>
      </w:rPr>
      <w:tblPr/>
      <w:tcPr>
        <w:tcBorders>
          <w:left w:val="nil"/>
          <w:right w:val="nil"/>
          <w:insideH w:val="nil"/>
          <w:insideV w:val="nil"/>
        </w:tcBorders>
        <w:shd w:val="clear" w:color="auto" w:fill="C859A1"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able3Deffects1">
    <w:name w:val="Table 3D effects 1"/>
    <w:basedOn w:val="TableNormal"/>
    <w:uiPriority w:val="99"/>
    <w:semiHidden/>
    <w:unhideWhenUsed/>
    <w:rsid w:val="006A4826"/>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6A4826"/>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6A4826"/>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6A4826"/>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6A4826"/>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6A4826"/>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6A4826"/>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urful1">
    <w:name w:val="Table Colorful 1"/>
    <w:basedOn w:val="TableNormal"/>
    <w:uiPriority w:val="99"/>
    <w:semiHidden/>
    <w:unhideWhenUsed/>
    <w:rsid w:val="006A4826"/>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urful2">
    <w:name w:val="Table Colorful 2"/>
    <w:basedOn w:val="TableNormal"/>
    <w:uiPriority w:val="99"/>
    <w:semiHidden/>
    <w:unhideWhenUsed/>
    <w:rsid w:val="006A4826"/>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urful3">
    <w:name w:val="Table Colorful 3"/>
    <w:basedOn w:val="TableNormal"/>
    <w:uiPriority w:val="99"/>
    <w:semiHidden/>
    <w:unhideWhenUsed/>
    <w:rsid w:val="006A4826"/>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6A4826"/>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6A4826"/>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6A4826"/>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6A4826"/>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6A4826"/>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6A4826"/>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6A4826"/>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uiPriority w:val="99"/>
    <w:semiHidden/>
    <w:unhideWhenUsed/>
    <w:rsid w:val="006A4826"/>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6A4826"/>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6A4826"/>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6A4826"/>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6A4826"/>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6A4826"/>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6A4826"/>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6A4826"/>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uiPriority w:val="99"/>
    <w:semiHidden/>
    <w:unhideWhenUsed/>
    <w:rsid w:val="006A4826"/>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6A4826"/>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6A4826"/>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6A4826"/>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6A4826"/>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6A4826"/>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6A4826"/>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6A4826"/>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uiPriority w:val="99"/>
    <w:semiHidden/>
    <w:unhideWhenUsed/>
    <w:rsid w:val="006A4826"/>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6A4826"/>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6A4826"/>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6A4826"/>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6A4826"/>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6A4826"/>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6A482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6A4826"/>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6A4826"/>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6A4826"/>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Figurelabel">
    <w:name w:val="Figure label"/>
    <w:basedOn w:val="BodyText"/>
    <w:next w:val="BodyText"/>
    <w:uiPriority w:val="20"/>
    <w:qFormat/>
    <w:rsid w:val="00BC3216"/>
    <w:pPr>
      <w:keepNext/>
      <w:numPr>
        <w:ilvl w:val="3"/>
        <w:numId w:val="24"/>
      </w:numPr>
      <w:spacing w:before="120" w:after="120"/>
      <w:ind w:left="0"/>
    </w:pPr>
    <w:rPr>
      <w:b/>
      <w:color w:val="004436" w:themeColor="text2"/>
    </w:rPr>
  </w:style>
  <w:style w:type="paragraph" w:customStyle="1" w:styleId="Chartlabel">
    <w:name w:val="Chart label"/>
    <w:basedOn w:val="BodyText"/>
    <w:next w:val="BodyText"/>
    <w:uiPriority w:val="19"/>
    <w:qFormat/>
    <w:rsid w:val="00BC3216"/>
    <w:pPr>
      <w:keepNext/>
      <w:numPr>
        <w:ilvl w:val="4"/>
        <w:numId w:val="24"/>
      </w:numPr>
      <w:spacing w:before="120" w:after="120"/>
    </w:pPr>
    <w:rPr>
      <w:b/>
      <w:color w:val="004436" w:themeColor="text2"/>
    </w:rPr>
  </w:style>
  <w:style w:type="paragraph" w:customStyle="1" w:styleId="Quoteattribution">
    <w:name w:val="Quote attribution"/>
    <w:basedOn w:val="Normal"/>
    <w:next w:val="BodyText"/>
    <w:qFormat/>
    <w:rsid w:val="00212BB4"/>
    <w:pPr>
      <w:spacing w:after="240"/>
      <w:jc w:val="right"/>
    </w:pPr>
    <w:rPr>
      <w:b/>
      <w:color w:val="004436" w:themeColor="text2"/>
    </w:rPr>
  </w:style>
  <w:style w:type="paragraph" w:customStyle="1" w:styleId="Maintextsubnumber">
    <w:name w:val="Main text sub number"/>
    <w:basedOn w:val="Maintext"/>
    <w:uiPriority w:val="1"/>
    <w:qFormat/>
    <w:rsid w:val="00733843"/>
    <w:pPr>
      <w:numPr>
        <w:ilvl w:val="2"/>
      </w:numPr>
    </w:pPr>
  </w:style>
  <w:style w:type="paragraph" w:customStyle="1" w:styleId="Table1Black">
    <w:name w:val="Table 1 Black"/>
    <w:basedOn w:val="Normal"/>
    <w:rsid w:val="00FA18B9"/>
    <w:pPr>
      <w:tabs>
        <w:tab w:val="left" w:pos="879"/>
      </w:tabs>
      <w:spacing w:after="260" w:line="260" w:lineRule="exact"/>
    </w:pPr>
    <w:rPr>
      <w:rFonts w:eastAsia="Times" w:cs="Times New Roman"/>
      <w:color w:val="131313"/>
      <w:szCs w:val="20"/>
      <w:lang w:eastAsia="zh-TW"/>
    </w:rPr>
  </w:style>
  <w:style w:type="table" w:customStyle="1" w:styleId="TableGrid10">
    <w:name w:val="Table Grid1"/>
    <w:basedOn w:val="TableNormal"/>
    <w:uiPriority w:val="99"/>
    <w:rsid w:val="00FA18B9"/>
    <w:tblPr>
      <w:tblInd w:w="6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QuestionRouting">
    <w:name w:val="Question Routing"/>
    <w:basedOn w:val="Normal"/>
    <w:next w:val="Normal"/>
    <w:rsid w:val="00FA18B9"/>
    <w:pPr>
      <w:tabs>
        <w:tab w:val="left" w:pos="879"/>
      </w:tabs>
      <w:spacing w:after="240" w:line="260" w:lineRule="exact"/>
      <w:ind w:left="539"/>
      <w:outlineLvl w:val="1"/>
    </w:pPr>
    <w:rPr>
      <w:rFonts w:eastAsia="Times" w:cs="Times New Roman"/>
      <w:caps/>
      <w:color w:val="131313"/>
      <w:szCs w:val="20"/>
      <w:lang w:eastAsia="zh-TW"/>
    </w:rPr>
  </w:style>
  <w:style w:type="paragraph" w:customStyle="1" w:styleId="QuestionFulloutRead">
    <w:name w:val="Question Fullout Read"/>
    <w:basedOn w:val="Normal"/>
    <w:next w:val="Normal"/>
    <w:rsid w:val="00FA18B9"/>
    <w:pPr>
      <w:tabs>
        <w:tab w:val="left" w:pos="879"/>
      </w:tabs>
      <w:spacing w:line="260" w:lineRule="exact"/>
      <w:ind w:left="539" w:hanging="539"/>
    </w:pPr>
    <w:rPr>
      <w:rFonts w:eastAsia="Times" w:cs="Times New Roman"/>
      <w:caps/>
      <w:color w:val="131313"/>
      <w:szCs w:val="20"/>
      <w:lang w:eastAsia="zh-TW"/>
    </w:rPr>
  </w:style>
  <w:style w:type="character" w:customStyle="1" w:styleId="ListBulletChar">
    <w:name w:val="List Bullet Char"/>
    <w:aliases w:val="Bullet 1 Char,Edited bullet 1 Char"/>
    <w:basedOn w:val="DefaultParagraphFont"/>
    <w:link w:val="ListBullet"/>
    <w:qFormat/>
    <w:locked/>
    <w:rsid w:val="00614D89"/>
    <w:rPr>
      <w:sz w:val="20"/>
    </w:rPr>
  </w:style>
  <w:style w:type="table" w:styleId="TableGridLight">
    <w:name w:val="Grid Table Light"/>
    <w:basedOn w:val="TableNormal"/>
    <w:uiPriority w:val="40"/>
    <w:rsid w:val="00611D72"/>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styleId="CommentReference">
    <w:name w:val="annotation reference"/>
    <w:basedOn w:val="DefaultParagraphFont"/>
    <w:rsid w:val="00F33587"/>
    <w:rPr>
      <w:sz w:val="16"/>
      <w:szCs w:val="16"/>
    </w:rPr>
  </w:style>
  <w:style w:type="paragraph" w:styleId="CommentText">
    <w:name w:val="annotation text"/>
    <w:basedOn w:val="Normal"/>
    <w:link w:val="CommentTextChar"/>
    <w:rsid w:val="00F33587"/>
    <w:rPr>
      <w:szCs w:val="20"/>
    </w:rPr>
  </w:style>
  <w:style w:type="character" w:customStyle="1" w:styleId="CommentTextChar">
    <w:name w:val="Comment Text Char"/>
    <w:basedOn w:val="DefaultParagraphFont"/>
    <w:link w:val="CommentText"/>
    <w:rsid w:val="00F33587"/>
    <w:rPr>
      <w:sz w:val="20"/>
      <w:szCs w:val="20"/>
    </w:rPr>
  </w:style>
  <w:style w:type="paragraph" w:styleId="CommentSubject">
    <w:name w:val="annotation subject"/>
    <w:basedOn w:val="CommentText"/>
    <w:next w:val="CommentText"/>
    <w:link w:val="CommentSubjectChar"/>
    <w:uiPriority w:val="99"/>
    <w:semiHidden/>
    <w:rsid w:val="00F33587"/>
    <w:rPr>
      <w:b/>
      <w:bCs/>
    </w:rPr>
  </w:style>
  <w:style w:type="character" w:customStyle="1" w:styleId="CommentSubjectChar">
    <w:name w:val="Comment Subject Char"/>
    <w:basedOn w:val="CommentTextChar"/>
    <w:link w:val="CommentSubject"/>
    <w:uiPriority w:val="99"/>
    <w:semiHidden/>
    <w:rsid w:val="00F33587"/>
    <w:rPr>
      <w:b/>
      <w:bCs/>
      <w:sz w:val="20"/>
      <w:szCs w:val="20"/>
    </w:rPr>
  </w:style>
  <w:style w:type="paragraph" w:styleId="NormalWeb">
    <w:name w:val="Normal (Web)"/>
    <w:basedOn w:val="Normal"/>
    <w:uiPriority w:val="99"/>
    <w:semiHidden/>
    <w:unhideWhenUsed/>
    <w:rsid w:val="007C3191"/>
    <w:pPr>
      <w:spacing w:before="100" w:beforeAutospacing="1" w:after="100" w:afterAutospacing="1"/>
    </w:pPr>
    <w:rPr>
      <w:rFonts w:ascii="Times New Roman" w:eastAsia="Times New Roman" w:hAnsi="Times New Roman" w:cs="Times New Roman"/>
      <w:sz w:val="24"/>
      <w:szCs w:val="24"/>
      <w:lang w:eastAsia="en-GB"/>
    </w:rPr>
  </w:style>
  <w:style w:type="character" w:customStyle="1" w:styleId="cf01">
    <w:name w:val="cf01"/>
    <w:basedOn w:val="DefaultParagraphFont"/>
    <w:rsid w:val="006C6367"/>
    <w:rPr>
      <w:rFonts w:ascii="Segoe UI" w:hAnsi="Segoe UI" w:cs="Segoe UI" w:hint="default"/>
      <w:sz w:val="18"/>
      <w:szCs w:val="18"/>
    </w:rPr>
  </w:style>
  <w:style w:type="paragraph" w:styleId="Revision">
    <w:name w:val="Revision"/>
    <w:hidden/>
    <w:uiPriority w:val="99"/>
    <w:semiHidden/>
    <w:rsid w:val="0065278E"/>
    <w:rPr>
      <w:sz w:val="20"/>
    </w:rPr>
  </w:style>
  <w:style w:type="paragraph" w:styleId="FootnoteText">
    <w:name w:val="footnote text"/>
    <w:basedOn w:val="Normal"/>
    <w:link w:val="FootnoteTextChar"/>
    <w:semiHidden/>
    <w:rsid w:val="0065278E"/>
    <w:rPr>
      <w:szCs w:val="20"/>
    </w:rPr>
  </w:style>
  <w:style w:type="character" w:customStyle="1" w:styleId="FootnoteTextChar">
    <w:name w:val="Footnote Text Char"/>
    <w:basedOn w:val="DefaultParagraphFont"/>
    <w:link w:val="FootnoteText"/>
    <w:uiPriority w:val="99"/>
    <w:semiHidden/>
    <w:rsid w:val="0065278E"/>
    <w:rPr>
      <w:sz w:val="20"/>
      <w:szCs w:val="20"/>
    </w:rPr>
  </w:style>
  <w:style w:type="character" w:styleId="FootnoteReference">
    <w:name w:val="footnote reference"/>
    <w:basedOn w:val="DefaultParagraphFont"/>
    <w:semiHidden/>
    <w:rsid w:val="0065278E"/>
    <w:rPr>
      <w:vertAlign w:val="superscript"/>
    </w:rPr>
  </w:style>
  <w:style w:type="character" w:styleId="UnresolvedMention">
    <w:name w:val="Unresolved Mention"/>
    <w:basedOn w:val="DefaultParagraphFont"/>
    <w:uiPriority w:val="99"/>
    <w:unhideWhenUsed/>
    <w:rsid w:val="00A103E4"/>
    <w:rPr>
      <w:color w:val="605E5C"/>
      <w:shd w:val="clear" w:color="auto" w:fill="E1DFDD"/>
    </w:rPr>
  </w:style>
  <w:style w:type="character" w:styleId="FollowedHyperlink">
    <w:name w:val="FollowedHyperlink"/>
    <w:basedOn w:val="DefaultParagraphFont"/>
    <w:semiHidden/>
    <w:rsid w:val="00BA6996"/>
    <w:rPr>
      <w:color w:val="EE3124" w:themeColor="followedHyperlink"/>
      <w:u w:val="single"/>
    </w:rPr>
  </w:style>
  <w:style w:type="paragraph" w:customStyle="1" w:styleId="pf0">
    <w:name w:val="pf0"/>
    <w:basedOn w:val="Normal"/>
    <w:rsid w:val="007F6C8A"/>
    <w:pPr>
      <w:spacing w:before="100" w:beforeAutospacing="1" w:after="100" w:afterAutospacing="1"/>
    </w:pPr>
    <w:rPr>
      <w:rFonts w:ascii="Times New Roman" w:eastAsia="Times New Roman" w:hAnsi="Times New Roman" w:cs="Times New Roman"/>
      <w:sz w:val="24"/>
      <w:szCs w:val="24"/>
      <w:lang w:eastAsia="en-GB"/>
    </w:rPr>
  </w:style>
  <w:style w:type="character" w:styleId="Mention">
    <w:name w:val="Mention"/>
    <w:basedOn w:val="DefaultParagraphFont"/>
    <w:uiPriority w:val="99"/>
    <w:unhideWhenUsed/>
    <w:rsid w:val="00A35599"/>
    <w:rPr>
      <w:color w:val="2B579A"/>
      <w:shd w:val="clear" w:color="auto" w:fill="E1DFDD"/>
    </w:rPr>
  </w:style>
  <w:style w:type="table" w:styleId="GridTable1Light-Accent1">
    <w:name w:val="Grid Table 1 Light Accent 1"/>
    <w:basedOn w:val="TableNormal"/>
    <w:uiPriority w:val="46"/>
    <w:rsid w:val="00D67196"/>
    <w:tblPr>
      <w:tblStyleRowBandSize w:val="1"/>
      <w:tblStyleColBandSize w:val="1"/>
      <w:tblBorders>
        <w:top w:val="single" w:sz="4" w:space="0" w:color="DBEBAF" w:themeColor="accent1" w:themeTint="66"/>
        <w:left w:val="single" w:sz="4" w:space="0" w:color="DBEBAF" w:themeColor="accent1" w:themeTint="66"/>
        <w:bottom w:val="single" w:sz="4" w:space="0" w:color="DBEBAF" w:themeColor="accent1" w:themeTint="66"/>
        <w:right w:val="single" w:sz="4" w:space="0" w:color="DBEBAF" w:themeColor="accent1" w:themeTint="66"/>
        <w:insideH w:val="single" w:sz="4" w:space="0" w:color="DBEBAF" w:themeColor="accent1" w:themeTint="66"/>
        <w:insideV w:val="single" w:sz="4" w:space="0" w:color="DBEBAF" w:themeColor="accent1" w:themeTint="66"/>
      </w:tblBorders>
    </w:tblPr>
    <w:tblStylePr w:type="firstRow">
      <w:rPr>
        <w:b/>
        <w:bCs/>
      </w:rPr>
      <w:tblPr/>
      <w:tcPr>
        <w:tcBorders>
          <w:bottom w:val="single" w:sz="12" w:space="0" w:color="C9E188" w:themeColor="accent1" w:themeTint="99"/>
        </w:tcBorders>
      </w:tcPr>
    </w:tblStylePr>
    <w:tblStylePr w:type="lastRow">
      <w:rPr>
        <w:b/>
        <w:bCs/>
      </w:rPr>
      <w:tblPr/>
      <w:tcPr>
        <w:tcBorders>
          <w:top w:val="double" w:sz="2" w:space="0" w:color="C9E188" w:themeColor="accent1" w:themeTint="99"/>
        </w:tcBorders>
      </w:tcPr>
    </w:tblStylePr>
    <w:tblStylePr w:type="firstCol">
      <w:rPr>
        <w:b/>
        <w:bCs/>
      </w:rPr>
    </w:tblStylePr>
    <w:tblStylePr w:type="lastCol">
      <w:rPr>
        <w:b/>
        <w:bCs/>
      </w:rPr>
    </w:tblStylePr>
  </w:style>
  <w:style w:type="table" w:styleId="GridTable4-Accent1">
    <w:name w:val="Grid Table 4 Accent 1"/>
    <w:basedOn w:val="TableNormal"/>
    <w:uiPriority w:val="49"/>
    <w:rsid w:val="00E27076"/>
    <w:tblPr>
      <w:tblStyleRowBandSize w:val="1"/>
      <w:tblStyleColBandSize w:val="1"/>
      <w:tblBorders>
        <w:top w:val="single" w:sz="4" w:space="0" w:color="C9E188" w:themeColor="accent1" w:themeTint="99"/>
        <w:left w:val="single" w:sz="4" w:space="0" w:color="C9E188" w:themeColor="accent1" w:themeTint="99"/>
        <w:bottom w:val="single" w:sz="4" w:space="0" w:color="C9E188" w:themeColor="accent1" w:themeTint="99"/>
        <w:right w:val="single" w:sz="4" w:space="0" w:color="C9E188" w:themeColor="accent1" w:themeTint="99"/>
        <w:insideH w:val="single" w:sz="4" w:space="0" w:color="C9E188" w:themeColor="accent1" w:themeTint="99"/>
        <w:insideV w:val="single" w:sz="4" w:space="0" w:color="C9E188" w:themeColor="accent1" w:themeTint="99"/>
      </w:tblBorders>
    </w:tblPr>
    <w:tblStylePr w:type="firstRow">
      <w:rPr>
        <w:b/>
        <w:bCs/>
        <w:color w:val="FFFFFF" w:themeColor="background1"/>
      </w:rPr>
      <w:tblPr/>
      <w:tcPr>
        <w:tcBorders>
          <w:top w:val="single" w:sz="4" w:space="0" w:color="A6CE39" w:themeColor="accent1"/>
          <w:left w:val="single" w:sz="4" w:space="0" w:color="A6CE39" w:themeColor="accent1"/>
          <w:bottom w:val="single" w:sz="4" w:space="0" w:color="A6CE39" w:themeColor="accent1"/>
          <w:right w:val="single" w:sz="4" w:space="0" w:color="A6CE39" w:themeColor="accent1"/>
          <w:insideH w:val="nil"/>
          <w:insideV w:val="nil"/>
        </w:tcBorders>
        <w:shd w:val="clear" w:color="auto" w:fill="A6CE39" w:themeFill="accent1"/>
      </w:tcPr>
    </w:tblStylePr>
    <w:tblStylePr w:type="lastRow">
      <w:rPr>
        <w:b/>
        <w:bCs/>
      </w:rPr>
      <w:tblPr/>
      <w:tcPr>
        <w:tcBorders>
          <w:top w:val="double" w:sz="4" w:space="0" w:color="A6CE39" w:themeColor="accent1"/>
        </w:tcBorders>
      </w:tcPr>
    </w:tblStylePr>
    <w:tblStylePr w:type="firstCol">
      <w:rPr>
        <w:b/>
        <w:bCs/>
      </w:rPr>
    </w:tblStylePr>
    <w:tblStylePr w:type="lastCol">
      <w:rPr>
        <w:b/>
        <w:bCs/>
      </w:rPr>
    </w:tblStylePr>
    <w:tblStylePr w:type="band1Vert">
      <w:tblPr/>
      <w:tcPr>
        <w:shd w:val="clear" w:color="auto" w:fill="EDF5D7" w:themeFill="accent1" w:themeFillTint="33"/>
      </w:tcPr>
    </w:tblStylePr>
    <w:tblStylePr w:type="band1Horz">
      <w:tblPr/>
      <w:tcPr>
        <w:shd w:val="clear" w:color="auto" w:fill="EDF5D7" w:themeFill="accent1" w:themeFillTint="33"/>
      </w:tcPr>
    </w:tblStylePr>
  </w:style>
  <w:style w:type="table" w:styleId="ListTable3-Accent1">
    <w:name w:val="List Table 3 Accent 1"/>
    <w:basedOn w:val="TableNormal"/>
    <w:uiPriority w:val="48"/>
    <w:rsid w:val="00E27076"/>
    <w:tblPr>
      <w:tblStyleRowBandSize w:val="1"/>
      <w:tblStyleColBandSize w:val="1"/>
      <w:tblBorders>
        <w:top w:val="single" w:sz="4" w:space="0" w:color="A6CE39" w:themeColor="accent1"/>
        <w:left w:val="single" w:sz="4" w:space="0" w:color="A6CE39" w:themeColor="accent1"/>
        <w:bottom w:val="single" w:sz="4" w:space="0" w:color="A6CE39" w:themeColor="accent1"/>
        <w:right w:val="single" w:sz="4" w:space="0" w:color="A6CE39" w:themeColor="accent1"/>
      </w:tblBorders>
    </w:tblPr>
    <w:tblStylePr w:type="firstRow">
      <w:rPr>
        <w:b/>
        <w:bCs/>
        <w:color w:val="FFFFFF" w:themeColor="background1"/>
      </w:rPr>
      <w:tblPr/>
      <w:tcPr>
        <w:shd w:val="clear" w:color="auto" w:fill="A6CE39" w:themeFill="accent1"/>
      </w:tcPr>
    </w:tblStylePr>
    <w:tblStylePr w:type="lastRow">
      <w:rPr>
        <w:b/>
        <w:bCs/>
      </w:rPr>
      <w:tblPr/>
      <w:tcPr>
        <w:tcBorders>
          <w:top w:val="double" w:sz="4" w:space="0" w:color="A6CE39"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6CE39" w:themeColor="accent1"/>
          <w:right w:val="single" w:sz="4" w:space="0" w:color="A6CE39" w:themeColor="accent1"/>
        </w:tcBorders>
      </w:tcPr>
    </w:tblStylePr>
    <w:tblStylePr w:type="band1Horz">
      <w:tblPr/>
      <w:tcPr>
        <w:tcBorders>
          <w:top w:val="single" w:sz="4" w:space="0" w:color="A6CE39" w:themeColor="accent1"/>
          <w:bottom w:val="single" w:sz="4" w:space="0" w:color="A6CE39"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6CE39" w:themeColor="accent1"/>
          <w:left w:val="nil"/>
        </w:tcBorders>
      </w:tcPr>
    </w:tblStylePr>
    <w:tblStylePr w:type="swCell">
      <w:tblPr/>
      <w:tcPr>
        <w:tcBorders>
          <w:top w:val="double" w:sz="4" w:space="0" w:color="A6CE39" w:themeColor="accent1"/>
          <w:right w:val="nil"/>
        </w:tcBorders>
      </w:tcPr>
    </w:tblStylePr>
  </w:style>
  <w:style w:type="paragraph" w:customStyle="1" w:styleId="ReportClass">
    <w:name w:val="Report Class"/>
    <w:next w:val="ReportTitle"/>
    <w:rsid w:val="002437AB"/>
    <w:pPr>
      <w:spacing w:before="2835" w:line="520" w:lineRule="exact"/>
      <w:ind w:left="1134"/>
    </w:pPr>
    <w:rPr>
      <w:rFonts w:eastAsia="Times" w:cs="Times New Roman"/>
      <w:color w:val="808080"/>
      <w:sz w:val="48"/>
      <w:szCs w:val="20"/>
      <w:lang w:eastAsia="zh-TW"/>
    </w:rPr>
  </w:style>
  <w:style w:type="paragraph" w:customStyle="1" w:styleId="ReportTitle">
    <w:name w:val="Report Title"/>
    <w:basedOn w:val="ReportClass"/>
    <w:next w:val="Client"/>
    <w:rsid w:val="002437AB"/>
    <w:pPr>
      <w:spacing w:before="0"/>
    </w:pPr>
    <w:rPr>
      <w:color w:val="000000"/>
    </w:rPr>
  </w:style>
  <w:style w:type="character" w:customStyle="1" w:styleId="Textbase">
    <w:name w:val="Text base"/>
    <w:basedOn w:val="DefaultParagraphFont"/>
    <w:rsid w:val="002437AB"/>
    <w:rPr>
      <w:rFonts w:ascii="Arial" w:hAnsi="Arial"/>
      <w:noProof w:val="0"/>
      <w:color w:val="000000"/>
      <w:sz w:val="28"/>
      <w:lang w:val="en-GB"/>
    </w:rPr>
  </w:style>
  <w:style w:type="paragraph" w:customStyle="1" w:styleId="Level1bullet">
    <w:name w:val="Level 1 bullet"/>
    <w:basedOn w:val="Maintext"/>
    <w:rsid w:val="002437AB"/>
    <w:pPr>
      <w:numPr>
        <w:ilvl w:val="0"/>
        <w:numId w:val="104"/>
      </w:numPr>
      <w:tabs>
        <w:tab w:val="left" w:pos="709"/>
      </w:tabs>
      <w:spacing w:after="0" w:line="260" w:lineRule="exact"/>
    </w:pPr>
    <w:rPr>
      <w:rFonts w:eastAsia="Times" w:cs="Times New Roman"/>
      <w:b/>
      <w:color w:val="131313"/>
      <w:szCs w:val="20"/>
      <w:lang w:eastAsia="zh-TW"/>
    </w:rPr>
  </w:style>
  <w:style w:type="paragraph" w:customStyle="1" w:styleId="Level2bullet">
    <w:name w:val="Level 2 bullet"/>
    <w:basedOn w:val="Level1bullet"/>
    <w:rsid w:val="002437AB"/>
    <w:pPr>
      <w:numPr>
        <w:numId w:val="103"/>
      </w:numPr>
      <w:tabs>
        <w:tab w:val="clear" w:pos="1069"/>
        <w:tab w:val="num" w:pos="879"/>
      </w:tabs>
    </w:pPr>
  </w:style>
  <w:style w:type="paragraph" w:customStyle="1" w:styleId="Subhead">
    <w:name w:val="Subhead"/>
    <w:basedOn w:val="Maintext"/>
    <w:rsid w:val="002437AB"/>
    <w:pPr>
      <w:numPr>
        <w:ilvl w:val="0"/>
        <w:numId w:val="0"/>
      </w:numPr>
      <w:tabs>
        <w:tab w:val="left" w:pos="879"/>
      </w:tabs>
      <w:spacing w:after="260" w:line="260" w:lineRule="exact"/>
      <w:ind w:left="539"/>
    </w:pPr>
    <w:rPr>
      <w:rFonts w:eastAsia="Times" w:cs="Times New Roman"/>
      <w:color w:val="439539" w:themeColor="accent2"/>
      <w:sz w:val="24"/>
      <w:szCs w:val="20"/>
      <w:lang w:eastAsia="zh-TW"/>
    </w:rPr>
  </w:style>
  <w:style w:type="paragraph" w:customStyle="1" w:styleId="Table1">
    <w:name w:val="Table 1"/>
    <w:basedOn w:val="Maintext"/>
    <w:rsid w:val="002437AB"/>
    <w:pPr>
      <w:numPr>
        <w:ilvl w:val="0"/>
        <w:numId w:val="0"/>
      </w:numPr>
      <w:tabs>
        <w:tab w:val="left" w:pos="879"/>
      </w:tabs>
      <w:spacing w:after="260" w:line="260" w:lineRule="exact"/>
    </w:pPr>
    <w:rPr>
      <w:rFonts w:eastAsia="Times" w:cs="Times New Roman"/>
      <w:color w:val="FFFFFF"/>
      <w:szCs w:val="20"/>
      <w:lang w:eastAsia="zh-TW"/>
    </w:rPr>
  </w:style>
  <w:style w:type="paragraph" w:customStyle="1" w:styleId="Runninghead">
    <w:name w:val="Running head"/>
    <w:basedOn w:val="Heading1"/>
    <w:rsid w:val="002437AB"/>
    <w:pPr>
      <w:keepNext w:val="0"/>
      <w:numPr>
        <w:numId w:val="0"/>
      </w:numPr>
      <w:pBdr>
        <w:bottom w:val="single" w:sz="4" w:space="1" w:color="439539" w:themeColor="accent2"/>
      </w:pBdr>
      <w:tabs>
        <w:tab w:val="clear" w:pos="709"/>
        <w:tab w:val="clear" w:pos="879"/>
        <w:tab w:val="right" w:pos="9635"/>
      </w:tabs>
      <w:spacing w:before="0" w:after="0" w:line="240" w:lineRule="exact"/>
      <w:outlineLvl w:val="9"/>
    </w:pPr>
    <w:rPr>
      <w:rFonts w:eastAsia="Times" w:cs="Times New Roman"/>
      <w:color w:val="439539" w:themeColor="accent2"/>
      <w:kern w:val="0"/>
      <w:sz w:val="22"/>
      <w:szCs w:val="20"/>
      <w:lang w:eastAsia="zh-TW"/>
    </w:rPr>
  </w:style>
  <w:style w:type="paragraph" w:customStyle="1" w:styleId="Runningfoot">
    <w:name w:val="Running foot"/>
    <w:basedOn w:val="Runninghead"/>
    <w:rsid w:val="002437AB"/>
    <w:pPr>
      <w:pBdr>
        <w:bottom w:val="none" w:sz="0" w:space="0" w:color="auto"/>
      </w:pBdr>
    </w:pPr>
  </w:style>
  <w:style w:type="paragraph" w:customStyle="1" w:styleId="QuestionHead">
    <w:name w:val="Question Head"/>
    <w:basedOn w:val="Heading1"/>
    <w:rsid w:val="002437AB"/>
    <w:pPr>
      <w:keepNext w:val="0"/>
      <w:numPr>
        <w:numId w:val="0"/>
      </w:numPr>
      <w:tabs>
        <w:tab w:val="clear" w:pos="709"/>
        <w:tab w:val="clear" w:pos="879"/>
        <w:tab w:val="left" w:pos="450"/>
        <w:tab w:val="num" w:pos="539"/>
        <w:tab w:val="left" w:pos="5400"/>
        <w:tab w:val="left" w:pos="6300"/>
        <w:tab w:val="left" w:pos="7200"/>
        <w:tab w:val="left" w:pos="9450"/>
      </w:tabs>
      <w:spacing w:before="0" w:after="360" w:line="360" w:lineRule="exact"/>
      <w:ind w:left="539" w:hanging="539"/>
      <w:outlineLvl w:val="9"/>
    </w:pPr>
    <w:rPr>
      <w:rFonts w:eastAsia="Times" w:cs="Times New Roman"/>
      <w:color w:val="131313"/>
      <w:kern w:val="0"/>
      <w:szCs w:val="20"/>
      <w:lang w:eastAsia="zh-TW"/>
    </w:rPr>
  </w:style>
  <w:style w:type="paragraph" w:customStyle="1" w:styleId="QuestionText">
    <w:name w:val="Question Text"/>
    <w:basedOn w:val="Maintext"/>
    <w:link w:val="QuestionTextChar"/>
    <w:rsid w:val="002437AB"/>
    <w:pPr>
      <w:numPr>
        <w:numId w:val="109"/>
      </w:numPr>
      <w:tabs>
        <w:tab w:val="left" w:pos="879"/>
        <w:tab w:val="num" w:pos="964"/>
      </w:tabs>
      <w:spacing w:after="260" w:line="260" w:lineRule="exact"/>
      <w:outlineLvl w:val="1"/>
    </w:pPr>
    <w:rPr>
      <w:rFonts w:eastAsia="Times" w:cs="Times New Roman"/>
      <w:b/>
      <w:color w:val="131313"/>
      <w:szCs w:val="20"/>
      <w:lang w:eastAsia="zh-TW"/>
    </w:rPr>
  </w:style>
  <w:style w:type="paragraph" w:customStyle="1" w:styleId="QuestionTable">
    <w:name w:val="Question Table"/>
    <w:basedOn w:val="Table1Black"/>
    <w:rsid w:val="002437AB"/>
    <w:pPr>
      <w:tabs>
        <w:tab w:val="left" w:pos="450"/>
        <w:tab w:val="left" w:pos="5400"/>
        <w:tab w:val="left" w:pos="6300"/>
        <w:tab w:val="left" w:pos="7200"/>
        <w:tab w:val="left" w:pos="9450"/>
      </w:tabs>
    </w:pPr>
  </w:style>
  <w:style w:type="paragraph" w:customStyle="1" w:styleId="QuestionBullet1">
    <w:name w:val="Question Bullet 1"/>
    <w:basedOn w:val="Table1"/>
    <w:rsid w:val="002437AB"/>
    <w:pPr>
      <w:tabs>
        <w:tab w:val="left" w:pos="450"/>
        <w:tab w:val="left" w:pos="5400"/>
        <w:tab w:val="left" w:pos="6300"/>
        <w:tab w:val="left" w:pos="7200"/>
        <w:tab w:val="left" w:pos="9450"/>
      </w:tabs>
    </w:pPr>
    <w:rPr>
      <w:color w:val="800000"/>
    </w:rPr>
  </w:style>
  <w:style w:type="paragraph" w:customStyle="1" w:styleId="QuestionLevel1Bullet">
    <w:name w:val="Question Level 1 Bullet"/>
    <w:basedOn w:val="Level1bullet"/>
    <w:rsid w:val="002437AB"/>
    <w:rPr>
      <w:b w:val="0"/>
    </w:rPr>
  </w:style>
  <w:style w:type="paragraph" w:customStyle="1" w:styleId="QuestionLevel2Bullet">
    <w:name w:val="Question Level 2 Bullet"/>
    <w:basedOn w:val="Level2bullet"/>
    <w:rsid w:val="002437AB"/>
    <w:rPr>
      <w:b w:val="0"/>
    </w:rPr>
  </w:style>
  <w:style w:type="paragraph" w:customStyle="1" w:styleId="Pull-outboxText">
    <w:name w:val="Pull-out box Text"/>
    <w:basedOn w:val="Maintext"/>
    <w:rsid w:val="002437AB"/>
    <w:pPr>
      <w:keepNext/>
      <w:keepLines/>
      <w:numPr>
        <w:ilvl w:val="0"/>
        <w:numId w:val="0"/>
      </w:numPr>
      <w:tabs>
        <w:tab w:val="left" w:pos="539"/>
        <w:tab w:val="left" w:pos="709"/>
        <w:tab w:val="left" w:pos="879"/>
      </w:tabs>
      <w:spacing w:after="0" w:line="260" w:lineRule="exact"/>
      <w:ind w:left="170"/>
    </w:pPr>
    <w:rPr>
      <w:rFonts w:eastAsia="Times" w:cs="Times New Roman"/>
      <w:color w:val="131313"/>
      <w:szCs w:val="20"/>
      <w:lang w:eastAsia="zh-TW"/>
    </w:rPr>
  </w:style>
  <w:style w:type="paragraph" w:customStyle="1" w:styleId="Pull-outboxhead">
    <w:name w:val="Pull-out box head"/>
    <w:basedOn w:val="Pull-outboxText"/>
    <w:next w:val="Pull-outlevel1"/>
    <w:rsid w:val="002437AB"/>
    <w:pPr>
      <w:tabs>
        <w:tab w:val="left" w:pos="8604"/>
      </w:tabs>
    </w:pPr>
    <w:rPr>
      <w:caps/>
      <w:color w:val="439539" w:themeColor="accent2"/>
    </w:rPr>
  </w:style>
  <w:style w:type="paragraph" w:customStyle="1" w:styleId="Style1">
    <w:name w:val="Style1"/>
    <w:basedOn w:val="QuestionLevel1Bullet"/>
    <w:rsid w:val="002437AB"/>
    <w:pPr>
      <w:numPr>
        <w:numId w:val="114"/>
      </w:numPr>
      <w:pBdr>
        <w:top w:val="single" w:sz="4" w:space="7" w:color="439539" w:themeColor="accent2"/>
        <w:left w:val="single" w:sz="4" w:space="7" w:color="439539" w:themeColor="accent2"/>
        <w:bottom w:val="single" w:sz="4" w:space="7" w:color="439539" w:themeColor="accent2"/>
        <w:right w:val="single" w:sz="4" w:space="0" w:color="439539" w:themeColor="accent2"/>
      </w:pBdr>
      <w:shd w:val="clear" w:color="auto" w:fill="DCE7D5" w:themeFill="accent3" w:themeFillTint="66"/>
    </w:pPr>
    <w:rPr>
      <w:rFonts w:ascii="Arial Bold" w:hAnsi="Arial Bold"/>
    </w:rPr>
  </w:style>
  <w:style w:type="paragraph" w:customStyle="1" w:styleId="Pull-outlevel1">
    <w:name w:val="Pull-out level 1"/>
    <w:basedOn w:val="Level1bullet"/>
    <w:rsid w:val="002437AB"/>
    <w:pPr>
      <w:keepNext/>
      <w:keepLines/>
      <w:ind w:left="170" w:firstLine="136"/>
    </w:pPr>
  </w:style>
  <w:style w:type="paragraph" w:customStyle="1" w:styleId="Pull-outlevel2">
    <w:name w:val="Pull-out level 2"/>
    <w:basedOn w:val="Pull-outlevel1"/>
    <w:rsid w:val="002437AB"/>
    <w:pPr>
      <w:tabs>
        <w:tab w:val="clear" w:pos="709"/>
        <w:tab w:val="left" w:pos="317"/>
        <w:tab w:val="left" w:pos="459"/>
      </w:tabs>
    </w:pPr>
    <w:rPr>
      <w:b w:val="0"/>
    </w:rPr>
  </w:style>
  <w:style w:type="paragraph" w:customStyle="1" w:styleId="QuestionTable1">
    <w:name w:val="Question Table 1"/>
    <w:basedOn w:val="Table1"/>
    <w:rsid w:val="002437AB"/>
    <w:pPr>
      <w:tabs>
        <w:tab w:val="clear" w:pos="879"/>
        <w:tab w:val="left" w:pos="450"/>
        <w:tab w:val="left" w:pos="5400"/>
        <w:tab w:val="left" w:pos="6300"/>
        <w:tab w:val="left" w:pos="7200"/>
        <w:tab w:val="left" w:pos="9450"/>
      </w:tabs>
      <w:jc w:val="right"/>
    </w:pPr>
    <w:rPr>
      <w:color w:val="000000"/>
      <w:position w:val="-7"/>
    </w:rPr>
  </w:style>
  <w:style w:type="paragraph" w:customStyle="1" w:styleId="QuestionDocHead">
    <w:name w:val="Question Doc Head"/>
    <w:basedOn w:val="ReportTitle"/>
    <w:rsid w:val="002437AB"/>
    <w:pPr>
      <w:pBdr>
        <w:top w:val="single" w:sz="4" w:space="2" w:color="131313"/>
      </w:pBdr>
      <w:tabs>
        <w:tab w:val="left" w:pos="6521"/>
        <w:tab w:val="left" w:pos="8222"/>
      </w:tabs>
      <w:spacing w:line="320" w:lineRule="exact"/>
      <w:ind w:left="0"/>
    </w:pPr>
    <w:rPr>
      <w:color w:val="767878"/>
      <w:sz w:val="32"/>
    </w:rPr>
  </w:style>
  <w:style w:type="paragraph" w:customStyle="1" w:styleId="QuestionDocTitle">
    <w:name w:val="Question Doc Title"/>
    <w:basedOn w:val="QuestionDocHead"/>
    <w:rsid w:val="002437AB"/>
    <w:pPr>
      <w:pBdr>
        <w:top w:val="none" w:sz="0" w:space="0" w:color="auto"/>
        <w:bottom w:val="single" w:sz="4" w:space="31" w:color="131313"/>
      </w:pBdr>
    </w:pPr>
    <w:rPr>
      <w:color w:val="131313"/>
    </w:rPr>
  </w:style>
  <w:style w:type="character" w:customStyle="1" w:styleId="QuestionDocNumber">
    <w:name w:val="Question Doc Number"/>
    <w:basedOn w:val="DefaultParagraphFont"/>
    <w:rsid w:val="002437AB"/>
    <w:rPr>
      <w:rFonts w:ascii="Arial" w:hAnsi="Arial"/>
      <w:color w:val="131313"/>
      <w:sz w:val="20"/>
    </w:rPr>
  </w:style>
  <w:style w:type="character" w:customStyle="1" w:styleId="QuestionDocDate">
    <w:name w:val="Question Doc Date"/>
    <w:basedOn w:val="QuestionDocNumber"/>
    <w:rsid w:val="002437AB"/>
    <w:rPr>
      <w:rFonts w:ascii="Arial" w:hAnsi="Arial"/>
      <w:color w:val="767878"/>
      <w:sz w:val="20"/>
    </w:rPr>
  </w:style>
  <w:style w:type="paragraph" w:customStyle="1" w:styleId="QuestionSectHead">
    <w:name w:val="Question Sect Head"/>
    <w:basedOn w:val="Heading1"/>
    <w:next w:val="QuestionText"/>
    <w:rsid w:val="002437AB"/>
    <w:pPr>
      <w:keepNext w:val="0"/>
      <w:numPr>
        <w:numId w:val="109"/>
      </w:numPr>
      <w:tabs>
        <w:tab w:val="clear" w:pos="709"/>
      </w:tabs>
      <w:spacing w:before="0" w:after="360" w:line="360" w:lineRule="exact"/>
      <w:outlineLvl w:val="9"/>
    </w:pPr>
    <w:rPr>
      <w:rFonts w:eastAsia="Times" w:cs="Times New Roman"/>
      <w:color w:val="131313"/>
      <w:kern w:val="0"/>
      <w:szCs w:val="20"/>
      <w:lang w:eastAsia="zh-TW"/>
    </w:rPr>
  </w:style>
  <w:style w:type="paragraph" w:customStyle="1" w:styleId="QuestionRuningHeadP1">
    <w:name w:val="Question Runing Head P1"/>
    <w:basedOn w:val="QuestionDocTitle"/>
    <w:rsid w:val="002437AB"/>
    <w:pPr>
      <w:spacing w:line="190" w:lineRule="exact"/>
    </w:pPr>
    <w:rPr>
      <w:sz w:val="16"/>
    </w:rPr>
  </w:style>
  <w:style w:type="character" w:customStyle="1" w:styleId="QRH">
    <w:name w:val="Q RH #"/>
    <w:basedOn w:val="DefaultParagraphFont"/>
    <w:rsid w:val="002437AB"/>
    <w:rPr>
      <w:sz w:val="8"/>
    </w:rPr>
  </w:style>
  <w:style w:type="character" w:customStyle="1" w:styleId="QRhP1DETAILS">
    <w:name w:val="Q Rh P1 DETAILS"/>
    <w:basedOn w:val="DefaultParagraphFont"/>
    <w:rsid w:val="002437AB"/>
    <w:rPr>
      <w:rFonts w:ascii="Arial" w:hAnsi="Arial"/>
      <w:sz w:val="16"/>
    </w:rPr>
  </w:style>
  <w:style w:type="paragraph" w:customStyle="1" w:styleId="QuestionFulloutMain">
    <w:name w:val="Question Fullout Main"/>
    <w:basedOn w:val="Maintext"/>
    <w:next w:val="QuestionText"/>
    <w:rsid w:val="002437AB"/>
    <w:pPr>
      <w:numPr>
        <w:ilvl w:val="0"/>
        <w:numId w:val="0"/>
      </w:numPr>
      <w:tabs>
        <w:tab w:val="left" w:pos="879"/>
      </w:tabs>
      <w:spacing w:after="260" w:line="260" w:lineRule="exact"/>
      <w:ind w:left="539" w:hanging="539"/>
    </w:pPr>
    <w:rPr>
      <w:rFonts w:ascii="Arial Bold" w:eastAsia="Times" w:hAnsi="Arial Bold" w:cs="Times New Roman"/>
      <w:color w:val="131313"/>
      <w:szCs w:val="20"/>
      <w:lang w:eastAsia="zh-TW"/>
    </w:rPr>
  </w:style>
  <w:style w:type="paragraph" w:customStyle="1" w:styleId="QuestionTablePosNegHead">
    <w:name w:val="Question Table PosNeg Head"/>
    <w:basedOn w:val="QuestionTable"/>
    <w:rsid w:val="002437AB"/>
    <w:pPr>
      <w:tabs>
        <w:tab w:val="clear" w:pos="5400"/>
        <w:tab w:val="clear" w:pos="6300"/>
        <w:tab w:val="clear" w:pos="7200"/>
        <w:tab w:val="clear" w:pos="9450"/>
        <w:tab w:val="right" w:pos="7972"/>
      </w:tabs>
      <w:spacing w:after="0" w:line="240" w:lineRule="auto"/>
    </w:pPr>
    <w:rPr>
      <w:color w:val="000000"/>
      <w:sz w:val="17"/>
    </w:rPr>
  </w:style>
  <w:style w:type="paragraph" w:customStyle="1" w:styleId="QuestionTable1Left">
    <w:name w:val="Question Table 1 Left"/>
    <w:basedOn w:val="QuestionTable1"/>
    <w:rsid w:val="002437AB"/>
    <w:pPr>
      <w:framePr w:hSpace="180" w:wrap="around" w:vAnchor="text" w:hAnchor="text" w:y="1"/>
      <w:suppressOverlap/>
      <w:jc w:val="left"/>
    </w:pPr>
    <w:rPr>
      <w:b/>
    </w:rPr>
  </w:style>
  <w:style w:type="paragraph" w:customStyle="1" w:styleId="QuestionTable1HeadCond">
    <w:name w:val="Question Table 1 Head Cond"/>
    <w:basedOn w:val="QuestionTable1"/>
    <w:rsid w:val="002437AB"/>
    <w:pPr>
      <w:tabs>
        <w:tab w:val="right" w:pos="3215"/>
        <w:tab w:val="right" w:pos="9450"/>
      </w:tabs>
      <w:spacing w:after="0" w:line="240" w:lineRule="auto"/>
      <w:jc w:val="left"/>
    </w:pPr>
    <w:rPr>
      <w:sz w:val="17"/>
    </w:rPr>
  </w:style>
  <w:style w:type="paragraph" w:customStyle="1" w:styleId="Qtable1to10Horiz">
    <w:name w:val="Qtable1to10Horiz"/>
    <w:basedOn w:val="Table1Black"/>
    <w:rsid w:val="002437AB"/>
    <w:pPr>
      <w:numPr>
        <w:ilvl w:val="5"/>
        <w:numId w:val="109"/>
      </w:numPr>
      <w:spacing w:after="0"/>
      <w:jc w:val="center"/>
    </w:pPr>
  </w:style>
  <w:style w:type="character" w:customStyle="1" w:styleId="QuestionRoutingInline">
    <w:name w:val="Question Routing Inline"/>
    <w:rsid w:val="002437AB"/>
    <w:rPr>
      <w:rFonts w:ascii="Arial" w:hAnsi="Arial"/>
      <w:caps/>
    </w:rPr>
  </w:style>
  <w:style w:type="paragraph" w:customStyle="1" w:styleId="QuestionTextSub">
    <w:name w:val="QuestionTextSub"/>
    <w:basedOn w:val="QuestionText"/>
    <w:rsid w:val="002437AB"/>
    <w:pPr>
      <w:numPr>
        <w:ilvl w:val="2"/>
      </w:numPr>
      <w:tabs>
        <w:tab w:val="clear" w:pos="539"/>
        <w:tab w:val="clear" w:pos="964"/>
      </w:tabs>
      <w:ind w:left="2160" w:hanging="360"/>
    </w:pPr>
  </w:style>
  <w:style w:type="paragraph" w:customStyle="1" w:styleId="QTableFO">
    <w:name w:val="QTableFO"/>
    <w:basedOn w:val="Table1Black"/>
    <w:rsid w:val="002437AB"/>
    <w:pPr>
      <w:numPr>
        <w:ilvl w:val="3"/>
        <w:numId w:val="109"/>
      </w:numPr>
      <w:jc w:val="center"/>
    </w:pPr>
  </w:style>
  <w:style w:type="paragraph" w:customStyle="1" w:styleId="QTablNumsV">
    <w:name w:val="QTablNumsV"/>
    <w:basedOn w:val="Table1Black"/>
    <w:rsid w:val="002437AB"/>
    <w:pPr>
      <w:jc w:val="center"/>
    </w:pPr>
    <w:rPr>
      <w:position w:val="-6"/>
    </w:rPr>
  </w:style>
  <w:style w:type="paragraph" w:customStyle="1" w:styleId="QTblabc">
    <w:name w:val="QTblabc"/>
    <w:basedOn w:val="Table1Black"/>
    <w:rsid w:val="002437AB"/>
    <w:pPr>
      <w:spacing w:after="0" w:line="240" w:lineRule="auto"/>
    </w:pPr>
    <w:rPr>
      <w:position w:val="-6"/>
    </w:rPr>
  </w:style>
  <w:style w:type="paragraph" w:customStyle="1" w:styleId="QuestionDer">
    <w:name w:val="QuestionDer"/>
    <w:basedOn w:val="QuestionText"/>
    <w:next w:val="Table1Black"/>
    <w:rsid w:val="002437AB"/>
    <w:pPr>
      <w:keepNext/>
      <w:keepLines/>
      <w:numPr>
        <w:ilvl w:val="6"/>
      </w:numPr>
      <w:tabs>
        <w:tab w:val="clear" w:pos="720"/>
        <w:tab w:val="clear" w:pos="964"/>
      </w:tabs>
      <w:spacing w:before="130" w:after="130"/>
      <w:ind w:left="5040" w:hanging="360"/>
      <w:outlineLvl w:val="6"/>
    </w:pPr>
  </w:style>
  <w:style w:type="paragraph" w:customStyle="1" w:styleId="QuestionTableNotExtremely">
    <w:name w:val="Question Table NotExtremely"/>
    <w:basedOn w:val="QuestionTable1HeadCond"/>
    <w:rsid w:val="002437AB"/>
    <w:pPr>
      <w:tabs>
        <w:tab w:val="clear" w:pos="3215"/>
        <w:tab w:val="right" w:pos="3160"/>
      </w:tabs>
    </w:pPr>
  </w:style>
  <w:style w:type="paragraph" w:customStyle="1" w:styleId="QuestionDerABC">
    <w:name w:val="QuestionDerABC"/>
    <w:basedOn w:val="QuestionDer"/>
    <w:next w:val="Table1Black"/>
    <w:rsid w:val="002437AB"/>
    <w:pPr>
      <w:numPr>
        <w:ilvl w:val="7"/>
      </w:numPr>
      <w:tabs>
        <w:tab w:val="clear" w:pos="1080"/>
        <w:tab w:val="num" w:pos="964"/>
        <w:tab w:val="num" w:pos="1077"/>
      </w:tabs>
      <w:ind w:left="5760" w:hanging="360"/>
    </w:pPr>
  </w:style>
  <w:style w:type="paragraph" w:customStyle="1" w:styleId="NOTESD">
    <w:name w:val="NOTES D"/>
    <w:basedOn w:val="QuestionFulloutMain"/>
    <w:rsid w:val="002437AB"/>
    <w:pPr>
      <w:ind w:left="0" w:firstLine="0"/>
    </w:pPr>
    <w:rPr>
      <w:rFonts w:ascii="Arial" w:hAnsi="Arial"/>
      <w:color w:val="FF0000"/>
    </w:rPr>
  </w:style>
  <w:style w:type="paragraph" w:customStyle="1" w:styleId="InstuctBeforeQuest">
    <w:name w:val="Instuct Before Quest"/>
    <w:next w:val="Normal"/>
    <w:rsid w:val="002437AB"/>
    <w:pPr>
      <w:ind w:left="720"/>
    </w:pPr>
    <w:rPr>
      <w:rFonts w:eastAsia="Times New Roman" w:cs="Times New Roman"/>
      <w:b/>
      <w:sz w:val="22"/>
      <w:szCs w:val="20"/>
      <w:lang w:eastAsia="zh-TW"/>
    </w:rPr>
  </w:style>
  <w:style w:type="paragraph" w:styleId="Index7">
    <w:name w:val="index 7"/>
    <w:basedOn w:val="Normal"/>
    <w:next w:val="Normal"/>
    <w:autoRedefine/>
    <w:semiHidden/>
    <w:rsid w:val="002437AB"/>
    <w:pPr>
      <w:keepLines/>
      <w:ind w:left="1610" w:hanging="230"/>
      <w:jc w:val="both"/>
    </w:pPr>
    <w:rPr>
      <w:rFonts w:ascii="Times New Roman" w:eastAsia="Times New Roman" w:hAnsi="Times New Roman" w:cs="Times New Roman"/>
      <w:sz w:val="23"/>
      <w:szCs w:val="20"/>
      <w:lang w:eastAsia="zh-TW"/>
    </w:rPr>
  </w:style>
  <w:style w:type="paragraph" w:customStyle="1" w:styleId="IFFBulletArial">
    <w:name w:val="IFF Bullet Arial"/>
    <w:basedOn w:val="Normal"/>
    <w:rsid w:val="002437AB"/>
    <w:pPr>
      <w:keepLines/>
      <w:numPr>
        <w:numId w:val="106"/>
      </w:numPr>
      <w:spacing w:before="120"/>
      <w:ind w:left="1080" w:right="720" w:hanging="360"/>
      <w:jc w:val="both"/>
    </w:pPr>
    <w:rPr>
      <w:rFonts w:eastAsia="Times New Roman" w:cs="Times New Roman"/>
      <w:sz w:val="22"/>
      <w:szCs w:val="20"/>
      <w:lang w:eastAsia="zh-TW"/>
    </w:rPr>
  </w:style>
  <w:style w:type="paragraph" w:customStyle="1" w:styleId="NormalArialIndent">
    <w:name w:val="Normal Arial Indent"/>
    <w:basedOn w:val="Normal"/>
    <w:rsid w:val="002437AB"/>
    <w:pPr>
      <w:tabs>
        <w:tab w:val="left" w:pos="-720"/>
        <w:tab w:val="left" w:pos="0"/>
        <w:tab w:val="left" w:pos="720"/>
      </w:tabs>
      <w:suppressAutoHyphens/>
      <w:ind w:left="720"/>
      <w:jc w:val="both"/>
    </w:pPr>
    <w:rPr>
      <w:rFonts w:eastAsia="Times New Roman" w:cs="Times New Roman"/>
      <w:sz w:val="22"/>
      <w:szCs w:val="20"/>
      <w:lang w:eastAsia="zh-TW"/>
    </w:rPr>
  </w:style>
  <w:style w:type="paragraph" w:customStyle="1" w:styleId="AStyl1">
    <w:name w:val="AStyl1"/>
    <w:basedOn w:val="QuestionFulloutRead"/>
    <w:rsid w:val="002437AB"/>
  </w:style>
  <w:style w:type="paragraph" w:customStyle="1" w:styleId="AStyl2">
    <w:name w:val="AStyl2"/>
    <w:basedOn w:val="Client"/>
    <w:rsid w:val="002437AB"/>
    <w:pPr>
      <w:spacing w:before="320" w:line="320" w:lineRule="exact"/>
      <w:ind w:left="1134"/>
    </w:pPr>
    <w:rPr>
      <w:rFonts w:eastAsia="Times" w:cs="Times New Roman"/>
      <w:color w:val="000000"/>
      <w:sz w:val="28"/>
      <w:szCs w:val="20"/>
      <w:lang w:eastAsia="zh-TW"/>
    </w:rPr>
  </w:style>
  <w:style w:type="paragraph" w:customStyle="1" w:styleId="QuestionSectionHead">
    <w:name w:val="Question Section Head"/>
    <w:basedOn w:val="QuestionRouting"/>
    <w:next w:val="QuestionText"/>
    <w:rsid w:val="002437AB"/>
    <w:pPr>
      <w:tabs>
        <w:tab w:val="num" w:pos="964"/>
      </w:tabs>
    </w:pPr>
  </w:style>
  <w:style w:type="paragraph" w:customStyle="1" w:styleId="QSectionStart">
    <w:name w:val="Q Section Start"/>
    <w:basedOn w:val="Table1Black"/>
    <w:next w:val="QuestionText"/>
    <w:rsid w:val="002437AB"/>
    <w:pPr>
      <w:numPr>
        <w:numId w:val="107"/>
      </w:numPr>
      <w:spacing w:after="0"/>
    </w:pPr>
  </w:style>
  <w:style w:type="paragraph" w:customStyle="1" w:styleId="InterviewerPara">
    <w:name w:val="Interviewer Para"/>
    <w:basedOn w:val="Interviewerinstruction"/>
    <w:rsid w:val="002437AB"/>
    <w:pPr>
      <w:spacing w:afterLines="0"/>
    </w:pPr>
  </w:style>
  <w:style w:type="paragraph" w:customStyle="1" w:styleId="QTableText">
    <w:name w:val="Q Table Text"/>
    <w:basedOn w:val="Table1Black"/>
    <w:next w:val="Table1Black"/>
    <w:rsid w:val="002437AB"/>
    <w:pPr>
      <w:spacing w:after="0"/>
    </w:pPr>
  </w:style>
  <w:style w:type="paragraph" w:customStyle="1" w:styleId="Interviewerinstruction">
    <w:name w:val="Interviewer instruction"/>
    <w:basedOn w:val="QuestionRouting"/>
    <w:next w:val="QuestionText"/>
    <w:uiPriority w:val="99"/>
    <w:rsid w:val="002437AB"/>
    <w:pPr>
      <w:tabs>
        <w:tab w:val="num" w:pos="964"/>
      </w:tabs>
      <w:spacing w:afterLines="100"/>
    </w:pPr>
    <w:rPr>
      <w:i/>
    </w:rPr>
  </w:style>
  <w:style w:type="paragraph" w:customStyle="1" w:styleId="SSecthead">
    <w:name w:val="S Sect head"/>
    <w:basedOn w:val="QuestionSectHead"/>
    <w:rsid w:val="002437AB"/>
    <w:pPr>
      <w:numPr>
        <w:numId w:val="110"/>
      </w:numPr>
    </w:pPr>
  </w:style>
  <w:style w:type="character" w:customStyle="1" w:styleId="FootDocOwn">
    <w:name w:val="FootDocOwn"/>
    <w:basedOn w:val="DefaultParagraphFont"/>
    <w:rsid w:val="002437AB"/>
    <w:rPr>
      <w:rFonts w:ascii="Arial" w:hAnsi="Arial"/>
      <w:color w:val="808080"/>
      <w:sz w:val="22"/>
    </w:rPr>
  </w:style>
  <w:style w:type="character" w:customStyle="1" w:styleId="FootSecurityCode">
    <w:name w:val="FootSecurityCode"/>
    <w:basedOn w:val="FootDocOwn"/>
    <w:rsid w:val="002437AB"/>
    <w:rPr>
      <w:rFonts w:ascii="Arial" w:hAnsi="Arial"/>
      <w:color w:val="808080"/>
      <w:sz w:val="22"/>
    </w:rPr>
  </w:style>
  <w:style w:type="character" w:customStyle="1" w:styleId="DocOwnSecurityCode">
    <w:name w:val="DocOwnSecurityCode"/>
    <w:basedOn w:val="DocOwnFooter"/>
    <w:rsid w:val="002437AB"/>
    <w:rPr>
      <w:rFonts w:ascii="Arial" w:hAnsi="Arial"/>
      <w:color w:val="808080"/>
      <w:sz w:val="20"/>
    </w:rPr>
  </w:style>
  <w:style w:type="paragraph" w:styleId="BalloonText">
    <w:name w:val="Balloon Text"/>
    <w:basedOn w:val="Normal"/>
    <w:link w:val="BalloonTextChar"/>
    <w:uiPriority w:val="99"/>
    <w:semiHidden/>
    <w:unhideWhenUsed/>
    <w:rsid w:val="002437AB"/>
    <w:rPr>
      <w:rFonts w:ascii="Tahoma" w:eastAsia="Times" w:hAnsi="Tahoma" w:cs="Tahoma"/>
      <w:sz w:val="16"/>
      <w:szCs w:val="16"/>
      <w:lang w:eastAsia="zh-TW"/>
    </w:rPr>
  </w:style>
  <w:style w:type="character" w:customStyle="1" w:styleId="BalloonTextChar">
    <w:name w:val="Balloon Text Char"/>
    <w:basedOn w:val="DefaultParagraphFont"/>
    <w:link w:val="BalloonText"/>
    <w:uiPriority w:val="99"/>
    <w:semiHidden/>
    <w:rsid w:val="002437AB"/>
    <w:rPr>
      <w:rFonts w:ascii="Tahoma" w:eastAsia="Times" w:hAnsi="Tahoma" w:cs="Tahoma"/>
      <w:sz w:val="16"/>
      <w:szCs w:val="16"/>
      <w:lang w:eastAsia="zh-TW"/>
    </w:rPr>
  </w:style>
  <w:style w:type="paragraph" w:customStyle="1" w:styleId="ScreenerQ">
    <w:name w:val="ScreenerQ"/>
    <w:basedOn w:val="QuestionText"/>
    <w:qFormat/>
    <w:rsid w:val="002437AB"/>
    <w:pPr>
      <w:numPr>
        <w:ilvl w:val="0"/>
        <w:numId w:val="0"/>
      </w:numPr>
      <w:ind w:left="539" w:hanging="539"/>
    </w:pPr>
  </w:style>
  <w:style w:type="paragraph" w:customStyle="1" w:styleId="QuestionNumber">
    <w:name w:val="Question Number"/>
    <w:next w:val="Normal"/>
    <w:rsid w:val="002437AB"/>
    <w:pPr>
      <w:tabs>
        <w:tab w:val="num" w:pos="720"/>
      </w:tabs>
      <w:ind w:left="720" w:hanging="720"/>
      <w:jc w:val="both"/>
    </w:pPr>
    <w:rPr>
      <w:rFonts w:eastAsia="Times New Roman" w:cs="Times New Roman"/>
      <w:b/>
      <w:sz w:val="20"/>
      <w:szCs w:val="20"/>
      <w:lang w:eastAsia="zh-TW"/>
    </w:rPr>
  </w:style>
  <w:style w:type="numbering" w:customStyle="1" w:styleId="Style2">
    <w:name w:val="Style2"/>
    <w:uiPriority w:val="99"/>
    <w:rsid w:val="002437AB"/>
    <w:pPr>
      <w:numPr>
        <w:numId w:val="113"/>
      </w:numPr>
    </w:pPr>
  </w:style>
  <w:style w:type="paragraph" w:styleId="Subtitle">
    <w:name w:val="Subtitle"/>
    <w:basedOn w:val="Normal"/>
    <w:next w:val="Normal"/>
    <w:link w:val="SubtitleChar"/>
    <w:uiPriority w:val="11"/>
    <w:qFormat/>
    <w:rsid w:val="002437AB"/>
    <w:pPr>
      <w:numPr>
        <w:ilvl w:val="1"/>
      </w:numPr>
    </w:pPr>
    <w:rPr>
      <w:rFonts w:asciiTheme="majorHAnsi" w:eastAsiaTheme="majorEastAsia" w:hAnsiTheme="majorHAnsi" w:cstheme="majorBidi"/>
      <w:i/>
      <w:iCs/>
      <w:color w:val="A6CE39" w:themeColor="background2"/>
      <w:spacing w:val="15"/>
      <w:sz w:val="24"/>
      <w:szCs w:val="24"/>
      <w:lang w:eastAsia="zh-TW"/>
    </w:rPr>
  </w:style>
  <w:style w:type="character" w:customStyle="1" w:styleId="SubtitleChar">
    <w:name w:val="Subtitle Char"/>
    <w:basedOn w:val="DefaultParagraphFont"/>
    <w:link w:val="Subtitle"/>
    <w:uiPriority w:val="11"/>
    <w:rsid w:val="002437AB"/>
    <w:rPr>
      <w:rFonts w:asciiTheme="majorHAnsi" w:eastAsiaTheme="majorEastAsia" w:hAnsiTheme="majorHAnsi" w:cstheme="majorBidi"/>
      <w:i/>
      <w:iCs/>
      <w:color w:val="A6CE39" w:themeColor="background2"/>
      <w:spacing w:val="15"/>
      <w:sz w:val="24"/>
      <w:szCs w:val="24"/>
      <w:lang w:eastAsia="zh-TW"/>
    </w:rPr>
  </w:style>
  <w:style w:type="character" w:styleId="IntenseEmphasis">
    <w:name w:val="Intense Emphasis"/>
    <w:basedOn w:val="DefaultParagraphFont"/>
    <w:uiPriority w:val="21"/>
    <w:qFormat/>
    <w:rsid w:val="002437AB"/>
    <w:rPr>
      <w:b/>
      <w:bCs/>
      <w:i/>
      <w:iCs/>
      <w:color w:val="A6CE39" w:themeColor="background2"/>
    </w:rPr>
  </w:style>
  <w:style w:type="paragraph" w:styleId="IntenseQuote">
    <w:name w:val="Intense Quote"/>
    <w:basedOn w:val="Normal"/>
    <w:next w:val="Normal"/>
    <w:link w:val="IntenseQuoteChar"/>
    <w:uiPriority w:val="30"/>
    <w:qFormat/>
    <w:rsid w:val="002437AB"/>
    <w:pPr>
      <w:pBdr>
        <w:bottom w:val="single" w:sz="4" w:space="4" w:color="A6CE39" w:themeColor="background2"/>
      </w:pBdr>
      <w:spacing w:before="200" w:after="280"/>
      <w:ind w:left="936" w:right="936"/>
    </w:pPr>
    <w:rPr>
      <w:rFonts w:eastAsia="Times" w:cs="Times New Roman"/>
      <w:b/>
      <w:bCs/>
      <w:i/>
      <w:iCs/>
      <w:color w:val="A6CE39" w:themeColor="background2"/>
      <w:sz w:val="24"/>
      <w:szCs w:val="20"/>
      <w:lang w:eastAsia="zh-TW"/>
    </w:rPr>
  </w:style>
  <w:style w:type="character" w:customStyle="1" w:styleId="IntenseQuoteChar">
    <w:name w:val="Intense Quote Char"/>
    <w:basedOn w:val="DefaultParagraphFont"/>
    <w:link w:val="IntenseQuote"/>
    <w:uiPriority w:val="30"/>
    <w:rsid w:val="002437AB"/>
    <w:rPr>
      <w:rFonts w:eastAsia="Times" w:cs="Times New Roman"/>
      <w:b/>
      <w:bCs/>
      <w:i/>
      <w:iCs/>
      <w:color w:val="A6CE39" w:themeColor="background2"/>
      <w:sz w:val="24"/>
      <w:szCs w:val="20"/>
      <w:lang w:eastAsia="zh-TW"/>
    </w:rPr>
  </w:style>
  <w:style w:type="character" w:styleId="SubtleReference">
    <w:name w:val="Subtle Reference"/>
    <w:basedOn w:val="DefaultParagraphFont"/>
    <w:uiPriority w:val="31"/>
    <w:qFormat/>
    <w:rsid w:val="002437AB"/>
    <w:rPr>
      <w:smallCaps/>
      <w:color w:val="439539" w:themeColor="accent2"/>
      <w:u w:val="single"/>
    </w:rPr>
  </w:style>
  <w:style w:type="character" w:styleId="IntenseReference">
    <w:name w:val="Intense Reference"/>
    <w:basedOn w:val="DefaultParagraphFont"/>
    <w:uiPriority w:val="32"/>
    <w:qFormat/>
    <w:rsid w:val="002437AB"/>
    <w:rPr>
      <w:b/>
      <w:bCs/>
      <w:smallCaps/>
      <w:color w:val="439539" w:themeColor="accent2"/>
      <w:spacing w:val="5"/>
      <w:u w:val="single"/>
    </w:rPr>
  </w:style>
  <w:style w:type="paragraph" w:styleId="TOCHeading">
    <w:name w:val="TOC Heading"/>
    <w:basedOn w:val="Heading1"/>
    <w:next w:val="Normal"/>
    <w:uiPriority w:val="39"/>
    <w:semiHidden/>
    <w:unhideWhenUsed/>
    <w:qFormat/>
    <w:rsid w:val="002437AB"/>
    <w:pPr>
      <w:keepLines/>
      <w:numPr>
        <w:numId w:val="0"/>
      </w:numPr>
      <w:tabs>
        <w:tab w:val="clear" w:pos="709"/>
        <w:tab w:val="clear" w:pos="879"/>
      </w:tabs>
      <w:spacing w:before="480" w:after="0"/>
      <w:outlineLvl w:val="9"/>
    </w:pPr>
    <w:rPr>
      <w:rFonts w:asciiTheme="majorHAnsi" w:eastAsiaTheme="majorEastAsia" w:hAnsiTheme="majorHAnsi" w:cstheme="majorBidi"/>
      <w:b/>
      <w:bCs/>
      <w:color w:val="A6CE39" w:themeColor="background2"/>
      <w:kern w:val="0"/>
      <w:sz w:val="28"/>
      <w:szCs w:val="28"/>
      <w:lang w:eastAsia="zh-TW"/>
    </w:rPr>
  </w:style>
  <w:style w:type="paragraph" w:styleId="BlockText">
    <w:name w:val="Block Text"/>
    <w:basedOn w:val="Normal"/>
    <w:uiPriority w:val="99"/>
    <w:semiHidden/>
    <w:unhideWhenUsed/>
    <w:rsid w:val="002437AB"/>
    <w:pPr>
      <w:pBdr>
        <w:top w:val="single" w:sz="2" w:space="10" w:color="A6CE39" w:themeColor="accent1" w:frame="1"/>
        <w:left w:val="single" w:sz="2" w:space="10" w:color="A6CE39" w:themeColor="accent1" w:frame="1"/>
        <w:bottom w:val="single" w:sz="2" w:space="10" w:color="A6CE39" w:themeColor="accent1" w:frame="1"/>
        <w:right w:val="single" w:sz="2" w:space="10" w:color="A6CE39" w:themeColor="accent1" w:frame="1"/>
      </w:pBdr>
      <w:ind w:left="1152" w:right="1152"/>
    </w:pPr>
    <w:rPr>
      <w:rFonts w:asciiTheme="minorHAnsi" w:eastAsiaTheme="minorEastAsia" w:hAnsiTheme="minorHAnsi"/>
      <w:i/>
      <w:iCs/>
      <w:color w:val="A6CE39" w:themeColor="background2"/>
      <w:sz w:val="24"/>
      <w:szCs w:val="20"/>
      <w:lang w:eastAsia="zh-TW"/>
    </w:rPr>
  </w:style>
  <w:style w:type="table" w:customStyle="1" w:styleId="TableGrid60">
    <w:name w:val="Table Grid6"/>
    <w:basedOn w:val="TableNormal"/>
    <w:next w:val="TableGrid"/>
    <w:uiPriority w:val="59"/>
    <w:rsid w:val="002437AB"/>
    <w:rPr>
      <w:rFonts w:ascii="Times" w:eastAsia="Times" w:hAnsi="Times" w:cs="Times New Roman"/>
      <w:sz w:val="20"/>
      <w:szCs w:val="20"/>
      <w:lang w:eastAsia="zh-T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QuestionTextChar">
    <w:name w:val="Question Text Char"/>
    <w:basedOn w:val="DefaultParagraphFont"/>
    <w:link w:val="QuestionText"/>
    <w:locked/>
    <w:rsid w:val="002437AB"/>
    <w:rPr>
      <w:rFonts w:eastAsia="Times" w:cs="Times New Roman"/>
      <w:b/>
      <w:color w:val="131313"/>
      <w:sz w:val="20"/>
      <w:szCs w:val="20"/>
      <w:lang w:eastAsia="zh-TW"/>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1901857">
      <w:bodyDiv w:val="1"/>
      <w:marLeft w:val="0"/>
      <w:marRight w:val="0"/>
      <w:marTop w:val="0"/>
      <w:marBottom w:val="0"/>
      <w:divBdr>
        <w:top w:val="none" w:sz="0" w:space="0" w:color="auto"/>
        <w:left w:val="none" w:sz="0" w:space="0" w:color="auto"/>
        <w:bottom w:val="none" w:sz="0" w:space="0" w:color="auto"/>
        <w:right w:val="none" w:sz="0" w:space="0" w:color="auto"/>
      </w:divBdr>
    </w:div>
    <w:div w:id="56437763">
      <w:bodyDiv w:val="1"/>
      <w:marLeft w:val="0"/>
      <w:marRight w:val="0"/>
      <w:marTop w:val="0"/>
      <w:marBottom w:val="0"/>
      <w:divBdr>
        <w:top w:val="none" w:sz="0" w:space="0" w:color="auto"/>
        <w:left w:val="none" w:sz="0" w:space="0" w:color="auto"/>
        <w:bottom w:val="none" w:sz="0" w:space="0" w:color="auto"/>
        <w:right w:val="none" w:sz="0" w:space="0" w:color="auto"/>
      </w:divBdr>
    </w:div>
    <w:div w:id="126749950">
      <w:bodyDiv w:val="1"/>
      <w:marLeft w:val="0"/>
      <w:marRight w:val="0"/>
      <w:marTop w:val="0"/>
      <w:marBottom w:val="0"/>
      <w:divBdr>
        <w:top w:val="none" w:sz="0" w:space="0" w:color="auto"/>
        <w:left w:val="none" w:sz="0" w:space="0" w:color="auto"/>
        <w:bottom w:val="none" w:sz="0" w:space="0" w:color="auto"/>
        <w:right w:val="none" w:sz="0" w:space="0" w:color="auto"/>
      </w:divBdr>
    </w:div>
    <w:div w:id="138500205">
      <w:bodyDiv w:val="1"/>
      <w:marLeft w:val="0"/>
      <w:marRight w:val="0"/>
      <w:marTop w:val="0"/>
      <w:marBottom w:val="0"/>
      <w:divBdr>
        <w:top w:val="none" w:sz="0" w:space="0" w:color="auto"/>
        <w:left w:val="none" w:sz="0" w:space="0" w:color="auto"/>
        <w:bottom w:val="none" w:sz="0" w:space="0" w:color="auto"/>
        <w:right w:val="none" w:sz="0" w:space="0" w:color="auto"/>
      </w:divBdr>
    </w:div>
    <w:div w:id="158157805">
      <w:bodyDiv w:val="1"/>
      <w:marLeft w:val="0"/>
      <w:marRight w:val="0"/>
      <w:marTop w:val="0"/>
      <w:marBottom w:val="0"/>
      <w:divBdr>
        <w:top w:val="none" w:sz="0" w:space="0" w:color="auto"/>
        <w:left w:val="none" w:sz="0" w:space="0" w:color="auto"/>
        <w:bottom w:val="none" w:sz="0" w:space="0" w:color="auto"/>
        <w:right w:val="none" w:sz="0" w:space="0" w:color="auto"/>
      </w:divBdr>
    </w:div>
    <w:div w:id="206721892">
      <w:bodyDiv w:val="1"/>
      <w:marLeft w:val="0"/>
      <w:marRight w:val="0"/>
      <w:marTop w:val="0"/>
      <w:marBottom w:val="0"/>
      <w:divBdr>
        <w:top w:val="none" w:sz="0" w:space="0" w:color="auto"/>
        <w:left w:val="none" w:sz="0" w:space="0" w:color="auto"/>
        <w:bottom w:val="none" w:sz="0" w:space="0" w:color="auto"/>
        <w:right w:val="none" w:sz="0" w:space="0" w:color="auto"/>
      </w:divBdr>
    </w:div>
    <w:div w:id="211962477">
      <w:bodyDiv w:val="1"/>
      <w:marLeft w:val="0"/>
      <w:marRight w:val="0"/>
      <w:marTop w:val="0"/>
      <w:marBottom w:val="0"/>
      <w:divBdr>
        <w:top w:val="none" w:sz="0" w:space="0" w:color="auto"/>
        <w:left w:val="none" w:sz="0" w:space="0" w:color="auto"/>
        <w:bottom w:val="none" w:sz="0" w:space="0" w:color="auto"/>
        <w:right w:val="none" w:sz="0" w:space="0" w:color="auto"/>
      </w:divBdr>
    </w:div>
    <w:div w:id="249310990">
      <w:bodyDiv w:val="1"/>
      <w:marLeft w:val="0"/>
      <w:marRight w:val="0"/>
      <w:marTop w:val="0"/>
      <w:marBottom w:val="0"/>
      <w:divBdr>
        <w:top w:val="none" w:sz="0" w:space="0" w:color="auto"/>
        <w:left w:val="none" w:sz="0" w:space="0" w:color="auto"/>
        <w:bottom w:val="none" w:sz="0" w:space="0" w:color="auto"/>
        <w:right w:val="none" w:sz="0" w:space="0" w:color="auto"/>
      </w:divBdr>
    </w:div>
    <w:div w:id="250086420">
      <w:bodyDiv w:val="1"/>
      <w:marLeft w:val="0"/>
      <w:marRight w:val="0"/>
      <w:marTop w:val="0"/>
      <w:marBottom w:val="0"/>
      <w:divBdr>
        <w:top w:val="none" w:sz="0" w:space="0" w:color="auto"/>
        <w:left w:val="none" w:sz="0" w:space="0" w:color="auto"/>
        <w:bottom w:val="none" w:sz="0" w:space="0" w:color="auto"/>
        <w:right w:val="none" w:sz="0" w:space="0" w:color="auto"/>
      </w:divBdr>
    </w:div>
    <w:div w:id="276103872">
      <w:bodyDiv w:val="1"/>
      <w:marLeft w:val="0"/>
      <w:marRight w:val="0"/>
      <w:marTop w:val="0"/>
      <w:marBottom w:val="0"/>
      <w:divBdr>
        <w:top w:val="none" w:sz="0" w:space="0" w:color="auto"/>
        <w:left w:val="none" w:sz="0" w:space="0" w:color="auto"/>
        <w:bottom w:val="none" w:sz="0" w:space="0" w:color="auto"/>
        <w:right w:val="none" w:sz="0" w:space="0" w:color="auto"/>
      </w:divBdr>
    </w:div>
    <w:div w:id="318577711">
      <w:bodyDiv w:val="1"/>
      <w:marLeft w:val="0"/>
      <w:marRight w:val="0"/>
      <w:marTop w:val="0"/>
      <w:marBottom w:val="0"/>
      <w:divBdr>
        <w:top w:val="none" w:sz="0" w:space="0" w:color="auto"/>
        <w:left w:val="none" w:sz="0" w:space="0" w:color="auto"/>
        <w:bottom w:val="none" w:sz="0" w:space="0" w:color="auto"/>
        <w:right w:val="none" w:sz="0" w:space="0" w:color="auto"/>
      </w:divBdr>
    </w:div>
    <w:div w:id="342972029">
      <w:bodyDiv w:val="1"/>
      <w:marLeft w:val="0"/>
      <w:marRight w:val="0"/>
      <w:marTop w:val="0"/>
      <w:marBottom w:val="0"/>
      <w:divBdr>
        <w:top w:val="none" w:sz="0" w:space="0" w:color="auto"/>
        <w:left w:val="none" w:sz="0" w:space="0" w:color="auto"/>
        <w:bottom w:val="none" w:sz="0" w:space="0" w:color="auto"/>
        <w:right w:val="none" w:sz="0" w:space="0" w:color="auto"/>
      </w:divBdr>
    </w:div>
    <w:div w:id="384453203">
      <w:bodyDiv w:val="1"/>
      <w:marLeft w:val="0"/>
      <w:marRight w:val="0"/>
      <w:marTop w:val="0"/>
      <w:marBottom w:val="0"/>
      <w:divBdr>
        <w:top w:val="none" w:sz="0" w:space="0" w:color="auto"/>
        <w:left w:val="none" w:sz="0" w:space="0" w:color="auto"/>
        <w:bottom w:val="none" w:sz="0" w:space="0" w:color="auto"/>
        <w:right w:val="none" w:sz="0" w:space="0" w:color="auto"/>
      </w:divBdr>
    </w:div>
    <w:div w:id="402795858">
      <w:bodyDiv w:val="1"/>
      <w:marLeft w:val="0"/>
      <w:marRight w:val="0"/>
      <w:marTop w:val="0"/>
      <w:marBottom w:val="0"/>
      <w:divBdr>
        <w:top w:val="none" w:sz="0" w:space="0" w:color="auto"/>
        <w:left w:val="none" w:sz="0" w:space="0" w:color="auto"/>
        <w:bottom w:val="none" w:sz="0" w:space="0" w:color="auto"/>
        <w:right w:val="none" w:sz="0" w:space="0" w:color="auto"/>
      </w:divBdr>
    </w:div>
    <w:div w:id="407462348">
      <w:bodyDiv w:val="1"/>
      <w:marLeft w:val="0"/>
      <w:marRight w:val="0"/>
      <w:marTop w:val="0"/>
      <w:marBottom w:val="0"/>
      <w:divBdr>
        <w:top w:val="none" w:sz="0" w:space="0" w:color="auto"/>
        <w:left w:val="none" w:sz="0" w:space="0" w:color="auto"/>
        <w:bottom w:val="none" w:sz="0" w:space="0" w:color="auto"/>
        <w:right w:val="none" w:sz="0" w:space="0" w:color="auto"/>
      </w:divBdr>
    </w:div>
    <w:div w:id="531460047">
      <w:bodyDiv w:val="1"/>
      <w:marLeft w:val="0"/>
      <w:marRight w:val="0"/>
      <w:marTop w:val="0"/>
      <w:marBottom w:val="0"/>
      <w:divBdr>
        <w:top w:val="none" w:sz="0" w:space="0" w:color="auto"/>
        <w:left w:val="none" w:sz="0" w:space="0" w:color="auto"/>
        <w:bottom w:val="none" w:sz="0" w:space="0" w:color="auto"/>
        <w:right w:val="none" w:sz="0" w:space="0" w:color="auto"/>
      </w:divBdr>
    </w:div>
    <w:div w:id="534923326">
      <w:bodyDiv w:val="1"/>
      <w:marLeft w:val="0"/>
      <w:marRight w:val="0"/>
      <w:marTop w:val="0"/>
      <w:marBottom w:val="0"/>
      <w:divBdr>
        <w:top w:val="none" w:sz="0" w:space="0" w:color="auto"/>
        <w:left w:val="none" w:sz="0" w:space="0" w:color="auto"/>
        <w:bottom w:val="none" w:sz="0" w:space="0" w:color="auto"/>
        <w:right w:val="none" w:sz="0" w:space="0" w:color="auto"/>
      </w:divBdr>
    </w:div>
    <w:div w:id="627316086">
      <w:bodyDiv w:val="1"/>
      <w:marLeft w:val="0"/>
      <w:marRight w:val="0"/>
      <w:marTop w:val="0"/>
      <w:marBottom w:val="0"/>
      <w:divBdr>
        <w:top w:val="none" w:sz="0" w:space="0" w:color="auto"/>
        <w:left w:val="none" w:sz="0" w:space="0" w:color="auto"/>
        <w:bottom w:val="none" w:sz="0" w:space="0" w:color="auto"/>
        <w:right w:val="none" w:sz="0" w:space="0" w:color="auto"/>
      </w:divBdr>
    </w:div>
    <w:div w:id="852186193">
      <w:bodyDiv w:val="1"/>
      <w:marLeft w:val="0"/>
      <w:marRight w:val="0"/>
      <w:marTop w:val="0"/>
      <w:marBottom w:val="0"/>
      <w:divBdr>
        <w:top w:val="none" w:sz="0" w:space="0" w:color="auto"/>
        <w:left w:val="none" w:sz="0" w:space="0" w:color="auto"/>
        <w:bottom w:val="none" w:sz="0" w:space="0" w:color="auto"/>
        <w:right w:val="none" w:sz="0" w:space="0" w:color="auto"/>
      </w:divBdr>
    </w:div>
    <w:div w:id="869880715">
      <w:bodyDiv w:val="1"/>
      <w:marLeft w:val="0"/>
      <w:marRight w:val="0"/>
      <w:marTop w:val="0"/>
      <w:marBottom w:val="0"/>
      <w:divBdr>
        <w:top w:val="none" w:sz="0" w:space="0" w:color="auto"/>
        <w:left w:val="none" w:sz="0" w:space="0" w:color="auto"/>
        <w:bottom w:val="none" w:sz="0" w:space="0" w:color="auto"/>
        <w:right w:val="none" w:sz="0" w:space="0" w:color="auto"/>
      </w:divBdr>
    </w:div>
    <w:div w:id="880628016">
      <w:bodyDiv w:val="1"/>
      <w:marLeft w:val="0"/>
      <w:marRight w:val="0"/>
      <w:marTop w:val="0"/>
      <w:marBottom w:val="0"/>
      <w:divBdr>
        <w:top w:val="none" w:sz="0" w:space="0" w:color="auto"/>
        <w:left w:val="none" w:sz="0" w:space="0" w:color="auto"/>
        <w:bottom w:val="none" w:sz="0" w:space="0" w:color="auto"/>
        <w:right w:val="none" w:sz="0" w:space="0" w:color="auto"/>
      </w:divBdr>
    </w:div>
    <w:div w:id="1018121928">
      <w:bodyDiv w:val="1"/>
      <w:marLeft w:val="0"/>
      <w:marRight w:val="0"/>
      <w:marTop w:val="0"/>
      <w:marBottom w:val="0"/>
      <w:divBdr>
        <w:top w:val="none" w:sz="0" w:space="0" w:color="auto"/>
        <w:left w:val="none" w:sz="0" w:space="0" w:color="auto"/>
        <w:bottom w:val="none" w:sz="0" w:space="0" w:color="auto"/>
        <w:right w:val="none" w:sz="0" w:space="0" w:color="auto"/>
      </w:divBdr>
    </w:div>
    <w:div w:id="1054701380">
      <w:bodyDiv w:val="1"/>
      <w:marLeft w:val="0"/>
      <w:marRight w:val="0"/>
      <w:marTop w:val="0"/>
      <w:marBottom w:val="0"/>
      <w:divBdr>
        <w:top w:val="none" w:sz="0" w:space="0" w:color="auto"/>
        <w:left w:val="none" w:sz="0" w:space="0" w:color="auto"/>
        <w:bottom w:val="none" w:sz="0" w:space="0" w:color="auto"/>
        <w:right w:val="none" w:sz="0" w:space="0" w:color="auto"/>
      </w:divBdr>
    </w:div>
    <w:div w:id="1115634043">
      <w:bodyDiv w:val="1"/>
      <w:marLeft w:val="0"/>
      <w:marRight w:val="0"/>
      <w:marTop w:val="0"/>
      <w:marBottom w:val="0"/>
      <w:divBdr>
        <w:top w:val="none" w:sz="0" w:space="0" w:color="auto"/>
        <w:left w:val="none" w:sz="0" w:space="0" w:color="auto"/>
        <w:bottom w:val="none" w:sz="0" w:space="0" w:color="auto"/>
        <w:right w:val="none" w:sz="0" w:space="0" w:color="auto"/>
      </w:divBdr>
    </w:div>
    <w:div w:id="1121536390">
      <w:bodyDiv w:val="1"/>
      <w:marLeft w:val="0"/>
      <w:marRight w:val="0"/>
      <w:marTop w:val="0"/>
      <w:marBottom w:val="0"/>
      <w:divBdr>
        <w:top w:val="none" w:sz="0" w:space="0" w:color="auto"/>
        <w:left w:val="none" w:sz="0" w:space="0" w:color="auto"/>
        <w:bottom w:val="none" w:sz="0" w:space="0" w:color="auto"/>
        <w:right w:val="none" w:sz="0" w:space="0" w:color="auto"/>
      </w:divBdr>
    </w:div>
    <w:div w:id="1125613279">
      <w:bodyDiv w:val="1"/>
      <w:marLeft w:val="0"/>
      <w:marRight w:val="0"/>
      <w:marTop w:val="0"/>
      <w:marBottom w:val="0"/>
      <w:divBdr>
        <w:top w:val="none" w:sz="0" w:space="0" w:color="auto"/>
        <w:left w:val="none" w:sz="0" w:space="0" w:color="auto"/>
        <w:bottom w:val="none" w:sz="0" w:space="0" w:color="auto"/>
        <w:right w:val="none" w:sz="0" w:space="0" w:color="auto"/>
      </w:divBdr>
    </w:div>
    <w:div w:id="1264149360">
      <w:bodyDiv w:val="1"/>
      <w:marLeft w:val="0"/>
      <w:marRight w:val="0"/>
      <w:marTop w:val="0"/>
      <w:marBottom w:val="0"/>
      <w:divBdr>
        <w:top w:val="none" w:sz="0" w:space="0" w:color="auto"/>
        <w:left w:val="none" w:sz="0" w:space="0" w:color="auto"/>
        <w:bottom w:val="none" w:sz="0" w:space="0" w:color="auto"/>
        <w:right w:val="none" w:sz="0" w:space="0" w:color="auto"/>
      </w:divBdr>
    </w:div>
    <w:div w:id="1368022385">
      <w:bodyDiv w:val="1"/>
      <w:marLeft w:val="0"/>
      <w:marRight w:val="0"/>
      <w:marTop w:val="0"/>
      <w:marBottom w:val="0"/>
      <w:divBdr>
        <w:top w:val="none" w:sz="0" w:space="0" w:color="auto"/>
        <w:left w:val="none" w:sz="0" w:space="0" w:color="auto"/>
        <w:bottom w:val="none" w:sz="0" w:space="0" w:color="auto"/>
        <w:right w:val="none" w:sz="0" w:space="0" w:color="auto"/>
      </w:divBdr>
    </w:div>
    <w:div w:id="1438332980">
      <w:bodyDiv w:val="1"/>
      <w:marLeft w:val="0"/>
      <w:marRight w:val="0"/>
      <w:marTop w:val="0"/>
      <w:marBottom w:val="0"/>
      <w:divBdr>
        <w:top w:val="none" w:sz="0" w:space="0" w:color="auto"/>
        <w:left w:val="none" w:sz="0" w:space="0" w:color="auto"/>
        <w:bottom w:val="none" w:sz="0" w:space="0" w:color="auto"/>
        <w:right w:val="none" w:sz="0" w:space="0" w:color="auto"/>
      </w:divBdr>
    </w:div>
    <w:div w:id="1445539333">
      <w:bodyDiv w:val="1"/>
      <w:marLeft w:val="0"/>
      <w:marRight w:val="0"/>
      <w:marTop w:val="0"/>
      <w:marBottom w:val="0"/>
      <w:divBdr>
        <w:top w:val="none" w:sz="0" w:space="0" w:color="auto"/>
        <w:left w:val="none" w:sz="0" w:space="0" w:color="auto"/>
        <w:bottom w:val="none" w:sz="0" w:space="0" w:color="auto"/>
        <w:right w:val="none" w:sz="0" w:space="0" w:color="auto"/>
      </w:divBdr>
    </w:div>
    <w:div w:id="1448550652">
      <w:bodyDiv w:val="1"/>
      <w:marLeft w:val="0"/>
      <w:marRight w:val="0"/>
      <w:marTop w:val="0"/>
      <w:marBottom w:val="0"/>
      <w:divBdr>
        <w:top w:val="none" w:sz="0" w:space="0" w:color="auto"/>
        <w:left w:val="none" w:sz="0" w:space="0" w:color="auto"/>
        <w:bottom w:val="none" w:sz="0" w:space="0" w:color="auto"/>
        <w:right w:val="none" w:sz="0" w:space="0" w:color="auto"/>
      </w:divBdr>
    </w:div>
    <w:div w:id="1496795690">
      <w:bodyDiv w:val="1"/>
      <w:marLeft w:val="0"/>
      <w:marRight w:val="0"/>
      <w:marTop w:val="0"/>
      <w:marBottom w:val="0"/>
      <w:divBdr>
        <w:top w:val="none" w:sz="0" w:space="0" w:color="auto"/>
        <w:left w:val="none" w:sz="0" w:space="0" w:color="auto"/>
        <w:bottom w:val="none" w:sz="0" w:space="0" w:color="auto"/>
        <w:right w:val="none" w:sz="0" w:space="0" w:color="auto"/>
      </w:divBdr>
    </w:div>
    <w:div w:id="1539509756">
      <w:bodyDiv w:val="1"/>
      <w:marLeft w:val="0"/>
      <w:marRight w:val="0"/>
      <w:marTop w:val="0"/>
      <w:marBottom w:val="0"/>
      <w:divBdr>
        <w:top w:val="none" w:sz="0" w:space="0" w:color="auto"/>
        <w:left w:val="none" w:sz="0" w:space="0" w:color="auto"/>
        <w:bottom w:val="none" w:sz="0" w:space="0" w:color="auto"/>
        <w:right w:val="none" w:sz="0" w:space="0" w:color="auto"/>
      </w:divBdr>
    </w:div>
    <w:div w:id="1644237211">
      <w:bodyDiv w:val="1"/>
      <w:marLeft w:val="0"/>
      <w:marRight w:val="0"/>
      <w:marTop w:val="0"/>
      <w:marBottom w:val="0"/>
      <w:divBdr>
        <w:top w:val="none" w:sz="0" w:space="0" w:color="auto"/>
        <w:left w:val="none" w:sz="0" w:space="0" w:color="auto"/>
        <w:bottom w:val="none" w:sz="0" w:space="0" w:color="auto"/>
        <w:right w:val="none" w:sz="0" w:space="0" w:color="auto"/>
      </w:divBdr>
    </w:div>
    <w:div w:id="1662853011">
      <w:bodyDiv w:val="1"/>
      <w:marLeft w:val="0"/>
      <w:marRight w:val="0"/>
      <w:marTop w:val="0"/>
      <w:marBottom w:val="0"/>
      <w:divBdr>
        <w:top w:val="none" w:sz="0" w:space="0" w:color="auto"/>
        <w:left w:val="none" w:sz="0" w:space="0" w:color="auto"/>
        <w:bottom w:val="none" w:sz="0" w:space="0" w:color="auto"/>
        <w:right w:val="none" w:sz="0" w:space="0" w:color="auto"/>
      </w:divBdr>
    </w:div>
    <w:div w:id="1678069320">
      <w:bodyDiv w:val="1"/>
      <w:marLeft w:val="0"/>
      <w:marRight w:val="0"/>
      <w:marTop w:val="0"/>
      <w:marBottom w:val="0"/>
      <w:divBdr>
        <w:top w:val="none" w:sz="0" w:space="0" w:color="auto"/>
        <w:left w:val="none" w:sz="0" w:space="0" w:color="auto"/>
        <w:bottom w:val="none" w:sz="0" w:space="0" w:color="auto"/>
        <w:right w:val="none" w:sz="0" w:space="0" w:color="auto"/>
      </w:divBdr>
    </w:div>
    <w:div w:id="1750611377">
      <w:bodyDiv w:val="1"/>
      <w:marLeft w:val="0"/>
      <w:marRight w:val="0"/>
      <w:marTop w:val="0"/>
      <w:marBottom w:val="0"/>
      <w:divBdr>
        <w:top w:val="none" w:sz="0" w:space="0" w:color="auto"/>
        <w:left w:val="none" w:sz="0" w:space="0" w:color="auto"/>
        <w:bottom w:val="none" w:sz="0" w:space="0" w:color="auto"/>
        <w:right w:val="none" w:sz="0" w:space="0" w:color="auto"/>
      </w:divBdr>
    </w:div>
    <w:div w:id="1809666411">
      <w:bodyDiv w:val="1"/>
      <w:marLeft w:val="0"/>
      <w:marRight w:val="0"/>
      <w:marTop w:val="0"/>
      <w:marBottom w:val="0"/>
      <w:divBdr>
        <w:top w:val="none" w:sz="0" w:space="0" w:color="auto"/>
        <w:left w:val="none" w:sz="0" w:space="0" w:color="auto"/>
        <w:bottom w:val="none" w:sz="0" w:space="0" w:color="auto"/>
        <w:right w:val="none" w:sz="0" w:space="0" w:color="auto"/>
      </w:divBdr>
    </w:div>
    <w:div w:id="1839074825">
      <w:bodyDiv w:val="1"/>
      <w:marLeft w:val="0"/>
      <w:marRight w:val="0"/>
      <w:marTop w:val="0"/>
      <w:marBottom w:val="0"/>
      <w:divBdr>
        <w:top w:val="none" w:sz="0" w:space="0" w:color="auto"/>
        <w:left w:val="none" w:sz="0" w:space="0" w:color="auto"/>
        <w:bottom w:val="none" w:sz="0" w:space="0" w:color="auto"/>
        <w:right w:val="none" w:sz="0" w:space="0" w:color="auto"/>
      </w:divBdr>
    </w:div>
    <w:div w:id="1853915055">
      <w:bodyDiv w:val="1"/>
      <w:marLeft w:val="0"/>
      <w:marRight w:val="0"/>
      <w:marTop w:val="0"/>
      <w:marBottom w:val="0"/>
      <w:divBdr>
        <w:top w:val="none" w:sz="0" w:space="0" w:color="auto"/>
        <w:left w:val="none" w:sz="0" w:space="0" w:color="auto"/>
        <w:bottom w:val="none" w:sz="0" w:space="0" w:color="auto"/>
        <w:right w:val="none" w:sz="0" w:space="0" w:color="auto"/>
      </w:divBdr>
    </w:div>
    <w:div w:id="1867864415">
      <w:bodyDiv w:val="1"/>
      <w:marLeft w:val="0"/>
      <w:marRight w:val="0"/>
      <w:marTop w:val="0"/>
      <w:marBottom w:val="0"/>
      <w:divBdr>
        <w:top w:val="none" w:sz="0" w:space="0" w:color="auto"/>
        <w:left w:val="none" w:sz="0" w:space="0" w:color="auto"/>
        <w:bottom w:val="none" w:sz="0" w:space="0" w:color="auto"/>
        <w:right w:val="none" w:sz="0" w:space="0" w:color="auto"/>
      </w:divBdr>
    </w:div>
    <w:div w:id="1938630890">
      <w:bodyDiv w:val="1"/>
      <w:marLeft w:val="0"/>
      <w:marRight w:val="0"/>
      <w:marTop w:val="0"/>
      <w:marBottom w:val="0"/>
      <w:divBdr>
        <w:top w:val="none" w:sz="0" w:space="0" w:color="auto"/>
        <w:left w:val="none" w:sz="0" w:space="0" w:color="auto"/>
        <w:bottom w:val="none" w:sz="0" w:space="0" w:color="auto"/>
        <w:right w:val="none" w:sz="0" w:space="0" w:color="auto"/>
      </w:divBdr>
    </w:div>
    <w:div w:id="1983267846">
      <w:bodyDiv w:val="1"/>
      <w:marLeft w:val="0"/>
      <w:marRight w:val="0"/>
      <w:marTop w:val="0"/>
      <w:marBottom w:val="0"/>
      <w:divBdr>
        <w:top w:val="none" w:sz="0" w:space="0" w:color="auto"/>
        <w:left w:val="none" w:sz="0" w:space="0" w:color="auto"/>
        <w:bottom w:val="none" w:sz="0" w:space="0" w:color="auto"/>
        <w:right w:val="none" w:sz="0" w:space="0" w:color="auto"/>
      </w:divBdr>
    </w:div>
    <w:div w:id="1985356959">
      <w:bodyDiv w:val="1"/>
      <w:marLeft w:val="0"/>
      <w:marRight w:val="0"/>
      <w:marTop w:val="0"/>
      <w:marBottom w:val="0"/>
      <w:divBdr>
        <w:top w:val="none" w:sz="0" w:space="0" w:color="auto"/>
        <w:left w:val="none" w:sz="0" w:space="0" w:color="auto"/>
        <w:bottom w:val="none" w:sz="0" w:space="0" w:color="auto"/>
        <w:right w:val="none" w:sz="0" w:space="0" w:color="auto"/>
      </w:divBdr>
    </w:div>
    <w:div w:id="1991902242">
      <w:bodyDiv w:val="1"/>
      <w:marLeft w:val="0"/>
      <w:marRight w:val="0"/>
      <w:marTop w:val="0"/>
      <w:marBottom w:val="0"/>
      <w:divBdr>
        <w:top w:val="none" w:sz="0" w:space="0" w:color="auto"/>
        <w:left w:val="none" w:sz="0" w:space="0" w:color="auto"/>
        <w:bottom w:val="none" w:sz="0" w:space="0" w:color="auto"/>
        <w:right w:val="none" w:sz="0" w:space="0" w:color="auto"/>
      </w:divBdr>
    </w:div>
    <w:div w:id="211262872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diagramData" Target="diagrams/data2.xml"/><Relationship Id="rId21" Type="http://schemas.openxmlformats.org/officeDocument/2006/relationships/diagramQuickStyle" Target="diagrams/quickStyle1.xml"/><Relationship Id="rId42" Type="http://schemas.openxmlformats.org/officeDocument/2006/relationships/chart" Target="charts/chart12.xml"/><Relationship Id="rId47" Type="http://schemas.openxmlformats.org/officeDocument/2006/relationships/diagramQuickStyle" Target="diagrams/quickStyle3.xml"/><Relationship Id="rId63" Type="http://schemas.openxmlformats.org/officeDocument/2006/relationships/footer" Target="footer4.xml"/><Relationship Id="rId68" Type="http://schemas.openxmlformats.org/officeDocument/2006/relationships/theme" Target="theme/theme1.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diagramColors" Target="diagrams/colors2.xml"/><Relationship Id="rId11" Type="http://schemas.openxmlformats.org/officeDocument/2006/relationships/footnotes" Target="footnotes.xml"/><Relationship Id="rId24" Type="http://schemas.openxmlformats.org/officeDocument/2006/relationships/header" Target="header4.xml"/><Relationship Id="rId32" Type="http://schemas.openxmlformats.org/officeDocument/2006/relationships/chart" Target="charts/chart2.xml"/><Relationship Id="rId37" Type="http://schemas.openxmlformats.org/officeDocument/2006/relationships/chart" Target="charts/chart7.xml"/><Relationship Id="rId40" Type="http://schemas.openxmlformats.org/officeDocument/2006/relationships/chart" Target="charts/chart10.xml"/><Relationship Id="rId45" Type="http://schemas.openxmlformats.org/officeDocument/2006/relationships/diagramData" Target="diagrams/data3.xml"/><Relationship Id="rId53" Type="http://schemas.openxmlformats.org/officeDocument/2006/relationships/image" Target="media/image17.png"/><Relationship Id="rId58" Type="http://schemas.openxmlformats.org/officeDocument/2006/relationships/chart" Target="charts/chart22.xml"/><Relationship Id="rId66" Type="http://schemas.openxmlformats.org/officeDocument/2006/relationships/footer" Target="footer5.xml"/><Relationship Id="rId5" Type="http://schemas.openxmlformats.org/officeDocument/2006/relationships/customXml" Target="../customXml/item5.xml"/><Relationship Id="rId61" Type="http://schemas.openxmlformats.org/officeDocument/2006/relationships/chart" Target="charts/chart25.xml"/><Relationship Id="rId19" Type="http://schemas.openxmlformats.org/officeDocument/2006/relationships/diagramData" Target="diagrams/data1.xml"/><Relationship Id="rId14" Type="http://schemas.openxmlformats.org/officeDocument/2006/relationships/header" Target="header1.xml"/><Relationship Id="rId22" Type="http://schemas.openxmlformats.org/officeDocument/2006/relationships/diagramColors" Target="diagrams/colors1.xml"/><Relationship Id="rId27" Type="http://schemas.openxmlformats.org/officeDocument/2006/relationships/diagramLayout" Target="diagrams/layout2.xml"/><Relationship Id="rId30" Type="http://schemas.microsoft.com/office/2007/relationships/diagramDrawing" Target="diagrams/drawing2.xml"/><Relationship Id="rId35" Type="http://schemas.openxmlformats.org/officeDocument/2006/relationships/chart" Target="charts/chart5.xml"/><Relationship Id="rId43" Type="http://schemas.openxmlformats.org/officeDocument/2006/relationships/chart" Target="charts/chart13.xml"/><Relationship Id="rId48" Type="http://schemas.openxmlformats.org/officeDocument/2006/relationships/diagramColors" Target="diagrams/colors3.xml"/><Relationship Id="rId56" Type="http://schemas.openxmlformats.org/officeDocument/2006/relationships/chart" Target="charts/chart20.xml"/><Relationship Id="rId64" Type="http://schemas.openxmlformats.org/officeDocument/2006/relationships/image" Target="media/image18.png"/><Relationship Id="rId69" Type="http://schemas.microsoft.com/office/2019/05/relationships/documenttasks" Target="documenttasks/documenttasks1.xml"/><Relationship Id="rId8" Type="http://schemas.openxmlformats.org/officeDocument/2006/relationships/styles" Target="styles.xml"/><Relationship Id="rId51" Type="http://schemas.openxmlformats.org/officeDocument/2006/relationships/chart" Target="charts/chart16.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footer" Target="footer3.xml"/><Relationship Id="rId33" Type="http://schemas.openxmlformats.org/officeDocument/2006/relationships/chart" Target="charts/chart3.xml"/><Relationship Id="rId38" Type="http://schemas.openxmlformats.org/officeDocument/2006/relationships/chart" Target="charts/chart8.xml"/><Relationship Id="rId46" Type="http://schemas.openxmlformats.org/officeDocument/2006/relationships/diagramLayout" Target="diagrams/layout3.xml"/><Relationship Id="rId59" Type="http://schemas.openxmlformats.org/officeDocument/2006/relationships/chart" Target="charts/chart23.xml"/><Relationship Id="rId67" Type="http://schemas.openxmlformats.org/officeDocument/2006/relationships/fontTable" Target="fontTable.xml"/><Relationship Id="rId20" Type="http://schemas.openxmlformats.org/officeDocument/2006/relationships/diagramLayout" Target="diagrams/layout1.xml"/><Relationship Id="rId41" Type="http://schemas.openxmlformats.org/officeDocument/2006/relationships/chart" Target="charts/chart11.xml"/><Relationship Id="rId54" Type="http://schemas.openxmlformats.org/officeDocument/2006/relationships/chart" Target="charts/chart18.xml"/><Relationship Id="rId62" Type="http://schemas.openxmlformats.org/officeDocument/2006/relationships/header" Target="header5.xml"/><Relationship Id="rId70" Type="http://schemas.microsoft.com/office/2020/10/relationships/intelligence" Target="intelligence2.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2.xml"/><Relationship Id="rId23" Type="http://schemas.microsoft.com/office/2007/relationships/diagramDrawing" Target="diagrams/drawing1.xml"/><Relationship Id="rId28" Type="http://schemas.openxmlformats.org/officeDocument/2006/relationships/diagramQuickStyle" Target="diagrams/quickStyle2.xml"/><Relationship Id="rId36" Type="http://schemas.openxmlformats.org/officeDocument/2006/relationships/chart" Target="charts/chart6.xml"/><Relationship Id="rId49" Type="http://schemas.microsoft.com/office/2007/relationships/diagramDrawing" Target="diagrams/drawing3.xml"/><Relationship Id="rId57" Type="http://schemas.openxmlformats.org/officeDocument/2006/relationships/chart" Target="charts/chart21.xml"/><Relationship Id="rId10" Type="http://schemas.openxmlformats.org/officeDocument/2006/relationships/webSettings" Target="webSettings.xml"/><Relationship Id="rId31" Type="http://schemas.openxmlformats.org/officeDocument/2006/relationships/chart" Target="charts/chart1.xml"/><Relationship Id="rId44" Type="http://schemas.openxmlformats.org/officeDocument/2006/relationships/chart" Target="charts/chart14.xml"/><Relationship Id="rId52" Type="http://schemas.openxmlformats.org/officeDocument/2006/relationships/chart" Target="charts/chart17.xml"/><Relationship Id="rId60" Type="http://schemas.openxmlformats.org/officeDocument/2006/relationships/chart" Target="charts/chart24.xml"/><Relationship Id="rId65" Type="http://schemas.openxmlformats.org/officeDocument/2006/relationships/header" Target="header6.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footer" Target="footer2.xml"/><Relationship Id="rId39" Type="http://schemas.openxmlformats.org/officeDocument/2006/relationships/chart" Target="charts/chart9.xml"/><Relationship Id="rId34" Type="http://schemas.openxmlformats.org/officeDocument/2006/relationships/chart" Target="charts/chart4.xml"/><Relationship Id="rId50" Type="http://schemas.openxmlformats.org/officeDocument/2006/relationships/chart" Target="charts/chart15.xml"/><Relationship Id="rId55" Type="http://schemas.openxmlformats.org/officeDocument/2006/relationships/chart" Target="charts/chart19.xml"/></Relationships>
</file>

<file path=word/_rels/footer1.xml.rels><?xml version="1.0" encoding="UTF-8" standalone="yes"?>
<Relationships xmlns="http://schemas.openxmlformats.org/package/2006/relationships"><Relationship Id="rId1" Type="http://schemas.openxmlformats.org/officeDocument/2006/relationships/image" Target="media/image2.jpeg"/></Relationships>
</file>

<file path=word/_rels/footer2.xml.rels><?xml version="1.0" encoding="UTF-8" standalone="yes"?>
<Relationships xmlns="http://schemas.openxmlformats.org/package/2006/relationships"><Relationship Id="rId1" Type="http://schemas.openxmlformats.org/officeDocument/2006/relationships/image" Target="media/image3.png"/></Relationships>
</file>

<file path=word/_rels/footer3.xml.rels><?xml version="1.0" encoding="UTF-8" standalone="yes"?>
<Relationships xmlns="http://schemas.openxmlformats.org/package/2006/relationships"><Relationship Id="rId1" Type="http://schemas.openxmlformats.org/officeDocument/2006/relationships/image" Target="media/image2.jpeg"/></Relationships>
</file>

<file path=word/_rels/footer4.xml.rels><?xml version="1.0" encoding="UTF-8" standalone="yes"?>
<Relationships xmlns="http://schemas.openxmlformats.org/package/2006/relationships"><Relationship Id="rId1" Type="http://schemas.openxmlformats.org/officeDocument/2006/relationships/image" Target="media/image2.jpeg"/></Relationships>
</file>

<file path=word/_rels/footer5.xml.rels><?xml version="1.0" encoding="UTF-8" standalone="yes"?>
<Relationships xmlns="http://schemas.openxmlformats.org/package/2006/relationships"><Relationship Id="rId1" Type="http://schemas.openxmlformats.org/officeDocument/2006/relationships/image" Target="media/image2.jpeg"/></Relationships>
</file>

<file path=word/_rels/footnotes.xml.rels><?xml version="1.0" encoding="UTF-8" standalone="yes"?>
<Relationships xmlns="http://schemas.openxmlformats.org/package/2006/relationships"><Relationship Id="rId3" Type="http://schemas.openxmlformats.org/officeDocument/2006/relationships/hyperlink" Target="https://www.acas.org.uk/mediation" TargetMode="External"/><Relationship Id="rId2" Type="http://schemas.openxmlformats.org/officeDocument/2006/relationships/hyperlink" Target="https://www.acas.org.uk/estimating-the-costs-of-workplace-conflict-report" TargetMode="External"/><Relationship Id="rId1" Type="http://schemas.openxmlformats.org/officeDocument/2006/relationships/hyperlink" Target="https://www.acas.org.uk/estimating-the-costs-of-workplace-conflict-report" TargetMode="External"/><Relationship Id="rId4" Type="http://schemas.openxmlformats.org/officeDocument/2006/relationships/hyperlink" Target="https://www.cipd.org/uk/knowledge/factsheets/mediation-factsheet/"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jpe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beth.mason\AppData\Roaming\Microsoft\Templates\IFF%20Research%20Report.dotm" TargetMode="Externa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3" Type="http://schemas.openxmlformats.org/officeDocument/2006/relationships/oleObject" Target="Chart%20in%20Microsoft%20Word"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1.xlsx"/></Relationships>
</file>

<file path=word/charts/_rels/chart4.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2.xlsx"/></Relationships>
</file>

<file path=word/charts/_rels/chart5.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3.xlsx"/></Relationships>
</file>

<file path=word/charts/_rels/chart6.xml.rels><?xml version="1.0" encoding="UTF-8" standalone="yes"?>
<Relationships xmlns="http://schemas.openxmlformats.org/package/2006/relationships"><Relationship Id="rId3" Type="http://schemas.openxmlformats.org/officeDocument/2006/relationships/oleObject" Target="file:///\\IFFDFS.iffresearch.com\FileServices\Y%20Drive\Jobs\12350\Report\Report%20Charts\BM%20report%20charts.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file:///\\IFFDFS.iffresearch.com\FileServices\Y%20Drive\Jobs\12350\Report\Report%20Charts\BM%20report%20charts.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IFFDFS.iffresearch.com\FileServices\Y%20Drive\Jobs\12350\Report\Report%20Charts\BM%20report%20charts.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IFFDFS.iffresearch.com\FileServices\Y%20Drive\Jobs\12350\Report\Report%20Charts\BM%20report%20charts.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file:///\\IFFDFS.iffresearch.com\FileServices\Y%20Drive\Jobs\12350\Report\Report%20Charts\BM%20report%20charts.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file:///\\IFFDFS.iffresearch.com\FileServices\Y%20Drive\Jobs\12350\Report\Report%20Charts\12350%20Report%20Charts%20RM%20LA%20edits.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IFFDFS.iffresearch.com\FileServices\Y%20Drive\Jobs\12350\Report\Report%20Charts\BM%20report%20charts.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IFFDFS.iffresearch.com\FileServices\Y%20Drive\Jobs\12350\Report\Report%20Charts\BM%20report%20charts%20LA%20edits.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file:///\\IFFDFS.iffresearch.com\FileServices\Y%20Drive\Jobs\12350\Report\Report%20Charts\BM%20report%20charts.xlsx"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oleObject" Target="file:///\\IFFDFS.iffresearch.com\FileServices\Y%20Drive\Jobs\12350\Report\Report%20Charts\BM%20report%20charts%20LA%20edits.xlsx" TargetMode="External"/><Relationship Id="rId2" Type="http://schemas.microsoft.com/office/2011/relationships/chartColorStyle" Target="colors19.xml"/><Relationship Id="rId1" Type="http://schemas.microsoft.com/office/2011/relationships/chartStyle" Target="style19.xml"/></Relationships>
</file>

<file path=word/charts/_rels/chart20.xml.rels><?xml version="1.0" encoding="UTF-8" standalone="yes"?>
<Relationships xmlns="http://schemas.openxmlformats.org/package/2006/relationships"><Relationship Id="rId3" Type="http://schemas.openxmlformats.org/officeDocument/2006/relationships/oleObject" Target="file:///C:\Users\rahma.mohamed\Documents\Jobs\12350%20-%20ACAS\12350%20charts.xlsx" TargetMode="External"/><Relationship Id="rId2" Type="http://schemas.microsoft.com/office/2011/relationships/chartColorStyle" Target="colors20.xml"/><Relationship Id="rId1" Type="http://schemas.microsoft.com/office/2011/relationships/chartStyle" Target="style20.xml"/></Relationships>
</file>

<file path=word/charts/_rels/chart21.xml.rels><?xml version="1.0" encoding="UTF-8" standalone="yes"?>
<Relationships xmlns="http://schemas.openxmlformats.org/package/2006/relationships"><Relationship Id="rId3" Type="http://schemas.openxmlformats.org/officeDocument/2006/relationships/oleObject" Target="file:///\\IFFDFS.iffresearch.com\FileServices\Y%20Drive\Jobs\12350\Report\Report%20Charts\12350%20Report%20Charts%20RM%20LA%20edits.xlsx" TargetMode="External"/><Relationship Id="rId2" Type="http://schemas.microsoft.com/office/2011/relationships/chartColorStyle" Target="colors21.xml"/><Relationship Id="rId1" Type="http://schemas.microsoft.com/office/2011/relationships/chartStyle" Target="style21.xml"/></Relationships>
</file>

<file path=word/charts/_rels/chart22.xml.rels><?xml version="1.0" encoding="UTF-8" standalone="yes"?>
<Relationships xmlns="http://schemas.openxmlformats.org/package/2006/relationships"><Relationship Id="rId3" Type="http://schemas.openxmlformats.org/officeDocument/2006/relationships/oleObject" Target="file:///C:\Users\rahma.mohamed\Documents\Jobs\12350%20-%20ACAS\12350%20charts.xlsx" TargetMode="External"/><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oleObject" Target="file:///C:\Users\rahma.mohamed\Documents\Jobs\12350%20-%20ACAS\12350%20charts.xlsx" TargetMode="External"/><Relationship Id="rId2" Type="http://schemas.microsoft.com/office/2011/relationships/chartColorStyle" Target="colors23.xml"/><Relationship Id="rId1" Type="http://schemas.microsoft.com/office/2011/relationships/chartStyle" Target="style23.xml"/></Relationships>
</file>

<file path=word/charts/_rels/chart24.xml.rels><?xml version="1.0" encoding="UTF-8" standalone="yes"?>
<Relationships xmlns="http://schemas.openxmlformats.org/package/2006/relationships"><Relationship Id="rId3" Type="http://schemas.openxmlformats.org/officeDocument/2006/relationships/oleObject" Target="file:///C:\Users\rahma.mohamed\Documents\Jobs\12350%20-%20ACAS\12350%20charts.xlsx" TargetMode="External"/><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oleObject" Target="file:///C:\Users\rahma.mohamed\Documents\Jobs\12350%20-%20ACAS\12350%20charts.xlsx" TargetMode="External"/><Relationship Id="rId2" Type="http://schemas.microsoft.com/office/2011/relationships/chartColorStyle" Target="colors25.xml"/><Relationship Id="rId1" Type="http://schemas.microsoft.com/office/2011/relationships/chartStyle" Target="style2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spPr>
            <a:solidFill>
              <a:srgbClr val="12436D"/>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Sheet1!$B$2:$B$14</c:f>
              <c:strCache>
                <c:ptCount val="13"/>
                <c:pt idx="0">
                  <c:v>Personal development to enhance your skills</c:v>
                </c:pt>
                <c:pt idx="1">
                  <c:v>There was a need for mediation in your workplace</c:v>
                </c:pt>
                <c:pt idx="2">
                  <c:v>It is relevant to your current job role</c:v>
                </c:pt>
                <c:pt idx="3">
                  <c:v>You perceived it as a useful skill to have</c:v>
                </c:pt>
                <c:pt idx="4">
                  <c:v>To obtain a qualification</c:v>
                </c:pt>
                <c:pt idx="5">
                  <c:v>It is something you were interested in</c:v>
                </c:pt>
                <c:pt idx="6">
                  <c:v>To raise the profile of mediation in your workplace</c:v>
                </c:pt>
                <c:pt idx="7">
                  <c:v>As an alternative solution to deal with conflicts informally</c:v>
                </c:pt>
                <c:pt idx="8">
                  <c:v>To further develop mediation skills that you already possessed</c:v>
                </c:pt>
                <c:pt idx="9">
                  <c:v>To enable you to extend your role or move into another role</c:v>
                </c:pt>
                <c:pt idx="10">
                  <c:v>You were asked/nominated to attend</c:v>
                </c:pt>
                <c:pt idx="11">
                  <c:v>To be able to train others in mediation</c:v>
                </c:pt>
                <c:pt idx="12">
                  <c:v>Another reason</c:v>
                </c:pt>
              </c:strCache>
            </c:strRef>
          </c:cat>
          <c:val>
            <c:numRef>
              <c:f>Sheet1!$D$2:$D$14</c:f>
              <c:numCache>
                <c:formatCode>0%</c:formatCode>
                <c:ptCount val="13"/>
                <c:pt idx="0">
                  <c:v>0.57999999999999996</c:v>
                </c:pt>
                <c:pt idx="1">
                  <c:v>0.47</c:v>
                </c:pt>
                <c:pt idx="2">
                  <c:v>0.43</c:v>
                </c:pt>
                <c:pt idx="3">
                  <c:v>0.34</c:v>
                </c:pt>
                <c:pt idx="4">
                  <c:v>0.3</c:v>
                </c:pt>
                <c:pt idx="5">
                  <c:v>0.3</c:v>
                </c:pt>
                <c:pt idx="6">
                  <c:v>0.27</c:v>
                </c:pt>
                <c:pt idx="7">
                  <c:v>0.26</c:v>
                </c:pt>
                <c:pt idx="8">
                  <c:v>0.23</c:v>
                </c:pt>
                <c:pt idx="9">
                  <c:v>0.23</c:v>
                </c:pt>
                <c:pt idx="10">
                  <c:v>0.2</c:v>
                </c:pt>
                <c:pt idx="11">
                  <c:v>0.04</c:v>
                </c:pt>
                <c:pt idx="12">
                  <c:v>0.02</c:v>
                </c:pt>
              </c:numCache>
            </c:numRef>
          </c:val>
          <c:extLst>
            <c:ext xmlns:c16="http://schemas.microsoft.com/office/drawing/2014/chart" uri="{C3380CC4-5D6E-409C-BE32-E72D297353CC}">
              <c16:uniqueId val="{00000000-7BE0-4268-B715-6433DAA7609B}"/>
            </c:ext>
          </c:extLst>
        </c:ser>
        <c:dLbls>
          <c:dLblPos val="outEnd"/>
          <c:showLegendKey val="0"/>
          <c:showVal val="1"/>
          <c:showCatName val="0"/>
          <c:showSerName val="0"/>
          <c:showPercent val="0"/>
          <c:showBubbleSize val="0"/>
        </c:dLbls>
        <c:gapWidth val="182"/>
        <c:axId val="1693687151"/>
        <c:axId val="1693678991"/>
      </c:barChart>
      <c:catAx>
        <c:axId val="1693687151"/>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693678991"/>
        <c:crosses val="autoZero"/>
        <c:auto val="1"/>
        <c:lblAlgn val="ctr"/>
        <c:lblOffset val="100"/>
        <c:noMultiLvlLbl val="0"/>
      </c:catAx>
      <c:valAx>
        <c:axId val="1693678991"/>
        <c:scaling>
          <c:orientation val="minMax"/>
        </c:scaling>
        <c:delete val="0"/>
        <c:axPos val="t"/>
        <c:numFmt formatCode="0%" sourceLinked="1"/>
        <c:majorTickMark val="none"/>
        <c:minorTickMark val="none"/>
        <c:tickLblPos val="high"/>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693687151"/>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'[Chart in Microsoft Word]Sheet1'!$B$27</c:f>
              <c:strCache>
                <c:ptCount val="1"/>
                <c:pt idx="0">
                  <c:v>Don't know</c:v>
                </c:pt>
              </c:strCache>
            </c:strRef>
          </c:tx>
          <c:spPr>
            <a:solidFill>
              <a:srgbClr val="404040"/>
            </a:solidFill>
            <a:ln>
              <a:solidFill>
                <a:srgbClr val="404040"/>
              </a:solidFill>
            </a:ln>
            <a:effectLst/>
          </c:spPr>
          <c:invertIfNegative val="0"/>
          <c:cat>
            <c:strRef>
              <c:f>'[Chart in Microsoft Word]Sheet1'!$D$21,'[Chart in Microsoft Word]Sheet1'!$F$21,'[Chart in Microsoft Word]Sheet1'!$H$21,'[Chart in Microsoft Word]Sheet1'!$J$21,'[Chart in Microsoft Word]Sheet1'!$L$21,'[Chart in Microsoft Word]Sheet1'!$N$21</c:f>
              <c:strCache>
                <c:ptCount val="6"/>
                <c:pt idx="0">
                  <c:v>The course materials were up-to-date?</c:v>
                </c:pt>
                <c:pt idx="1">
                  <c:v>The course materials covered relevant topics and areas?</c:v>
                </c:pt>
                <c:pt idx="2">
                  <c:v>The course tutor was knowledgeable?</c:v>
                </c:pt>
                <c:pt idx="3">
                  <c:v>The course tutor provided useful examples?</c:v>
                </c:pt>
                <c:pt idx="4">
                  <c:v>The course tutor allowed enough time for discussion/exercises during the CIWM course?</c:v>
                </c:pt>
                <c:pt idx="5">
                  <c:v>The course tutor provided support and feedback</c:v>
                </c:pt>
              </c:strCache>
            </c:strRef>
          </c:cat>
          <c:val>
            <c:numRef>
              <c:f>'[Chart in Microsoft Word]Sheet1'!$D$27,'[Chart in Microsoft Word]Sheet1'!$F$27,'[Chart in Microsoft Word]Sheet1'!$H$27,'[Chart in Microsoft Word]Sheet1'!$J$27,'[Chart in Microsoft Word]Sheet1'!$L$27,'[Chart in Microsoft Word]Sheet1'!$N$27</c:f>
              <c:numCache>
                <c:formatCode>General</c:formatCode>
                <c:ptCount val="6"/>
                <c:pt idx="0" formatCode="0%">
                  <c:v>0.03</c:v>
                </c:pt>
                <c:pt idx="4" formatCode="0%">
                  <c:v>0.01</c:v>
                </c:pt>
                <c:pt idx="5" formatCode="0%">
                  <c:v>0</c:v>
                </c:pt>
              </c:numCache>
            </c:numRef>
          </c:val>
          <c:extLst>
            <c:ext xmlns:c16="http://schemas.microsoft.com/office/drawing/2014/chart" uri="{C3380CC4-5D6E-409C-BE32-E72D297353CC}">
              <c16:uniqueId val="{00000000-2C32-4D09-935F-00431D5114E1}"/>
            </c:ext>
          </c:extLst>
        </c:ser>
        <c:ser>
          <c:idx val="1"/>
          <c:order val="1"/>
          <c:tx>
            <c:strRef>
              <c:f>'[Chart in Microsoft Word]Sheet1'!$B$28</c:f>
              <c:strCache>
                <c:ptCount val="1"/>
                <c:pt idx="0">
                  <c:v>Disagree</c:v>
                </c:pt>
              </c:strCache>
            </c:strRef>
          </c:tx>
          <c:spPr>
            <a:solidFill>
              <a:srgbClr val="A285D1"/>
            </a:solidFill>
            <a:ln>
              <a:solidFill>
                <a:srgbClr val="A285D1"/>
              </a:solidFill>
            </a:ln>
            <a:effectLst/>
          </c:spPr>
          <c:invertIfNegative val="0"/>
          <c:cat>
            <c:strRef>
              <c:f>'[Chart in Microsoft Word]Sheet1'!$D$21,'[Chart in Microsoft Word]Sheet1'!$F$21,'[Chart in Microsoft Word]Sheet1'!$H$21,'[Chart in Microsoft Word]Sheet1'!$J$21,'[Chart in Microsoft Word]Sheet1'!$L$21,'[Chart in Microsoft Word]Sheet1'!$N$21</c:f>
              <c:strCache>
                <c:ptCount val="6"/>
                <c:pt idx="0">
                  <c:v>The course materials were up-to-date?</c:v>
                </c:pt>
                <c:pt idx="1">
                  <c:v>The course materials covered relevant topics and areas?</c:v>
                </c:pt>
                <c:pt idx="2">
                  <c:v>The course tutor was knowledgeable?</c:v>
                </c:pt>
                <c:pt idx="3">
                  <c:v>The course tutor provided useful examples?</c:v>
                </c:pt>
                <c:pt idx="4">
                  <c:v>The course tutor allowed enough time for discussion/exercises during the CIWM course?</c:v>
                </c:pt>
                <c:pt idx="5">
                  <c:v>The course tutor provided support and feedback</c:v>
                </c:pt>
              </c:strCache>
            </c:strRef>
          </c:cat>
          <c:val>
            <c:numRef>
              <c:f>'[Chart in Microsoft Word]Sheet1'!$D$28,'[Chart in Microsoft Word]Sheet1'!$F$28,'[Chart in Microsoft Word]Sheet1'!$H$28,'[Chart in Microsoft Word]Sheet1'!$J$28,'[Chart in Microsoft Word]Sheet1'!$L$28,'[Chart in Microsoft Word]Sheet1'!$N$28</c:f>
              <c:numCache>
                <c:formatCode>0%</c:formatCode>
                <c:ptCount val="6"/>
                <c:pt idx="0">
                  <c:v>0.05</c:v>
                </c:pt>
                <c:pt idx="1">
                  <c:v>0.03</c:v>
                </c:pt>
                <c:pt idx="2">
                  <c:v>0.02</c:v>
                </c:pt>
                <c:pt idx="3">
                  <c:v>0.02</c:v>
                </c:pt>
                <c:pt idx="4">
                  <c:v>0.03</c:v>
                </c:pt>
                <c:pt idx="5">
                  <c:v>0.02</c:v>
                </c:pt>
              </c:numCache>
            </c:numRef>
          </c:val>
          <c:extLst>
            <c:ext xmlns:c16="http://schemas.microsoft.com/office/drawing/2014/chart" uri="{C3380CC4-5D6E-409C-BE32-E72D297353CC}">
              <c16:uniqueId val="{00000001-2C32-4D09-935F-00431D5114E1}"/>
            </c:ext>
          </c:extLst>
        </c:ser>
        <c:ser>
          <c:idx val="2"/>
          <c:order val="2"/>
          <c:tx>
            <c:strRef>
              <c:f>'[Chart in Microsoft Word]Sheet1'!$B$29</c:f>
              <c:strCache>
                <c:ptCount val="1"/>
                <c:pt idx="0">
                  <c:v>Neither agree nor disagree</c:v>
                </c:pt>
              </c:strCache>
            </c:strRef>
          </c:tx>
          <c:spPr>
            <a:solidFill>
              <a:srgbClr val="801650"/>
            </a:solidFill>
            <a:ln>
              <a:solidFill>
                <a:srgbClr val="801650"/>
              </a:solidFill>
            </a:ln>
            <a:effectLst/>
          </c:spPr>
          <c:invertIfNegative val="0"/>
          <c:cat>
            <c:strRef>
              <c:f>'[Chart in Microsoft Word]Sheet1'!$D$21,'[Chart in Microsoft Word]Sheet1'!$F$21,'[Chart in Microsoft Word]Sheet1'!$H$21,'[Chart in Microsoft Word]Sheet1'!$J$21,'[Chart in Microsoft Word]Sheet1'!$L$21,'[Chart in Microsoft Word]Sheet1'!$N$21</c:f>
              <c:strCache>
                <c:ptCount val="6"/>
                <c:pt idx="0">
                  <c:v>The course materials were up-to-date?</c:v>
                </c:pt>
                <c:pt idx="1">
                  <c:v>The course materials covered relevant topics and areas?</c:v>
                </c:pt>
                <c:pt idx="2">
                  <c:v>The course tutor was knowledgeable?</c:v>
                </c:pt>
                <c:pt idx="3">
                  <c:v>The course tutor provided useful examples?</c:v>
                </c:pt>
                <c:pt idx="4">
                  <c:v>The course tutor allowed enough time for discussion/exercises during the CIWM course?</c:v>
                </c:pt>
                <c:pt idx="5">
                  <c:v>The course tutor provided support and feedback</c:v>
                </c:pt>
              </c:strCache>
            </c:strRef>
          </c:cat>
          <c:val>
            <c:numRef>
              <c:f>'[Chart in Microsoft Word]Sheet1'!$D$29,'[Chart in Microsoft Word]Sheet1'!$F$29,'[Chart in Microsoft Word]Sheet1'!$H$29,'[Chart in Microsoft Word]Sheet1'!$J$29,'[Chart in Microsoft Word]Sheet1'!$L$29,'[Chart in Microsoft Word]Sheet1'!$N$29</c:f>
              <c:numCache>
                <c:formatCode>0%</c:formatCode>
                <c:ptCount val="6"/>
                <c:pt idx="0">
                  <c:v>0.02</c:v>
                </c:pt>
                <c:pt idx="1">
                  <c:v>0.01</c:v>
                </c:pt>
                <c:pt idx="3">
                  <c:v>0.01</c:v>
                </c:pt>
                <c:pt idx="4">
                  <c:v>0.01</c:v>
                </c:pt>
                <c:pt idx="5">
                  <c:v>0</c:v>
                </c:pt>
              </c:numCache>
            </c:numRef>
          </c:val>
          <c:extLst>
            <c:ext xmlns:c16="http://schemas.microsoft.com/office/drawing/2014/chart" uri="{C3380CC4-5D6E-409C-BE32-E72D297353CC}">
              <c16:uniqueId val="{00000002-2C32-4D09-935F-00431D5114E1}"/>
            </c:ext>
          </c:extLst>
        </c:ser>
        <c:ser>
          <c:idx val="3"/>
          <c:order val="3"/>
          <c:tx>
            <c:strRef>
              <c:f>'[Chart in Microsoft Word]Sheet1'!$B$30</c:f>
              <c:strCache>
                <c:ptCount val="1"/>
                <c:pt idx="0">
                  <c:v>Agree</c:v>
                </c:pt>
              </c:strCache>
            </c:strRef>
          </c:tx>
          <c:spPr>
            <a:solidFill>
              <a:srgbClr val="28A197"/>
            </a:solidFill>
            <a:ln>
              <a:solidFill>
                <a:srgbClr val="28A197"/>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'[Chart in Microsoft Word]Sheet1'!$D$21,'[Chart in Microsoft Word]Sheet1'!$F$21,'[Chart in Microsoft Word]Sheet1'!$H$21,'[Chart in Microsoft Word]Sheet1'!$J$21,'[Chart in Microsoft Word]Sheet1'!$L$21,'[Chart in Microsoft Word]Sheet1'!$N$21</c:f>
              <c:strCache>
                <c:ptCount val="6"/>
                <c:pt idx="0">
                  <c:v>The course materials were up-to-date?</c:v>
                </c:pt>
                <c:pt idx="1">
                  <c:v>The course materials covered relevant topics and areas?</c:v>
                </c:pt>
                <c:pt idx="2">
                  <c:v>The course tutor was knowledgeable?</c:v>
                </c:pt>
                <c:pt idx="3">
                  <c:v>The course tutor provided useful examples?</c:v>
                </c:pt>
                <c:pt idx="4">
                  <c:v>The course tutor allowed enough time for discussion/exercises during the CIWM course?</c:v>
                </c:pt>
                <c:pt idx="5">
                  <c:v>The course tutor provided support and feedback</c:v>
                </c:pt>
              </c:strCache>
            </c:strRef>
          </c:cat>
          <c:val>
            <c:numRef>
              <c:f>'[Chart in Microsoft Word]Sheet1'!$D$30,'[Chart in Microsoft Word]Sheet1'!$F$30,'[Chart in Microsoft Word]Sheet1'!$H$30,'[Chart in Microsoft Word]Sheet1'!$J$30,'[Chart in Microsoft Word]Sheet1'!$L$30,'[Chart in Microsoft Word]Sheet1'!$N$30</c:f>
              <c:numCache>
                <c:formatCode>0%</c:formatCode>
                <c:ptCount val="6"/>
                <c:pt idx="0">
                  <c:v>0.90999999999999992</c:v>
                </c:pt>
                <c:pt idx="1">
                  <c:v>0.96</c:v>
                </c:pt>
                <c:pt idx="2">
                  <c:v>0.98</c:v>
                </c:pt>
                <c:pt idx="3">
                  <c:v>0.97</c:v>
                </c:pt>
                <c:pt idx="4">
                  <c:v>0.95</c:v>
                </c:pt>
                <c:pt idx="5">
                  <c:v>0.98</c:v>
                </c:pt>
              </c:numCache>
            </c:numRef>
          </c:val>
          <c:extLst>
            <c:ext xmlns:c16="http://schemas.microsoft.com/office/drawing/2014/chart" uri="{C3380CC4-5D6E-409C-BE32-E72D297353CC}">
              <c16:uniqueId val="{00000003-2C32-4D09-935F-00431D5114E1}"/>
            </c:ext>
          </c:extLst>
        </c:ser>
        <c:dLbls>
          <c:showLegendKey val="0"/>
          <c:showVal val="0"/>
          <c:showCatName val="0"/>
          <c:showSerName val="0"/>
          <c:showPercent val="0"/>
          <c:showBubbleSize val="0"/>
        </c:dLbls>
        <c:gapWidth val="182"/>
        <c:overlap val="100"/>
        <c:axId val="1727850271"/>
        <c:axId val="1727859391"/>
      </c:barChart>
      <c:catAx>
        <c:axId val="172785027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727859391"/>
        <c:crosses val="autoZero"/>
        <c:auto val="1"/>
        <c:lblAlgn val="ctr"/>
        <c:lblOffset val="100"/>
        <c:noMultiLvlLbl val="0"/>
      </c:catAx>
      <c:valAx>
        <c:axId val="1727859391"/>
        <c:scaling>
          <c:orientation val="minMax"/>
          <c:max val="1"/>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727850271"/>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spPr>
            <a:solidFill>
              <a:srgbClr val="12436D"/>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Sheet1!$C$36:$C$45</c:f>
              <c:strCache>
                <c:ptCount val="10"/>
                <c:pt idx="0">
                  <c:v>Better collaboration and discussion with others</c:v>
                </c:pt>
                <c:pt idx="1">
                  <c:v>Easier to engage with and focus on the course</c:v>
                </c:pt>
                <c:pt idx="2">
                  <c:v>Opportunity for networking and building connections</c:v>
                </c:pt>
                <c:pt idx="3">
                  <c:v>Easier to ask questions</c:v>
                </c:pt>
                <c:pt idx="4">
                  <c:v>Get more from the session</c:v>
                </c:pt>
                <c:pt idx="5">
                  <c:v>Reduces any potential technical issues</c:v>
                </c:pt>
                <c:pt idx="6">
                  <c:v>Feel more motivated to attend</c:v>
                </c:pt>
                <c:pt idx="7">
                  <c:v>It was difficult to learn the skills online but needing to apply the skills in practice face-to-face</c:v>
                </c:pt>
                <c:pt idx="8">
                  <c:v>Value for money</c:v>
                </c:pt>
                <c:pt idx="9">
                  <c:v>Other</c:v>
                </c:pt>
              </c:strCache>
            </c:strRef>
          </c:cat>
          <c:val>
            <c:numRef>
              <c:f>Sheet1!$E$36:$E$45</c:f>
              <c:numCache>
                <c:formatCode>0%</c:formatCode>
                <c:ptCount val="10"/>
                <c:pt idx="0">
                  <c:v>0.96</c:v>
                </c:pt>
                <c:pt idx="1">
                  <c:v>0.75</c:v>
                </c:pt>
                <c:pt idx="2">
                  <c:v>0.44</c:v>
                </c:pt>
                <c:pt idx="3">
                  <c:v>0.43</c:v>
                </c:pt>
                <c:pt idx="4">
                  <c:v>0.34</c:v>
                </c:pt>
                <c:pt idx="5">
                  <c:v>0.22</c:v>
                </c:pt>
                <c:pt idx="6">
                  <c:v>0.19</c:v>
                </c:pt>
                <c:pt idx="7">
                  <c:v>0.13</c:v>
                </c:pt>
                <c:pt idx="8">
                  <c:v>0.04</c:v>
                </c:pt>
                <c:pt idx="9">
                  <c:v>0.01</c:v>
                </c:pt>
              </c:numCache>
            </c:numRef>
          </c:val>
          <c:extLst>
            <c:ext xmlns:c16="http://schemas.microsoft.com/office/drawing/2014/chart" uri="{C3380CC4-5D6E-409C-BE32-E72D297353CC}">
              <c16:uniqueId val="{00000000-575B-4FEF-850D-2FF68138BCBF}"/>
            </c:ext>
          </c:extLst>
        </c:ser>
        <c:dLbls>
          <c:dLblPos val="outEnd"/>
          <c:showLegendKey val="0"/>
          <c:showVal val="1"/>
          <c:showCatName val="0"/>
          <c:showSerName val="0"/>
          <c:showPercent val="0"/>
          <c:showBubbleSize val="0"/>
        </c:dLbls>
        <c:gapWidth val="182"/>
        <c:axId val="1777297055"/>
        <c:axId val="1777287455"/>
      </c:barChart>
      <c:catAx>
        <c:axId val="1777297055"/>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777287455"/>
        <c:crosses val="autoZero"/>
        <c:auto val="1"/>
        <c:lblAlgn val="ctr"/>
        <c:lblOffset val="100"/>
        <c:noMultiLvlLbl val="0"/>
      </c:catAx>
      <c:valAx>
        <c:axId val="1777287455"/>
        <c:scaling>
          <c:orientation val="minMax"/>
          <c:max val="1"/>
        </c:scaling>
        <c:delete val="0"/>
        <c:axPos val="t"/>
        <c:numFmt formatCode="0%" sourceLinked="1"/>
        <c:majorTickMark val="none"/>
        <c:minorTickMark val="none"/>
        <c:tickLblPos val="high"/>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777297055"/>
        <c:crosses val="autoZero"/>
        <c:crossBetween val="between"/>
        <c:majorUnit val="0.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Sheet1!$I$35</c:f>
              <c:strCache>
                <c:ptCount val="1"/>
                <c:pt idx="0">
                  <c:v>Online</c:v>
                </c:pt>
              </c:strCache>
            </c:strRef>
          </c:tx>
          <c:spPr>
            <a:solidFill>
              <a:srgbClr val="28A19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Sheet1!$G$36:$G$43</c:f>
              <c:strCache>
                <c:ptCount val="8"/>
                <c:pt idx="0">
                  <c:v>No travel requirement to attend the course</c:v>
                </c:pt>
                <c:pt idx="1">
                  <c:v>Easy to access and convenient</c:v>
                </c:pt>
                <c:pt idx="2">
                  <c:v>Able to better fit in the course around prior commitments</c:v>
                </c:pt>
                <c:pt idx="3">
                  <c:v>Don't have to wait for a local event to take place</c:v>
                </c:pt>
                <c:pt idx="4">
                  <c:v>Availability of online resources during the course</c:v>
                </c:pt>
                <c:pt idx="5">
                  <c:v>Able to attend with colleagues based in different locations</c:v>
                </c:pt>
                <c:pt idx="6">
                  <c:v>Easier to engage with the course</c:v>
                </c:pt>
                <c:pt idx="7">
                  <c:v>Course is not affected by Covid-19</c:v>
                </c:pt>
              </c:strCache>
            </c:strRef>
          </c:cat>
          <c:val>
            <c:numRef>
              <c:f>Sheet1!$I$36:$I$43</c:f>
              <c:numCache>
                <c:formatCode>0%</c:formatCode>
                <c:ptCount val="8"/>
                <c:pt idx="0">
                  <c:v>0.79</c:v>
                </c:pt>
                <c:pt idx="1">
                  <c:v>0.77</c:v>
                </c:pt>
                <c:pt idx="2">
                  <c:v>0.56999999999999995</c:v>
                </c:pt>
                <c:pt idx="3">
                  <c:v>0.45</c:v>
                </c:pt>
                <c:pt idx="4">
                  <c:v>0.35</c:v>
                </c:pt>
                <c:pt idx="5">
                  <c:v>0.34</c:v>
                </c:pt>
                <c:pt idx="6">
                  <c:v>0.25</c:v>
                </c:pt>
                <c:pt idx="7">
                  <c:v>0.24</c:v>
                </c:pt>
              </c:numCache>
            </c:numRef>
          </c:val>
          <c:extLst>
            <c:ext xmlns:c16="http://schemas.microsoft.com/office/drawing/2014/chart" uri="{C3380CC4-5D6E-409C-BE32-E72D297353CC}">
              <c16:uniqueId val="{00000000-9D8A-4D4D-B212-3B16DD670CE7}"/>
            </c:ext>
          </c:extLst>
        </c:ser>
        <c:dLbls>
          <c:dLblPos val="outEnd"/>
          <c:showLegendKey val="0"/>
          <c:showVal val="1"/>
          <c:showCatName val="0"/>
          <c:showSerName val="0"/>
          <c:showPercent val="0"/>
          <c:showBubbleSize val="0"/>
        </c:dLbls>
        <c:gapWidth val="182"/>
        <c:axId val="1777297055"/>
        <c:axId val="1777287455"/>
      </c:barChart>
      <c:catAx>
        <c:axId val="1777297055"/>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777287455"/>
        <c:crosses val="autoZero"/>
        <c:auto val="1"/>
        <c:lblAlgn val="ctr"/>
        <c:lblOffset val="100"/>
        <c:noMultiLvlLbl val="0"/>
      </c:catAx>
      <c:valAx>
        <c:axId val="1777287455"/>
        <c:scaling>
          <c:orientation val="minMax"/>
          <c:max val="1"/>
        </c:scaling>
        <c:delete val="0"/>
        <c:axPos val="t"/>
        <c:numFmt formatCode="0%" sourceLinked="1"/>
        <c:majorTickMark val="none"/>
        <c:minorTickMark val="none"/>
        <c:tickLblPos val="high"/>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777297055"/>
        <c:crosses val="autoZero"/>
        <c:crossBetween val="between"/>
        <c:majorUnit val="0.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Sheet1!$M$35</c:f>
              <c:strCache>
                <c:ptCount val="1"/>
                <c:pt idx="0">
                  <c:v>Hybrid</c:v>
                </c:pt>
              </c:strCache>
            </c:strRef>
          </c:tx>
          <c:spPr>
            <a:solidFill>
              <a:srgbClr val="8016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Sheet1!$K$36:$K$50</c:f>
              <c:strCache>
                <c:ptCount val="15"/>
                <c:pt idx="0">
                  <c:v>Better collaboration and discussion with others</c:v>
                </c:pt>
                <c:pt idx="1">
                  <c:v>Easy to access and convenient</c:v>
                </c:pt>
                <c:pt idx="2">
                  <c:v>Reduced travel requirement to attend the course</c:v>
                </c:pt>
                <c:pt idx="3">
                  <c:v>Able to better fit in the course around prior commitments</c:v>
                </c:pt>
                <c:pt idx="4">
                  <c:v>Easier to engage with and focus on the course</c:v>
                </c:pt>
                <c:pt idx="5">
                  <c:v>Opportunity for networking and building connections</c:v>
                </c:pt>
                <c:pt idx="6">
                  <c:v>Able to attend with colleagues based in different locations</c:v>
                </c:pt>
                <c:pt idx="7">
                  <c:v>Don't have to wait for a local event to take place</c:v>
                </c:pt>
                <c:pt idx="8">
                  <c:v>Get more from the session</c:v>
                </c:pt>
                <c:pt idx="9">
                  <c:v>Easier to ask questions</c:v>
                </c:pt>
                <c:pt idx="10">
                  <c:v>Value for money</c:v>
                </c:pt>
                <c:pt idx="11">
                  <c:v>Feel more motivated to attend</c:v>
                </c:pt>
                <c:pt idx="12">
                  <c:v>Availability of resources during the course</c:v>
                </c:pt>
                <c:pt idx="13">
                  <c:v>Reduces any potential technical issues</c:v>
                </c:pt>
                <c:pt idx="14">
                  <c:v>Other</c:v>
                </c:pt>
              </c:strCache>
            </c:strRef>
          </c:cat>
          <c:val>
            <c:numRef>
              <c:f>Sheet1!$M$36:$M$50</c:f>
              <c:numCache>
                <c:formatCode>0%</c:formatCode>
                <c:ptCount val="15"/>
                <c:pt idx="0">
                  <c:v>0.71</c:v>
                </c:pt>
                <c:pt idx="1">
                  <c:v>0.55000000000000004</c:v>
                </c:pt>
                <c:pt idx="2">
                  <c:v>0.37</c:v>
                </c:pt>
                <c:pt idx="3">
                  <c:v>0.37</c:v>
                </c:pt>
                <c:pt idx="4">
                  <c:v>0.35</c:v>
                </c:pt>
                <c:pt idx="5">
                  <c:v>0.32</c:v>
                </c:pt>
                <c:pt idx="6">
                  <c:v>0.23</c:v>
                </c:pt>
                <c:pt idx="7">
                  <c:v>0.18</c:v>
                </c:pt>
                <c:pt idx="8">
                  <c:v>0.17</c:v>
                </c:pt>
                <c:pt idx="9">
                  <c:v>0.15</c:v>
                </c:pt>
                <c:pt idx="10">
                  <c:v>0.14000000000000001</c:v>
                </c:pt>
                <c:pt idx="11">
                  <c:v>0.12</c:v>
                </c:pt>
                <c:pt idx="12">
                  <c:v>7.0000000000000007E-2</c:v>
                </c:pt>
                <c:pt idx="13">
                  <c:v>0.06</c:v>
                </c:pt>
                <c:pt idx="14">
                  <c:v>0.06</c:v>
                </c:pt>
              </c:numCache>
            </c:numRef>
          </c:val>
          <c:extLst>
            <c:ext xmlns:c16="http://schemas.microsoft.com/office/drawing/2014/chart" uri="{C3380CC4-5D6E-409C-BE32-E72D297353CC}">
              <c16:uniqueId val="{00000000-4238-43A1-8405-D828DD233EE5}"/>
            </c:ext>
          </c:extLst>
        </c:ser>
        <c:dLbls>
          <c:dLblPos val="outEnd"/>
          <c:showLegendKey val="0"/>
          <c:showVal val="1"/>
          <c:showCatName val="0"/>
          <c:showSerName val="0"/>
          <c:showPercent val="0"/>
          <c:showBubbleSize val="0"/>
        </c:dLbls>
        <c:gapWidth val="182"/>
        <c:axId val="1777297055"/>
        <c:axId val="1777287455"/>
      </c:barChart>
      <c:catAx>
        <c:axId val="1777297055"/>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777287455"/>
        <c:crosses val="autoZero"/>
        <c:auto val="1"/>
        <c:lblAlgn val="ctr"/>
        <c:lblOffset val="100"/>
        <c:noMultiLvlLbl val="0"/>
      </c:catAx>
      <c:valAx>
        <c:axId val="1777287455"/>
        <c:scaling>
          <c:orientation val="minMax"/>
          <c:max val="1"/>
        </c:scaling>
        <c:delete val="0"/>
        <c:axPos val="t"/>
        <c:numFmt formatCode="0%" sourceLinked="1"/>
        <c:majorTickMark val="none"/>
        <c:minorTickMark val="none"/>
        <c:tickLblPos val="high"/>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777297055"/>
        <c:crosses val="autoZero"/>
        <c:crossBetween val="between"/>
        <c:majorUnit val="0.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Sheet1!$B$212</c:f>
              <c:strCache>
                <c:ptCount val="1"/>
                <c:pt idx="0">
                  <c:v>Less</c:v>
                </c:pt>
              </c:strCache>
            </c:strRef>
          </c:tx>
          <c:spPr>
            <a:solidFill>
              <a:srgbClr val="A285D1"/>
            </a:solidFill>
            <a:ln>
              <a:solidFill>
                <a:srgbClr val="A285D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Sheet1!$C$210:$E$210</c:f>
              <c:strCache>
                <c:ptCount val="3"/>
                <c:pt idx="0">
                  <c:v>All</c:v>
                </c:pt>
                <c:pt idx="1">
                  <c:v>Face-to-Face</c:v>
                </c:pt>
                <c:pt idx="2">
                  <c:v>Online</c:v>
                </c:pt>
              </c:strCache>
            </c:strRef>
          </c:cat>
          <c:val>
            <c:numRef>
              <c:f>Sheet1!$C$212:$E$212</c:f>
              <c:numCache>
                <c:formatCode>0%</c:formatCode>
                <c:ptCount val="3"/>
                <c:pt idx="0">
                  <c:v>0.6</c:v>
                </c:pt>
                <c:pt idx="1">
                  <c:v>0.77</c:v>
                </c:pt>
                <c:pt idx="2">
                  <c:v>0.49</c:v>
                </c:pt>
              </c:numCache>
            </c:numRef>
          </c:val>
          <c:extLst>
            <c:ext xmlns:c16="http://schemas.microsoft.com/office/drawing/2014/chart" uri="{C3380CC4-5D6E-409C-BE32-E72D297353CC}">
              <c16:uniqueId val="{00000000-1785-432C-BF7C-224E2FAB05B2}"/>
            </c:ext>
          </c:extLst>
        </c:ser>
        <c:ser>
          <c:idx val="1"/>
          <c:order val="1"/>
          <c:tx>
            <c:strRef>
              <c:f>Sheet1!$B$215</c:f>
              <c:strCache>
                <c:ptCount val="1"/>
                <c:pt idx="0">
                  <c:v>Same amount</c:v>
                </c:pt>
              </c:strCache>
            </c:strRef>
          </c:tx>
          <c:spPr>
            <a:solidFill>
              <a:srgbClr val="801650"/>
            </a:solidFill>
            <a:ln>
              <a:solidFill>
                <a:srgbClr val="80165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Sheet1!$C$210:$E$210</c:f>
              <c:strCache>
                <c:ptCount val="3"/>
                <c:pt idx="0">
                  <c:v>All</c:v>
                </c:pt>
                <c:pt idx="1">
                  <c:v>Face-to-Face</c:v>
                </c:pt>
                <c:pt idx="2">
                  <c:v>Online</c:v>
                </c:pt>
              </c:strCache>
            </c:strRef>
          </c:cat>
          <c:val>
            <c:numRef>
              <c:f>Sheet1!$C$215:$E$215</c:f>
              <c:numCache>
                <c:formatCode>0%</c:formatCode>
                <c:ptCount val="3"/>
                <c:pt idx="0">
                  <c:v>0.3</c:v>
                </c:pt>
                <c:pt idx="1">
                  <c:v>0.16</c:v>
                </c:pt>
                <c:pt idx="2">
                  <c:v>0.4</c:v>
                </c:pt>
              </c:numCache>
            </c:numRef>
          </c:val>
          <c:extLst>
            <c:ext xmlns:c16="http://schemas.microsoft.com/office/drawing/2014/chart" uri="{C3380CC4-5D6E-409C-BE32-E72D297353CC}">
              <c16:uniqueId val="{00000001-1785-432C-BF7C-224E2FAB05B2}"/>
            </c:ext>
          </c:extLst>
        </c:ser>
        <c:ser>
          <c:idx val="2"/>
          <c:order val="2"/>
          <c:tx>
            <c:strRef>
              <c:f>Sheet1!$B$218</c:f>
              <c:strCache>
                <c:ptCount val="1"/>
                <c:pt idx="0">
                  <c:v>More</c:v>
                </c:pt>
              </c:strCache>
            </c:strRef>
          </c:tx>
          <c:spPr>
            <a:solidFill>
              <a:srgbClr val="28A197"/>
            </a:solidFill>
            <a:ln>
              <a:solidFill>
                <a:srgbClr val="28A197"/>
              </a:solidFill>
            </a:ln>
            <a:effectLst/>
          </c:spPr>
          <c:invertIfNegative val="0"/>
          <c:dLbls>
            <c:dLbl>
              <c:idx val="1"/>
              <c:layout>
                <c:manualLayout>
                  <c:x val="0"/>
                  <c:y val="-3.7037037037037042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1785-432C-BF7C-224E2FAB05B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Sheet1!$C$210:$E$210</c:f>
              <c:strCache>
                <c:ptCount val="3"/>
                <c:pt idx="0">
                  <c:v>All</c:v>
                </c:pt>
                <c:pt idx="1">
                  <c:v>Face-to-Face</c:v>
                </c:pt>
                <c:pt idx="2">
                  <c:v>Online</c:v>
                </c:pt>
              </c:strCache>
            </c:strRef>
          </c:cat>
          <c:val>
            <c:numRef>
              <c:f>Sheet1!$C$218:$E$218</c:f>
              <c:numCache>
                <c:formatCode>0%</c:formatCode>
                <c:ptCount val="3"/>
                <c:pt idx="0">
                  <c:v>0.05</c:v>
                </c:pt>
                <c:pt idx="1">
                  <c:v>0.03</c:v>
                </c:pt>
                <c:pt idx="2">
                  <c:v>7.0000000000000007E-2</c:v>
                </c:pt>
              </c:numCache>
            </c:numRef>
          </c:val>
          <c:extLst>
            <c:ext xmlns:c16="http://schemas.microsoft.com/office/drawing/2014/chart" uri="{C3380CC4-5D6E-409C-BE32-E72D297353CC}">
              <c16:uniqueId val="{00000002-1785-432C-BF7C-224E2FAB05B2}"/>
            </c:ext>
          </c:extLst>
        </c:ser>
        <c:dLbls>
          <c:dLblPos val="ctr"/>
          <c:showLegendKey val="0"/>
          <c:showVal val="1"/>
          <c:showCatName val="0"/>
          <c:showSerName val="0"/>
          <c:showPercent val="0"/>
          <c:showBubbleSize val="0"/>
        </c:dLbls>
        <c:gapWidth val="219"/>
        <c:overlap val="100"/>
        <c:axId val="1097380735"/>
        <c:axId val="1097361535"/>
      </c:barChart>
      <c:catAx>
        <c:axId val="109738073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097361535"/>
        <c:crosses val="autoZero"/>
        <c:auto val="1"/>
        <c:lblAlgn val="ctr"/>
        <c:lblOffset val="100"/>
        <c:noMultiLvlLbl val="0"/>
      </c:catAx>
      <c:valAx>
        <c:axId val="1097361535"/>
        <c:scaling>
          <c:orientation val="minMax"/>
          <c:max val="1"/>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097380735"/>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1"/>
          <c:order val="0"/>
          <c:tx>
            <c:strRef>
              <c:f>Sheet1!$B$244</c:f>
              <c:strCache>
                <c:ptCount val="1"/>
                <c:pt idx="0">
                  <c:v>2014</c:v>
                </c:pt>
              </c:strCache>
            </c:strRef>
          </c:tx>
          <c:spPr>
            <a:solidFill>
              <a:srgbClr val="12436D"/>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Sheet1!$C$242:$D$242</c:f>
              <c:strCache>
                <c:ptCount val="2"/>
                <c:pt idx="0">
                  <c:v>Worked on</c:v>
                </c:pt>
                <c:pt idx="1">
                  <c:v>Submitted</c:v>
                </c:pt>
              </c:strCache>
            </c:strRef>
          </c:cat>
          <c:val>
            <c:numRef>
              <c:f>Sheet1!$C$244:$D$244</c:f>
              <c:numCache>
                <c:formatCode>0%</c:formatCode>
                <c:ptCount val="2"/>
                <c:pt idx="0">
                  <c:v>0.96</c:v>
                </c:pt>
                <c:pt idx="1">
                  <c:v>0.79</c:v>
                </c:pt>
              </c:numCache>
            </c:numRef>
          </c:val>
          <c:extLst>
            <c:ext xmlns:c16="http://schemas.microsoft.com/office/drawing/2014/chart" uri="{C3380CC4-5D6E-409C-BE32-E72D297353CC}">
              <c16:uniqueId val="{00000000-2AA0-4763-988D-39F39072BEC4}"/>
            </c:ext>
          </c:extLst>
        </c:ser>
        <c:ser>
          <c:idx val="0"/>
          <c:order val="1"/>
          <c:tx>
            <c:strRef>
              <c:f>Sheet1!$B$243</c:f>
              <c:strCache>
                <c:ptCount val="1"/>
                <c:pt idx="0">
                  <c:v>2023</c:v>
                </c:pt>
              </c:strCache>
            </c:strRef>
          </c:tx>
          <c:spPr>
            <a:solidFill>
              <a:srgbClr val="28A19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Sheet1!$C$242:$D$242</c:f>
              <c:strCache>
                <c:ptCount val="2"/>
                <c:pt idx="0">
                  <c:v>Worked on</c:v>
                </c:pt>
                <c:pt idx="1">
                  <c:v>Submitted</c:v>
                </c:pt>
              </c:strCache>
            </c:strRef>
          </c:cat>
          <c:val>
            <c:numRef>
              <c:f>Sheet1!$C$243:$D$243</c:f>
              <c:numCache>
                <c:formatCode>0%</c:formatCode>
                <c:ptCount val="2"/>
                <c:pt idx="0">
                  <c:v>0.88</c:v>
                </c:pt>
                <c:pt idx="1">
                  <c:v>0.98</c:v>
                </c:pt>
              </c:numCache>
            </c:numRef>
          </c:val>
          <c:extLst>
            <c:ext xmlns:c16="http://schemas.microsoft.com/office/drawing/2014/chart" uri="{C3380CC4-5D6E-409C-BE32-E72D297353CC}">
              <c16:uniqueId val="{00000001-2AA0-4763-988D-39F39072BEC4}"/>
            </c:ext>
          </c:extLst>
        </c:ser>
        <c:dLbls>
          <c:dLblPos val="outEnd"/>
          <c:showLegendKey val="0"/>
          <c:showVal val="1"/>
          <c:showCatName val="0"/>
          <c:showSerName val="0"/>
          <c:showPercent val="0"/>
          <c:showBubbleSize val="0"/>
        </c:dLbls>
        <c:gapWidth val="219"/>
        <c:overlap val="-27"/>
        <c:axId val="363360592"/>
        <c:axId val="361217248"/>
      </c:barChart>
      <c:catAx>
        <c:axId val="3633605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361217248"/>
        <c:crosses val="autoZero"/>
        <c:auto val="1"/>
        <c:lblAlgn val="ctr"/>
        <c:lblOffset val="100"/>
        <c:noMultiLvlLbl val="0"/>
      </c:catAx>
      <c:valAx>
        <c:axId val="361217248"/>
        <c:scaling>
          <c:orientation val="minMax"/>
          <c:max val="1"/>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363360592"/>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2"/>
          <c:order val="2"/>
          <c:tx>
            <c:strRef>
              <c:f>Sheet1!$B$250</c:f>
              <c:strCache>
                <c:ptCount val="1"/>
                <c:pt idx="0">
                  <c:v>About the same as you expected</c:v>
                </c:pt>
              </c:strCache>
            </c:strRef>
          </c:tx>
          <c:spPr>
            <a:solidFill>
              <a:srgbClr val="801650"/>
            </a:solidFill>
            <a:ln>
              <a:solidFill>
                <a:srgbClr val="80165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Sheet1!$C$247:$D$247</c:f>
              <c:numCache>
                <c:formatCode>General</c:formatCode>
                <c:ptCount val="2"/>
                <c:pt idx="0">
                  <c:v>2014</c:v>
                </c:pt>
                <c:pt idx="1">
                  <c:v>2023</c:v>
                </c:pt>
              </c:numCache>
            </c:numRef>
          </c:cat>
          <c:val>
            <c:numRef>
              <c:f>Sheet1!$C$250:$D$250</c:f>
              <c:numCache>
                <c:formatCode>0%</c:formatCode>
                <c:ptCount val="2"/>
                <c:pt idx="0">
                  <c:v>0.17</c:v>
                </c:pt>
                <c:pt idx="1">
                  <c:v>0.45</c:v>
                </c:pt>
              </c:numCache>
            </c:numRef>
          </c:val>
          <c:extLst>
            <c:ext xmlns:c16="http://schemas.microsoft.com/office/drawing/2014/chart" uri="{C3380CC4-5D6E-409C-BE32-E72D297353CC}">
              <c16:uniqueId val="{00000000-7B48-414E-ADCD-5DA0C8F809A5}"/>
            </c:ext>
          </c:extLst>
        </c:ser>
        <c:ser>
          <c:idx val="3"/>
          <c:order val="3"/>
          <c:tx>
            <c:strRef>
              <c:f>Sheet1!$B$251</c:f>
              <c:strCache>
                <c:ptCount val="1"/>
                <c:pt idx="0">
                  <c:v>Slightly more than you expected</c:v>
                </c:pt>
              </c:strCache>
            </c:strRef>
          </c:tx>
          <c:spPr>
            <a:solidFill>
              <a:srgbClr val="F46A25"/>
            </a:solidFill>
            <a:ln>
              <a:solidFill>
                <a:srgbClr val="F46A25"/>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Sheet1!$C$247:$D$247</c:f>
              <c:numCache>
                <c:formatCode>General</c:formatCode>
                <c:ptCount val="2"/>
                <c:pt idx="0">
                  <c:v>2014</c:v>
                </c:pt>
                <c:pt idx="1">
                  <c:v>2023</c:v>
                </c:pt>
              </c:numCache>
            </c:numRef>
          </c:cat>
          <c:val>
            <c:numRef>
              <c:f>Sheet1!$C$251:$D$251</c:f>
              <c:numCache>
                <c:formatCode>0%</c:formatCode>
                <c:ptCount val="2"/>
                <c:pt idx="0">
                  <c:v>0.18</c:v>
                </c:pt>
                <c:pt idx="1">
                  <c:v>0.25</c:v>
                </c:pt>
              </c:numCache>
            </c:numRef>
          </c:val>
          <c:extLst>
            <c:ext xmlns:c16="http://schemas.microsoft.com/office/drawing/2014/chart" uri="{C3380CC4-5D6E-409C-BE32-E72D297353CC}">
              <c16:uniqueId val="{00000001-7B48-414E-ADCD-5DA0C8F809A5}"/>
            </c:ext>
          </c:extLst>
        </c:ser>
        <c:ser>
          <c:idx val="4"/>
          <c:order val="4"/>
          <c:tx>
            <c:strRef>
              <c:f>Sheet1!$B$252</c:f>
              <c:strCache>
                <c:ptCount val="1"/>
                <c:pt idx="0">
                  <c:v>Much more work than you expected</c:v>
                </c:pt>
              </c:strCache>
            </c:strRef>
          </c:tx>
          <c:spPr>
            <a:solidFill>
              <a:srgbClr val="28A197"/>
            </a:solidFill>
            <a:ln>
              <a:solidFill>
                <a:srgbClr val="28A197"/>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Sheet1!$C$247:$D$247</c:f>
              <c:numCache>
                <c:formatCode>General</c:formatCode>
                <c:ptCount val="2"/>
                <c:pt idx="0">
                  <c:v>2014</c:v>
                </c:pt>
                <c:pt idx="1">
                  <c:v>2023</c:v>
                </c:pt>
              </c:numCache>
            </c:numRef>
          </c:cat>
          <c:val>
            <c:numRef>
              <c:f>Sheet1!$C$252:$D$252</c:f>
              <c:numCache>
                <c:formatCode>0%</c:formatCode>
                <c:ptCount val="2"/>
                <c:pt idx="0">
                  <c:v>0.63</c:v>
                </c:pt>
                <c:pt idx="1">
                  <c:v>0.27</c:v>
                </c:pt>
              </c:numCache>
            </c:numRef>
          </c:val>
          <c:extLst>
            <c:ext xmlns:c16="http://schemas.microsoft.com/office/drawing/2014/chart" uri="{C3380CC4-5D6E-409C-BE32-E72D297353CC}">
              <c16:uniqueId val="{00000002-7B48-414E-ADCD-5DA0C8F809A5}"/>
            </c:ext>
          </c:extLst>
        </c:ser>
        <c:dLbls>
          <c:dLblPos val="ctr"/>
          <c:showLegendKey val="0"/>
          <c:showVal val="1"/>
          <c:showCatName val="0"/>
          <c:showSerName val="0"/>
          <c:showPercent val="0"/>
          <c:showBubbleSize val="0"/>
        </c:dLbls>
        <c:gapWidth val="219"/>
        <c:overlap val="100"/>
        <c:axId val="363348992"/>
        <c:axId val="192701984"/>
        <c:extLst>
          <c:ext xmlns:c15="http://schemas.microsoft.com/office/drawing/2012/chart" uri="{02D57815-91ED-43cb-92C2-25804820EDAC}">
            <c15:filteredBarSeries>
              <c15:ser>
                <c:idx val="0"/>
                <c:order val="0"/>
                <c:tx>
                  <c:strRef>
                    <c:extLst>
                      <c:ext uri="{02D57815-91ED-43cb-92C2-25804820EDAC}">
                        <c15:formulaRef>
                          <c15:sqref>Sheet1!$B$248</c15:sqref>
                        </c15:formulaRef>
                      </c:ext>
                    </c:extLst>
                    <c:strCache>
                      <c:ptCount val="1"/>
                      <c:pt idx="0">
                        <c:v>Much less than you expected</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c:ext uri="{02D57815-91ED-43cb-92C2-25804820EDAC}">
                        <c15:formulaRef>
                          <c15:sqref>Sheet1!$C$247:$D$247</c15:sqref>
                        </c15:formulaRef>
                      </c:ext>
                    </c:extLst>
                    <c:numCache>
                      <c:formatCode>General</c:formatCode>
                      <c:ptCount val="2"/>
                      <c:pt idx="0">
                        <c:v>2014</c:v>
                      </c:pt>
                      <c:pt idx="1">
                        <c:v>2023</c:v>
                      </c:pt>
                    </c:numCache>
                  </c:numRef>
                </c:cat>
                <c:val>
                  <c:numRef>
                    <c:extLst>
                      <c:ext uri="{02D57815-91ED-43cb-92C2-25804820EDAC}">
                        <c15:formulaRef>
                          <c15:sqref>Sheet1!$C$248:$D$248</c15:sqref>
                        </c15:formulaRef>
                      </c:ext>
                    </c:extLst>
                    <c:numCache>
                      <c:formatCode>0%</c:formatCode>
                      <c:ptCount val="2"/>
                      <c:pt idx="0">
                        <c:v>0</c:v>
                      </c:pt>
                      <c:pt idx="1">
                        <c:v>0</c:v>
                      </c:pt>
                    </c:numCache>
                  </c:numRef>
                </c:val>
                <c:extLst>
                  <c:ext xmlns:c16="http://schemas.microsoft.com/office/drawing/2014/chart" uri="{C3380CC4-5D6E-409C-BE32-E72D297353CC}">
                    <c16:uniqueId val="{00000003-7B48-414E-ADCD-5DA0C8F809A5}"/>
                  </c:ext>
                </c:extLst>
              </c15:ser>
            </c15:filteredBarSeries>
            <c15:filteredBarSeries>
              <c15:ser>
                <c:idx val="1"/>
                <c:order val="1"/>
                <c:tx>
                  <c:strRef>
                    <c:extLst xmlns:c15="http://schemas.microsoft.com/office/drawing/2012/chart">
                      <c:ext xmlns:c15="http://schemas.microsoft.com/office/drawing/2012/chart" uri="{02D57815-91ED-43cb-92C2-25804820EDAC}">
                        <c15:formulaRef>
                          <c15:sqref>Sheet1!$B$249</c15:sqref>
                        </c15:formulaRef>
                      </c:ext>
                    </c:extLst>
                    <c:strCache>
                      <c:ptCount val="1"/>
                      <c:pt idx="0">
                        <c:v>Slightly less than you expected</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xmlns:c15="http://schemas.microsoft.com/office/drawing/2012/chart">
                      <c:ext xmlns:c15="http://schemas.microsoft.com/office/drawing/2012/chart" uri="{02D57815-91ED-43cb-92C2-25804820EDAC}">
                        <c15:formulaRef>
                          <c15:sqref>Sheet1!$C$247:$D$247</c15:sqref>
                        </c15:formulaRef>
                      </c:ext>
                    </c:extLst>
                    <c:numCache>
                      <c:formatCode>General</c:formatCode>
                      <c:ptCount val="2"/>
                      <c:pt idx="0">
                        <c:v>2014</c:v>
                      </c:pt>
                      <c:pt idx="1">
                        <c:v>2023</c:v>
                      </c:pt>
                    </c:numCache>
                  </c:numRef>
                </c:cat>
                <c:val>
                  <c:numRef>
                    <c:extLst xmlns:c15="http://schemas.microsoft.com/office/drawing/2012/chart">
                      <c:ext xmlns:c15="http://schemas.microsoft.com/office/drawing/2012/chart" uri="{02D57815-91ED-43cb-92C2-25804820EDAC}">
                        <c15:formulaRef>
                          <c15:sqref>Sheet1!$C$249:$D$249</c15:sqref>
                        </c15:formulaRef>
                      </c:ext>
                    </c:extLst>
                    <c:numCache>
                      <c:formatCode>0%</c:formatCode>
                      <c:ptCount val="2"/>
                      <c:pt idx="0">
                        <c:v>0</c:v>
                      </c:pt>
                      <c:pt idx="1">
                        <c:v>0</c:v>
                      </c:pt>
                    </c:numCache>
                  </c:numRef>
                </c:val>
                <c:extLst xmlns:c15="http://schemas.microsoft.com/office/drawing/2012/chart">
                  <c:ext xmlns:c16="http://schemas.microsoft.com/office/drawing/2014/chart" uri="{C3380CC4-5D6E-409C-BE32-E72D297353CC}">
                    <c16:uniqueId val="{00000004-7B48-414E-ADCD-5DA0C8F809A5}"/>
                  </c:ext>
                </c:extLst>
              </c15:ser>
            </c15:filteredBarSeries>
          </c:ext>
        </c:extLst>
      </c:barChart>
      <c:catAx>
        <c:axId val="3633489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92701984"/>
        <c:crosses val="autoZero"/>
        <c:auto val="1"/>
        <c:lblAlgn val="ctr"/>
        <c:lblOffset val="100"/>
        <c:noMultiLvlLbl val="0"/>
      </c:catAx>
      <c:valAx>
        <c:axId val="192701984"/>
        <c:scaling>
          <c:orientation val="minMax"/>
          <c:max val="1"/>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363348992"/>
        <c:crosses val="autoZero"/>
        <c:crossBetween val="between"/>
        <c:majorUnit val="0.2"/>
      </c:valAx>
      <c:spPr>
        <a:noFill/>
        <a:ln>
          <a:noFill/>
        </a:ln>
        <a:effectLst/>
      </c:spPr>
    </c:plotArea>
    <c:legend>
      <c:legendPos val="b"/>
      <c:layout>
        <c:manualLayout>
          <c:xMode val="edge"/>
          <c:yMode val="edge"/>
          <c:x val="7.8886701662292211E-2"/>
          <c:y val="0.81412469925634301"/>
          <c:w val="0.84222659667541555"/>
          <c:h val="0.18587530074365705"/>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percentStacked"/>
        <c:varyColors val="0"/>
        <c:ser>
          <c:idx val="0"/>
          <c:order val="0"/>
          <c:tx>
            <c:strRef>
              <c:f>Sheet1!$B$73</c:f>
              <c:strCache>
                <c:ptCount val="1"/>
                <c:pt idx="0">
                  <c:v>Difficult</c:v>
                </c:pt>
              </c:strCache>
            </c:strRef>
          </c:tx>
          <c:spPr>
            <a:solidFill>
              <a:srgbClr val="A285D1"/>
            </a:solidFill>
            <a:ln>
              <a:solidFill>
                <a:srgbClr val="A285D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Sheet1!$D$67:$E$67</c:f>
              <c:numCache>
                <c:formatCode>General</c:formatCode>
                <c:ptCount val="2"/>
                <c:pt idx="0">
                  <c:v>2023</c:v>
                </c:pt>
                <c:pt idx="1">
                  <c:v>2014</c:v>
                </c:pt>
              </c:numCache>
            </c:numRef>
          </c:cat>
          <c:val>
            <c:numRef>
              <c:f>Sheet1!$D$73:$E$73</c:f>
              <c:numCache>
                <c:formatCode>0%</c:formatCode>
                <c:ptCount val="2"/>
                <c:pt idx="0">
                  <c:v>0.35</c:v>
                </c:pt>
                <c:pt idx="1">
                  <c:v>0.22</c:v>
                </c:pt>
              </c:numCache>
            </c:numRef>
          </c:val>
          <c:extLst>
            <c:ext xmlns:c16="http://schemas.microsoft.com/office/drawing/2014/chart" uri="{C3380CC4-5D6E-409C-BE32-E72D297353CC}">
              <c16:uniqueId val="{00000000-731F-437B-99DE-AF3251038763}"/>
            </c:ext>
          </c:extLst>
        </c:ser>
        <c:ser>
          <c:idx val="1"/>
          <c:order val="1"/>
          <c:tx>
            <c:strRef>
              <c:f>Sheet1!$B$74</c:f>
              <c:strCache>
                <c:ptCount val="1"/>
                <c:pt idx="0">
                  <c:v>Neither easy nor difficult</c:v>
                </c:pt>
              </c:strCache>
            </c:strRef>
          </c:tx>
          <c:spPr>
            <a:solidFill>
              <a:srgbClr val="801650"/>
            </a:solidFill>
            <a:ln>
              <a:solidFill>
                <a:srgbClr val="80165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Sheet1!$D$67:$E$67</c:f>
              <c:numCache>
                <c:formatCode>General</c:formatCode>
                <c:ptCount val="2"/>
                <c:pt idx="0">
                  <c:v>2023</c:v>
                </c:pt>
                <c:pt idx="1">
                  <c:v>2014</c:v>
                </c:pt>
              </c:numCache>
            </c:numRef>
          </c:cat>
          <c:val>
            <c:numRef>
              <c:f>Sheet1!$D$74:$E$74</c:f>
              <c:numCache>
                <c:formatCode>0%</c:formatCode>
                <c:ptCount val="2"/>
                <c:pt idx="0">
                  <c:v>0.4</c:v>
                </c:pt>
                <c:pt idx="1">
                  <c:v>0.51</c:v>
                </c:pt>
              </c:numCache>
            </c:numRef>
          </c:val>
          <c:extLst>
            <c:ext xmlns:c16="http://schemas.microsoft.com/office/drawing/2014/chart" uri="{C3380CC4-5D6E-409C-BE32-E72D297353CC}">
              <c16:uniqueId val="{00000001-731F-437B-99DE-AF3251038763}"/>
            </c:ext>
          </c:extLst>
        </c:ser>
        <c:ser>
          <c:idx val="2"/>
          <c:order val="2"/>
          <c:tx>
            <c:strRef>
              <c:f>Sheet1!$B$75</c:f>
              <c:strCache>
                <c:ptCount val="1"/>
                <c:pt idx="0">
                  <c:v>Easy</c:v>
                </c:pt>
              </c:strCache>
            </c:strRef>
          </c:tx>
          <c:spPr>
            <a:solidFill>
              <a:srgbClr val="28A197"/>
            </a:solidFill>
            <a:ln>
              <a:solidFill>
                <a:srgbClr val="28A197"/>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Sheet1!$D$67:$E$67</c:f>
              <c:numCache>
                <c:formatCode>General</c:formatCode>
                <c:ptCount val="2"/>
                <c:pt idx="0">
                  <c:v>2023</c:v>
                </c:pt>
                <c:pt idx="1">
                  <c:v>2014</c:v>
                </c:pt>
              </c:numCache>
            </c:numRef>
          </c:cat>
          <c:val>
            <c:numRef>
              <c:f>Sheet1!$D$75:$E$75</c:f>
              <c:numCache>
                <c:formatCode>0%</c:formatCode>
                <c:ptCount val="2"/>
                <c:pt idx="0">
                  <c:v>0.25</c:v>
                </c:pt>
                <c:pt idx="1">
                  <c:v>0.26</c:v>
                </c:pt>
              </c:numCache>
            </c:numRef>
          </c:val>
          <c:extLst>
            <c:ext xmlns:c16="http://schemas.microsoft.com/office/drawing/2014/chart" uri="{C3380CC4-5D6E-409C-BE32-E72D297353CC}">
              <c16:uniqueId val="{00000002-731F-437B-99DE-AF3251038763}"/>
            </c:ext>
          </c:extLst>
        </c:ser>
        <c:dLbls>
          <c:dLblPos val="inEnd"/>
          <c:showLegendKey val="0"/>
          <c:showVal val="1"/>
          <c:showCatName val="0"/>
          <c:showSerName val="0"/>
          <c:showPercent val="0"/>
          <c:showBubbleSize val="0"/>
        </c:dLbls>
        <c:gapWidth val="150"/>
        <c:overlap val="100"/>
        <c:axId val="745821840"/>
        <c:axId val="745823760"/>
      </c:barChart>
      <c:catAx>
        <c:axId val="745821840"/>
        <c:scaling>
          <c:orientation val="maxMin"/>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745823760"/>
        <c:crosses val="autoZero"/>
        <c:auto val="1"/>
        <c:lblAlgn val="ctr"/>
        <c:lblOffset val="100"/>
        <c:noMultiLvlLbl val="0"/>
      </c:catAx>
      <c:valAx>
        <c:axId val="745823760"/>
        <c:scaling>
          <c:orientation val="minMax"/>
        </c:scaling>
        <c:delete val="0"/>
        <c:axPos val="r"/>
        <c:numFmt formatCode="0%" sourceLinked="1"/>
        <c:majorTickMark val="none"/>
        <c:minorTickMark val="none"/>
        <c:tickLblPos val="high"/>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745821840"/>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4"/>
          <c:order val="0"/>
          <c:tx>
            <c:strRef>
              <c:f>Sheet1!$C$260</c:f>
              <c:strCache>
                <c:ptCount val="1"/>
                <c:pt idx="0">
                  <c:v>Very poor</c:v>
                </c:pt>
              </c:strCache>
            </c:strRef>
          </c:tx>
          <c:spPr>
            <a:solidFill>
              <a:schemeClr val="accent5"/>
            </a:solidFill>
            <a:ln>
              <a:noFill/>
            </a:ln>
            <a:effectLst/>
          </c:spPr>
          <c:invertIfNegative val="0"/>
          <c:dLbls>
            <c:delete val="1"/>
          </c:dLbls>
          <c:cat>
            <c:numRef>
              <c:f>Sheet1!$D$255:$E$255</c:f>
              <c:numCache>
                <c:formatCode>General</c:formatCode>
                <c:ptCount val="2"/>
                <c:pt idx="0">
                  <c:v>2014</c:v>
                </c:pt>
                <c:pt idx="1">
                  <c:v>2023</c:v>
                </c:pt>
              </c:numCache>
            </c:numRef>
          </c:cat>
          <c:val>
            <c:numRef>
              <c:f>Sheet1!$D$260:$E$260</c:f>
              <c:numCache>
                <c:formatCode>0%</c:formatCode>
                <c:ptCount val="2"/>
                <c:pt idx="0">
                  <c:v>0</c:v>
                </c:pt>
                <c:pt idx="1">
                  <c:v>0</c:v>
                </c:pt>
              </c:numCache>
            </c:numRef>
          </c:val>
          <c:extLst>
            <c:ext xmlns:c16="http://schemas.microsoft.com/office/drawing/2014/chart" uri="{C3380CC4-5D6E-409C-BE32-E72D297353CC}">
              <c16:uniqueId val="{00000000-8177-427D-B93D-4F72CD107ECA}"/>
            </c:ext>
          </c:extLst>
        </c:ser>
        <c:ser>
          <c:idx val="3"/>
          <c:order val="1"/>
          <c:tx>
            <c:strRef>
              <c:f>Sheet1!$C$259</c:f>
              <c:strCache>
                <c:ptCount val="1"/>
                <c:pt idx="0">
                  <c:v>Fairly poor</c:v>
                </c:pt>
              </c:strCache>
            </c:strRef>
          </c:tx>
          <c:spPr>
            <a:solidFill>
              <a:srgbClr val="A285D1"/>
            </a:solidFill>
            <a:ln>
              <a:solidFill>
                <a:srgbClr val="A285D1"/>
              </a:solidFill>
            </a:ln>
            <a:effectLst/>
          </c:spPr>
          <c:invertIfNegative val="0"/>
          <c:dLbls>
            <c:delete val="1"/>
          </c:dLbls>
          <c:cat>
            <c:numRef>
              <c:f>Sheet1!$D$255:$E$255</c:f>
              <c:numCache>
                <c:formatCode>General</c:formatCode>
                <c:ptCount val="2"/>
                <c:pt idx="0">
                  <c:v>2014</c:v>
                </c:pt>
                <c:pt idx="1">
                  <c:v>2023</c:v>
                </c:pt>
              </c:numCache>
            </c:numRef>
          </c:cat>
          <c:val>
            <c:numRef>
              <c:f>Sheet1!$D$259:$E$259</c:f>
              <c:numCache>
                <c:formatCode>0%</c:formatCode>
                <c:ptCount val="2"/>
                <c:pt idx="0">
                  <c:v>2.197802197802198E-2</c:v>
                </c:pt>
                <c:pt idx="1">
                  <c:v>0</c:v>
                </c:pt>
              </c:numCache>
            </c:numRef>
          </c:val>
          <c:extLst>
            <c:ext xmlns:c16="http://schemas.microsoft.com/office/drawing/2014/chart" uri="{C3380CC4-5D6E-409C-BE32-E72D297353CC}">
              <c16:uniqueId val="{00000002-8177-427D-B93D-4F72CD107ECA}"/>
            </c:ext>
          </c:extLst>
        </c:ser>
        <c:ser>
          <c:idx val="2"/>
          <c:order val="2"/>
          <c:tx>
            <c:strRef>
              <c:f>Sheet1!$C$258</c:f>
              <c:strCache>
                <c:ptCount val="1"/>
                <c:pt idx="0">
                  <c:v>Neither good nor poor</c:v>
                </c:pt>
              </c:strCache>
            </c:strRef>
          </c:tx>
          <c:spPr>
            <a:solidFill>
              <a:srgbClr val="801650"/>
            </a:solidFill>
            <a:ln>
              <a:solidFill>
                <a:srgbClr val="801650"/>
              </a:solid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Sheet1!$D$255:$E$255</c:f>
              <c:numCache>
                <c:formatCode>General</c:formatCode>
                <c:ptCount val="2"/>
                <c:pt idx="0">
                  <c:v>2014</c:v>
                </c:pt>
                <c:pt idx="1">
                  <c:v>2023</c:v>
                </c:pt>
              </c:numCache>
            </c:numRef>
          </c:cat>
          <c:val>
            <c:numRef>
              <c:f>Sheet1!$D$258:$E$258</c:f>
              <c:numCache>
                <c:formatCode>0%</c:formatCode>
                <c:ptCount val="2"/>
                <c:pt idx="0">
                  <c:v>0.10989010989010989</c:v>
                </c:pt>
                <c:pt idx="1">
                  <c:v>0.05</c:v>
                </c:pt>
              </c:numCache>
            </c:numRef>
          </c:val>
          <c:extLst>
            <c:ext xmlns:c16="http://schemas.microsoft.com/office/drawing/2014/chart" uri="{C3380CC4-5D6E-409C-BE32-E72D297353CC}">
              <c16:uniqueId val="{00000003-8177-427D-B93D-4F72CD107ECA}"/>
            </c:ext>
          </c:extLst>
        </c:ser>
        <c:ser>
          <c:idx val="1"/>
          <c:order val="3"/>
          <c:tx>
            <c:strRef>
              <c:f>Sheet1!$C$257</c:f>
              <c:strCache>
                <c:ptCount val="1"/>
                <c:pt idx="0">
                  <c:v>Fairly good</c:v>
                </c:pt>
              </c:strCache>
            </c:strRef>
          </c:tx>
          <c:spPr>
            <a:solidFill>
              <a:srgbClr val="F46A25"/>
            </a:solidFill>
            <a:ln>
              <a:solidFill>
                <a:srgbClr val="F46A25"/>
              </a:solid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Sheet1!$D$255:$E$255</c:f>
              <c:numCache>
                <c:formatCode>General</c:formatCode>
                <c:ptCount val="2"/>
                <c:pt idx="0">
                  <c:v>2014</c:v>
                </c:pt>
                <c:pt idx="1">
                  <c:v>2023</c:v>
                </c:pt>
              </c:numCache>
            </c:numRef>
          </c:cat>
          <c:val>
            <c:numRef>
              <c:f>Sheet1!$D$257:$E$257</c:f>
              <c:numCache>
                <c:formatCode>0%</c:formatCode>
                <c:ptCount val="2"/>
                <c:pt idx="0">
                  <c:v>0.27472527472527475</c:v>
                </c:pt>
                <c:pt idx="1">
                  <c:v>0.24</c:v>
                </c:pt>
              </c:numCache>
            </c:numRef>
          </c:val>
          <c:extLst>
            <c:ext xmlns:c16="http://schemas.microsoft.com/office/drawing/2014/chart" uri="{C3380CC4-5D6E-409C-BE32-E72D297353CC}">
              <c16:uniqueId val="{00000004-8177-427D-B93D-4F72CD107ECA}"/>
            </c:ext>
          </c:extLst>
        </c:ser>
        <c:ser>
          <c:idx val="0"/>
          <c:order val="4"/>
          <c:tx>
            <c:strRef>
              <c:f>Sheet1!$C$256</c:f>
              <c:strCache>
                <c:ptCount val="1"/>
                <c:pt idx="0">
                  <c:v>Very good</c:v>
                </c:pt>
              </c:strCache>
            </c:strRef>
          </c:tx>
          <c:spPr>
            <a:solidFill>
              <a:srgbClr val="28A197"/>
            </a:solidFill>
            <a:ln>
              <a:solidFill>
                <a:srgbClr val="28A197"/>
              </a:solid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Sheet1!$D$255:$E$255</c:f>
              <c:numCache>
                <c:formatCode>General</c:formatCode>
                <c:ptCount val="2"/>
                <c:pt idx="0">
                  <c:v>2014</c:v>
                </c:pt>
                <c:pt idx="1">
                  <c:v>2023</c:v>
                </c:pt>
              </c:numCache>
            </c:numRef>
          </c:cat>
          <c:val>
            <c:numRef>
              <c:f>Sheet1!$D$256:$E$256</c:f>
              <c:numCache>
                <c:formatCode>0%</c:formatCode>
                <c:ptCount val="2"/>
                <c:pt idx="0">
                  <c:v>0.58241758241758246</c:v>
                </c:pt>
                <c:pt idx="1">
                  <c:v>0.71</c:v>
                </c:pt>
              </c:numCache>
            </c:numRef>
          </c:val>
          <c:extLst>
            <c:ext xmlns:c16="http://schemas.microsoft.com/office/drawing/2014/chart" uri="{C3380CC4-5D6E-409C-BE32-E72D297353CC}">
              <c16:uniqueId val="{00000005-8177-427D-B93D-4F72CD107ECA}"/>
            </c:ext>
          </c:extLst>
        </c:ser>
        <c:dLbls>
          <c:dLblPos val="ctr"/>
          <c:showLegendKey val="0"/>
          <c:showVal val="1"/>
          <c:showCatName val="0"/>
          <c:showSerName val="0"/>
          <c:showPercent val="0"/>
          <c:showBubbleSize val="0"/>
        </c:dLbls>
        <c:gapWidth val="150"/>
        <c:overlap val="100"/>
        <c:axId val="354392736"/>
        <c:axId val="355830288"/>
      </c:barChart>
      <c:catAx>
        <c:axId val="3543927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355830288"/>
        <c:crosses val="autoZero"/>
        <c:auto val="1"/>
        <c:lblAlgn val="ctr"/>
        <c:lblOffset val="100"/>
        <c:noMultiLvlLbl val="0"/>
      </c:catAx>
      <c:valAx>
        <c:axId val="355830288"/>
        <c:scaling>
          <c:orientation val="minMax"/>
          <c:max val="1"/>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35439273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latin typeface="Arial" panose="020B0604020202020204" pitchFamily="34" charset="0"/>
          <a:cs typeface="Arial" panose="020B0604020202020204" pitchFamily="34" charset="0"/>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rgbClr val="12436D"/>
            </a:solidFill>
            <a:ln>
              <a:solidFill>
                <a:srgbClr val="12436D"/>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Sheet1!$A$2:$A$15</c:f>
              <c:strCache>
                <c:ptCount val="14"/>
                <c:pt idx="0">
                  <c:v>Don't know</c:v>
                </c:pt>
                <c:pt idx="1">
                  <c:v>Nothing</c:v>
                </c:pt>
                <c:pt idx="2">
                  <c:v>Other</c:v>
                </c:pt>
                <c:pt idx="3">
                  <c:v>Knowledge (unspecified)</c:v>
                </c:pt>
                <c:pt idx="4">
                  <c:v>Understanding of others</c:v>
                </c:pt>
                <c:pt idx="5">
                  <c:v>Accreditation</c:v>
                </c:pt>
                <c:pt idx="6">
                  <c:v>Listening to others</c:v>
                </c:pt>
                <c:pt idx="7">
                  <c:v>How to approach conversations</c:v>
                </c:pt>
                <c:pt idx="8">
                  <c:v>Improved communication</c:v>
                </c:pt>
                <c:pt idx="9">
                  <c:v>Structuring the session effectively</c:v>
                </c:pt>
                <c:pt idx="10">
                  <c:v>Reframing techniques</c:v>
                </c:pt>
                <c:pt idx="11">
                  <c:v>Understanding the mediation process</c:v>
                </c:pt>
                <c:pt idx="12">
                  <c:v>Tools / skills to use in mediation (unspecified)</c:v>
                </c:pt>
                <c:pt idx="13">
                  <c:v>Confidence in approaching mediation</c:v>
                </c:pt>
              </c:strCache>
            </c:strRef>
          </c:cat>
          <c:val>
            <c:numRef>
              <c:f>Sheet1!$B$2:$B$15</c:f>
              <c:numCache>
                <c:formatCode>0%</c:formatCode>
                <c:ptCount val="14"/>
                <c:pt idx="0">
                  <c:v>0.06</c:v>
                </c:pt>
                <c:pt idx="1">
                  <c:v>0.08</c:v>
                </c:pt>
                <c:pt idx="2">
                  <c:v>0.04</c:v>
                </c:pt>
                <c:pt idx="3">
                  <c:v>0.02</c:v>
                </c:pt>
                <c:pt idx="4">
                  <c:v>0.03</c:v>
                </c:pt>
                <c:pt idx="5">
                  <c:v>0.05</c:v>
                </c:pt>
                <c:pt idx="6">
                  <c:v>0.05</c:v>
                </c:pt>
                <c:pt idx="7">
                  <c:v>0.06</c:v>
                </c:pt>
                <c:pt idx="8">
                  <c:v>7.0000000000000007E-2</c:v>
                </c:pt>
                <c:pt idx="9">
                  <c:v>0.11</c:v>
                </c:pt>
                <c:pt idx="10">
                  <c:v>0.11</c:v>
                </c:pt>
                <c:pt idx="11">
                  <c:v>0.16</c:v>
                </c:pt>
                <c:pt idx="12">
                  <c:v>0.21</c:v>
                </c:pt>
                <c:pt idx="13">
                  <c:v>0.26</c:v>
                </c:pt>
              </c:numCache>
            </c:numRef>
          </c:val>
          <c:extLst>
            <c:ext xmlns:c16="http://schemas.microsoft.com/office/drawing/2014/chart" uri="{C3380CC4-5D6E-409C-BE32-E72D297353CC}">
              <c16:uniqueId val="{00000000-DAA3-4600-A164-B5A73638172B}"/>
            </c:ext>
          </c:extLst>
        </c:ser>
        <c:dLbls>
          <c:dLblPos val="outEnd"/>
          <c:showLegendKey val="0"/>
          <c:showVal val="1"/>
          <c:showCatName val="0"/>
          <c:showSerName val="0"/>
          <c:showPercent val="0"/>
          <c:showBubbleSize val="0"/>
        </c:dLbls>
        <c:gapWidth val="182"/>
        <c:axId val="914532560"/>
        <c:axId val="921474176"/>
      </c:barChart>
      <c:catAx>
        <c:axId val="91453256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21474176"/>
        <c:crosses val="autoZero"/>
        <c:auto val="1"/>
        <c:lblAlgn val="ctr"/>
        <c:lblOffset val="100"/>
        <c:noMultiLvlLbl val="0"/>
      </c:catAx>
      <c:valAx>
        <c:axId val="921474176"/>
        <c:scaling>
          <c:orientation val="minMax"/>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1453256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Sheet1!$B$22</c:f>
              <c:strCache>
                <c:ptCount val="1"/>
                <c:pt idx="0">
                  <c:v>Don't know</c:v>
                </c:pt>
              </c:strCache>
            </c:strRef>
          </c:tx>
          <c:spPr>
            <a:solidFill>
              <a:srgbClr val="404040"/>
            </a:solidFill>
            <a:ln>
              <a:solidFill>
                <a:srgbClr val="12436D"/>
              </a:solidFill>
            </a:ln>
            <a:effectLst/>
          </c:spPr>
          <c:invertIfNegative val="0"/>
          <c:dLbls>
            <c:delete val="1"/>
          </c:dLbls>
          <c:cat>
            <c:strRef>
              <c:f>Sheet1!$A$23:$A$28</c:f>
              <c:strCache>
                <c:ptCount val="6"/>
                <c:pt idx="0">
                  <c:v>Understand the causes and effects of workplace conflict?</c:v>
                </c:pt>
                <c:pt idx="1">
                  <c:v>Gain confidence in your mediation skills?</c:v>
                </c:pt>
                <c:pt idx="2">
                  <c:v>Be able to manage the mediation process?</c:v>
                </c:pt>
                <c:pt idx="3">
                  <c:v>Enhance your communication skills, such as listening, questioning, persuading and negotiating?</c:v>
                </c:pt>
                <c:pt idx="4">
                  <c:v>Identify when internal workplace mediation is appropriate?</c:v>
                </c:pt>
                <c:pt idx="5">
                  <c:v>Understand the mediation process?</c:v>
                </c:pt>
              </c:strCache>
            </c:strRef>
          </c:cat>
          <c:val>
            <c:numRef>
              <c:f>Sheet1!$B$23:$B$28</c:f>
              <c:numCache>
                <c:formatCode>0%</c:formatCode>
                <c:ptCount val="6"/>
                <c:pt idx="0">
                  <c:v>0.01</c:v>
                </c:pt>
                <c:pt idx="1">
                  <c:v>0.02</c:v>
                </c:pt>
                <c:pt idx="2">
                  <c:v>0.01</c:v>
                </c:pt>
                <c:pt idx="3">
                  <c:v>0.01</c:v>
                </c:pt>
                <c:pt idx="4">
                  <c:v>0.01</c:v>
                </c:pt>
                <c:pt idx="5">
                  <c:v>0.01</c:v>
                </c:pt>
              </c:numCache>
            </c:numRef>
          </c:val>
          <c:extLst>
            <c:ext xmlns:c16="http://schemas.microsoft.com/office/drawing/2014/chart" uri="{C3380CC4-5D6E-409C-BE32-E72D297353CC}">
              <c16:uniqueId val="{00000000-A449-4972-B18F-D3ED751A1973}"/>
            </c:ext>
          </c:extLst>
        </c:ser>
        <c:ser>
          <c:idx val="1"/>
          <c:order val="1"/>
          <c:tx>
            <c:strRef>
              <c:f>Sheet1!$C$22</c:f>
              <c:strCache>
                <c:ptCount val="1"/>
                <c:pt idx="0">
                  <c:v>Disagree</c:v>
                </c:pt>
              </c:strCache>
            </c:strRef>
          </c:tx>
          <c:spPr>
            <a:solidFill>
              <a:srgbClr val="A285D1"/>
            </a:solidFill>
            <a:ln>
              <a:solidFill>
                <a:srgbClr val="A285D1"/>
              </a:solidFill>
            </a:ln>
            <a:effectLst/>
          </c:spPr>
          <c:invertIfNegative val="0"/>
          <c:dLbls>
            <c:dLbl>
              <c:idx val="0"/>
              <c:layout>
                <c:manualLayout>
                  <c:x val="-8.1417215710220011E-17"/>
                  <c:y val="-4.1771094402674883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A449-4972-B18F-D3ED751A1973}"/>
                </c:ext>
              </c:extLst>
            </c:dLbl>
            <c:dLbl>
              <c:idx val="1"/>
              <c:layout>
                <c:manualLayout>
                  <c:x val="2.2204951704230041E-3"/>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A449-4972-B18F-D3ED751A197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Sheet1!$A$23:$A$28</c:f>
              <c:strCache>
                <c:ptCount val="6"/>
                <c:pt idx="0">
                  <c:v>Understand the causes and effects of workplace conflict?</c:v>
                </c:pt>
                <c:pt idx="1">
                  <c:v>Gain confidence in your mediation skills?</c:v>
                </c:pt>
                <c:pt idx="2">
                  <c:v>Be able to manage the mediation process?</c:v>
                </c:pt>
                <c:pt idx="3">
                  <c:v>Enhance your communication skills, such as listening, questioning, persuading and negotiating?</c:v>
                </c:pt>
                <c:pt idx="4">
                  <c:v>Identify when internal workplace mediation is appropriate?</c:v>
                </c:pt>
                <c:pt idx="5">
                  <c:v>Understand the mediation process?</c:v>
                </c:pt>
              </c:strCache>
            </c:strRef>
          </c:cat>
          <c:val>
            <c:numRef>
              <c:f>Sheet1!$C$23:$C$28</c:f>
              <c:numCache>
                <c:formatCode>0%</c:formatCode>
                <c:ptCount val="6"/>
                <c:pt idx="0">
                  <c:v>0.06</c:v>
                </c:pt>
                <c:pt idx="1">
                  <c:v>0.05</c:v>
                </c:pt>
                <c:pt idx="2">
                  <c:v>0.04</c:v>
                </c:pt>
                <c:pt idx="3">
                  <c:v>0.05</c:v>
                </c:pt>
                <c:pt idx="4">
                  <c:v>0.05</c:v>
                </c:pt>
                <c:pt idx="5">
                  <c:v>0.04</c:v>
                </c:pt>
              </c:numCache>
            </c:numRef>
          </c:val>
          <c:extLst>
            <c:ext xmlns:c16="http://schemas.microsoft.com/office/drawing/2014/chart" uri="{C3380CC4-5D6E-409C-BE32-E72D297353CC}">
              <c16:uniqueId val="{00000001-A449-4972-B18F-D3ED751A1973}"/>
            </c:ext>
          </c:extLst>
        </c:ser>
        <c:ser>
          <c:idx val="2"/>
          <c:order val="2"/>
          <c:tx>
            <c:strRef>
              <c:f>Sheet1!$D$22</c:f>
              <c:strCache>
                <c:ptCount val="1"/>
                <c:pt idx="0">
                  <c:v>Neither agree nor disagree</c:v>
                </c:pt>
              </c:strCache>
            </c:strRef>
          </c:tx>
          <c:spPr>
            <a:solidFill>
              <a:srgbClr val="801650"/>
            </a:solidFill>
            <a:ln>
              <a:solidFill>
                <a:srgbClr val="801650"/>
              </a:solidFill>
            </a:ln>
            <a:effectLst/>
          </c:spPr>
          <c:invertIfNegative val="0"/>
          <c:dLbls>
            <c:delete val="1"/>
          </c:dLbls>
          <c:cat>
            <c:strRef>
              <c:f>Sheet1!$A$23:$A$28</c:f>
              <c:strCache>
                <c:ptCount val="6"/>
                <c:pt idx="0">
                  <c:v>Understand the causes and effects of workplace conflict?</c:v>
                </c:pt>
                <c:pt idx="1">
                  <c:v>Gain confidence in your mediation skills?</c:v>
                </c:pt>
                <c:pt idx="2">
                  <c:v>Be able to manage the mediation process?</c:v>
                </c:pt>
                <c:pt idx="3">
                  <c:v>Enhance your communication skills, such as listening, questioning, persuading and negotiating?</c:v>
                </c:pt>
                <c:pt idx="4">
                  <c:v>Identify when internal workplace mediation is appropriate?</c:v>
                </c:pt>
                <c:pt idx="5">
                  <c:v>Understand the mediation process?</c:v>
                </c:pt>
              </c:strCache>
            </c:strRef>
          </c:cat>
          <c:val>
            <c:numRef>
              <c:f>Sheet1!$D$23:$D$28</c:f>
              <c:numCache>
                <c:formatCode>0%</c:formatCode>
                <c:ptCount val="6"/>
                <c:pt idx="0">
                  <c:v>0.03</c:v>
                </c:pt>
                <c:pt idx="1">
                  <c:v>0.03</c:v>
                </c:pt>
                <c:pt idx="2">
                  <c:v>0.01</c:v>
                </c:pt>
                <c:pt idx="3">
                  <c:v>0.01</c:v>
                </c:pt>
                <c:pt idx="4">
                  <c:v>0</c:v>
                </c:pt>
                <c:pt idx="5">
                  <c:v>0</c:v>
                </c:pt>
              </c:numCache>
            </c:numRef>
          </c:val>
          <c:extLst>
            <c:ext xmlns:c16="http://schemas.microsoft.com/office/drawing/2014/chart" uri="{C3380CC4-5D6E-409C-BE32-E72D297353CC}">
              <c16:uniqueId val="{00000002-A449-4972-B18F-D3ED751A1973}"/>
            </c:ext>
          </c:extLst>
        </c:ser>
        <c:ser>
          <c:idx val="3"/>
          <c:order val="3"/>
          <c:tx>
            <c:strRef>
              <c:f>Sheet1!$E$22</c:f>
              <c:strCache>
                <c:ptCount val="1"/>
                <c:pt idx="0">
                  <c:v>Agree</c:v>
                </c:pt>
              </c:strCache>
            </c:strRef>
          </c:tx>
          <c:spPr>
            <a:solidFill>
              <a:srgbClr val="F46A25"/>
            </a:solidFill>
            <a:ln>
              <a:solidFill>
                <a:srgbClr val="F46A25"/>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Sheet1!$A$23:$A$28</c:f>
              <c:strCache>
                <c:ptCount val="6"/>
                <c:pt idx="0">
                  <c:v>Understand the causes and effects of workplace conflict?</c:v>
                </c:pt>
                <c:pt idx="1">
                  <c:v>Gain confidence in your mediation skills?</c:v>
                </c:pt>
                <c:pt idx="2">
                  <c:v>Be able to manage the mediation process?</c:v>
                </c:pt>
                <c:pt idx="3">
                  <c:v>Enhance your communication skills, such as listening, questioning, persuading and negotiating?</c:v>
                </c:pt>
                <c:pt idx="4">
                  <c:v>Identify when internal workplace mediation is appropriate?</c:v>
                </c:pt>
                <c:pt idx="5">
                  <c:v>Understand the mediation process?</c:v>
                </c:pt>
              </c:strCache>
            </c:strRef>
          </c:cat>
          <c:val>
            <c:numRef>
              <c:f>Sheet1!$E$23:$E$28</c:f>
              <c:numCache>
                <c:formatCode>0%</c:formatCode>
                <c:ptCount val="6"/>
                <c:pt idx="0">
                  <c:v>0.35</c:v>
                </c:pt>
                <c:pt idx="1">
                  <c:v>0.26</c:v>
                </c:pt>
                <c:pt idx="2">
                  <c:v>0.35</c:v>
                </c:pt>
                <c:pt idx="3">
                  <c:v>0.3</c:v>
                </c:pt>
                <c:pt idx="4">
                  <c:v>0.31</c:v>
                </c:pt>
                <c:pt idx="5">
                  <c:v>0.14000000000000001</c:v>
                </c:pt>
              </c:numCache>
            </c:numRef>
          </c:val>
          <c:extLst>
            <c:ext xmlns:c16="http://schemas.microsoft.com/office/drawing/2014/chart" uri="{C3380CC4-5D6E-409C-BE32-E72D297353CC}">
              <c16:uniqueId val="{00000003-A449-4972-B18F-D3ED751A1973}"/>
            </c:ext>
          </c:extLst>
        </c:ser>
        <c:ser>
          <c:idx val="4"/>
          <c:order val="4"/>
          <c:tx>
            <c:strRef>
              <c:f>Sheet1!$F$22</c:f>
              <c:strCache>
                <c:ptCount val="1"/>
                <c:pt idx="0">
                  <c:v>Strongly agree</c:v>
                </c:pt>
              </c:strCache>
            </c:strRef>
          </c:tx>
          <c:spPr>
            <a:solidFill>
              <a:srgbClr val="28A197"/>
            </a:solidFill>
            <a:ln>
              <a:solidFill>
                <a:srgbClr val="28A197"/>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Sheet1!$A$23:$A$28</c:f>
              <c:strCache>
                <c:ptCount val="6"/>
                <c:pt idx="0">
                  <c:v>Understand the causes and effects of workplace conflict?</c:v>
                </c:pt>
                <c:pt idx="1">
                  <c:v>Gain confidence in your mediation skills?</c:v>
                </c:pt>
                <c:pt idx="2">
                  <c:v>Be able to manage the mediation process?</c:v>
                </c:pt>
                <c:pt idx="3">
                  <c:v>Enhance your communication skills, such as listening, questioning, persuading and negotiating?</c:v>
                </c:pt>
                <c:pt idx="4">
                  <c:v>Identify when internal workplace mediation is appropriate?</c:v>
                </c:pt>
                <c:pt idx="5">
                  <c:v>Understand the mediation process?</c:v>
                </c:pt>
              </c:strCache>
            </c:strRef>
          </c:cat>
          <c:val>
            <c:numRef>
              <c:f>Sheet1!$F$23:$F$28</c:f>
              <c:numCache>
                <c:formatCode>0%</c:formatCode>
                <c:ptCount val="6"/>
                <c:pt idx="0">
                  <c:v>0.55000000000000004</c:v>
                </c:pt>
                <c:pt idx="1">
                  <c:v>0.64</c:v>
                </c:pt>
                <c:pt idx="2">
                  <c:v>0.59</c:v>
                </c:pt>
                <c:pt idx="3">
                  <c:v>0.63</c:v>
                </c:pt>
                <c:pt idx="4">
                  <c:v>0.63</c:v>
                </c:pt>
                <c:pt idx="5">
                  <c:v>0.81</c:v>
                </c:pt>
              </c:numCache>
            </c:numRef>
          </c:val>
          <c:extLst>
            <c:ext xmlns:c16="http://schemas.microsoft.com/office/drawing/2014/chart" uri="{C3380CC4-5D6E-409C-BE32-E72D297353CC}">
              <c16:uniqueId val="{00000004-A449-4972-B18F-D3ED751A1973}"/>
            </c:ext>
          </c:extLst>
        </c:ser>
        <c:dLbls>
          <c:dLblPos val="ctr"/>
          <c:showLegendKey val="0"/>
          <c:showVal val="1"/>
          <c:showCatName val="0"/>
          <c:showSerName val="0"/>
          <c:showPercent val="0"/>
          <c:showBubbleSize val="0"/>
        </c:dLbls>
        <c:gapWidth val="150"/>
        <c:overlap val="100"/>
        <c:axId val="1110752368"/>
        <c:axId val="1110753328"/>
      </c:barChart>
      <c:catAx>
        <c:axId val="111075236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110753328"/>
        <c:crosses val="autoZero"/>
        <c:auto val="1"/>
        <c:lblAlgn val="ctr"/>
        <c:lblOffset val="100"/>
        <c:noMultiLvlLbl val="0"/>
      </c:catAx>
      <c:valAx>
        <c:axId val="1110753328"/>
        <c:scaling>
          <c:orientation val="minMax"/>
          <c:max val="1"/>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110752368"/>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Sheet1!$B$42</c:f>
              <c:strCache>
                <c:ptCount val="1"/>
                <c:pt idx="0">
                  <c:v>Don't know</c:v>
                </c:pt>
              </c:strCache>
            </c:strRef>
          </c:tx>
          <c:spPr>
            <a:solidFill>
              <a:srgbClr val="404040"/>
            </a:solidFill>
            <a:ln>
              <a:solidFill>
                <a:srgbClr val="404040"/>
              </a:solidFill>
            </a:ln>
            <a:effectLst/>
          </c:spPr>
          <c:invertIfNegative val="0"/>
          <c:dLbls>
            <c:delete val="1"/>
          </c:dLbls>
          <c:cat>
            <c:strRef>
              <c:f>Sheet1!$A$43:$A$52</c:f>
              <c:strCache>
                <c:ptCount val="10"/>
                <c:pt idx="0">
                  <c:v>Better use of role plays</c:v>
                </c:pt>
                <c:pt idx="1">
                  <c:v>Altered the way you talk to people</c:v>
                </c:pt>
                <c:pt idx="2">
                  <c:v>Greater objectivity/impartiality</c:v>
                </c:pt>
                <c:pt idx="3">
                  <c:v>More confidence in general</c:v>
                </c:pt>
                <c:pt idx="4">
                  <c:v>Accreditation/qualification</c:v>
                </c:pt>
                <c:pt idx="5">
                  <c:v>Improved listening skills</c:v>
                </c:pt>
                <c:pt idx="6">
                  <c:v>Improved questioning skills</c:v>
                </c:pt>
                <c:pt idx="7">
                  <c:v>Clear framework or structure to work with </c:v>
                </c:pt>
                <c:pt idx="8">
                  <c:v>Greater confidence in managing mediation</c:v>
                </c:pt>
                <c:pt idx="9">
                  <c:v>Better understanding of process</c:v>
                </c:pt>
              </c:strCache>
            </c:strRef>
          </c:cat>
          <c:val>
            <c:numRef>
              <c:f>Sheet1!$B$43:$B$52</c:f>
              <c:numCache>
                <c:formatCode>0%</c:formatCode>
                <c:ptCount val="10"/>
                <c:pt idx="0">
                  <c:v>0.03</c:v>
                </c:pt>
                <c:pt idx="1">
                  <c:v>0</c:v>
                </c:pt>
                <c:pt idx="2">
                  <c:v>0</c:v>
                </c:pt>
                <c:pt idx="3">
                  <c:v>0.01</c:v>
                </c:pt>
                <c:pt idx="4">
                  <c:v>0.02</c:v>
                </c:pt>
                <c:pt idx="5">
                  <c:v>0</c:v>
                </c:pt>
                <c:pt idx="6">
                  <c:v>0</c:v>
                </c:pt>
                <c:pt idx="7">
                  <c:v>0</c:v>
                </c:pt>
                <c:pt idx="8">
                  <c:v>0</c:v>
                </c:pt>
                <c:pt idx="9">
                  <c:v>0</c:v>
                </c:pt>
              </c:numCache>
            </c:numRef>
          </c:val>
          <c:extLst>
            <c:ext xmlns:c16="http://schemas.microsoft.com/office/drawing/2014/chart" uri="{C3380CC4-5D6E-409C-BE32-E72D297353CC}">
              <c16:uniqueId val="{00000000-9D3C-4A46-9824-53A812F56745}"/>
            </c:ext>
          </c:extLst>
        </c:ser>
        <c:ser>
          <c:idx val="1"/>
          <c:order val="1"/>
          <c:tx>
            <c:strRef>
              <c:f>Sheet1!$C$42</c:f>
              <c:strCache>
                <c:ptCount val="1"/>
                <c:pt idx="0">
                  <c:v>Disagree</c:v>
                </c:pt>
              </c:strCache>
            </c:strRef>
          </c:tx>
          <c:spPr>
            <a:solidFill>
              <a:srgbClr val="A285D1"/>
            </a:solidFill>
            <a:ln>
              <a:solidFill>
                <a:srgbClr val="A285D1"/>
              </a:solidFill>
            </a:ln>
            <a:effectLst/>
          </c:spPr>
          <c:invertIfNegative val="0"/>
          <c:dLbls>
            <c:dLbl>
              <c:idx val="0"/>
              <c:layout>
                <c:manualLayout>
                  <c:x val="-2.3521110196401268E-3"/>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A99-4C48-BEC2-01617BD1BB52}"/>
                </c:ext>
              </c:extLst>
            </c:dLbl>
            <c:dLbl>
              <c:idx val="2"/>
              <c:layout>
                <c:manualLayout>
                  <c:x val="4.5861041045630897E-3"/>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D3C-4A46-9824-53A812F56745}"/>
                </c:ext>
              </c:extLst>
            </c:dLbl>
            <c:dLbl>
              <c:idx val="3"/>
              <c:layout>
                <c:manualLayout>
                  <c:x val="2.2930520522815869E-3"/>
                  <c:y val="-6.6412322215355151E-1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D3C-4A46-9824-53A812F56745}"/>
                </c:ext>
              </c:extLst>
            </c:dLbl>
            <c:dLbl>
              <c:idx val="5"/>
              <c:layout>
                <c:manualLayout>
                  <c:x val="6.8791561568447603E-3"/>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9D3C-4A46-9824-53A812F56745}"/>
                </c:ext>
              </c:extLst>
            </c:dLbl>
            <c:dLbl>
              <c:idx val="6"/>
              <c:layout>
                <c:manualLayout>
                  <c:x val="6.8791561568447603E-3"/>
                  <c:y val="3.3206161107677576E-1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9D3C-4A46-9824-53A812F56745}"/>
                </c:ext>
              </c:extLst>
            </c:dLbl>
            <c:dLbl>
              <c:idx val="7"/>
              <c:layout>
                <c:manualLayout>
                  <c:x val="4.5861041045630897E-3"/>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D3C-4A46-9824-53A812F56745}"/>
                </c:ext>
              </c:extLst>
            </c:dLbl>
            <c:dLbl>
              <c:idx val="8"/>
              <c:layout>
                <c:manualLayout>
                  <c:x val="6.8791561568447603E-3"/>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9D3C-4A46-9824-53A812F56745}"/>
                </c:ext>
              </c:extLst>
            </c:dLbl>
            <c:dLbl>
              <c:idx val="9"/>
              <c:layout>
                <c:manualLayout>
                  <c:x val="6.8791561568447603E-3"/>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9D3C-4A46-9824-53A812F56745}"/>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Sheet1!$A$43:$A$52</c:f>
              <c:strCache>
                <c:ptCount val="10"/>
                <c:pt idx="0">
                  <c:v>Better use of role plays</c:v>
                </c:pt>
                <c:pt idx="1">
                  <c:v>Altered the way you talk to people</c:v>
                </c:pt>
                <c:pt idx="2">
                  <c:v>Greater objectivity/impartiality</c:v>
                </c:pt>
                <c:pt idx="3">
                  <c:v>More confidence in general</c:v>
                </c:pt>
                <c:pt idx="4">
                  <c:v>Accreditation/qualification</c:v>
                </c:pt>
                <c:pt idx="5">
                  <c:v>Improved listening skills</c:v>
                </c:pt>
                <c:pt idx="6">
                  <c:v>Improved questioning skills</c:v>
                </c:pt>
                <c:pt idx="7">
                  <c:v>Clear framework or structure to work with </c:v>
                </c:pt>
                <c:pt idx="8">
                  <c:v>Greater confidence in managing mediation</c:v>
                </c:pt>
                <c:pt idx="9">
                  <c:v>Better understanding of process</c:v>
                </c:pt>
              </c:strCache>
            </c:strRef>
          </c:cat>
          <c:val>
            <c:numRef>
              <c:f>Sheet1!$C$43:$C$52</c:f>
              <c:numCache>
                <c:formatCode>0%</c:formatCode>
                <c:ptCount val="10"/>
                <c:pt idx="0">
                  <c:v>0.09</c:v>
                </c:pt>
                <c:pt idx="1">
                  <c:v>0.06</c:v>
                </c:pt>
                <c:pt idx="2">
                  <c:v>0.04</c:v>
                </c:pt>
                <c:pt idx="3">
                  <c:v>0.03</c:v>
                </c:pt>
                <c:pt idx="4">
                  <c:v>0.03</c:v>
                </c:pt>
                <c:pt idx="5">
                  <c:v>0.03</c:v>
                </c:pt>
                <c:pt idx="6">
                  <c:v>0.03</c:v>
                </c:pt>
                <c:pt idx="7">
                  <c:v>0.04</c:v>
                </c:pt>
                <c:pt idx="8">
                  <c:v>0.03</c:v>
                </c:pt>
                <c:pt idx="9">
                  <c:v>0.03</c:v>
                </c:pt>
              </c:numCache>
            </c:numRef>
          </c:val>
          <c:extLst>
            <c:ext xmlns:c16="http://schemas.microsoft.com/office/drawing/2014/chart" uri="{C3380CC4-5D6E-409C-BE32-E72D297353CC}">
              <c16:uniqueId val="{00000008-9D3C-4A46-9824-53A812F56745}"/>
            </c:ext>
          </c:extLst>
        </c:ser>
        <c:ser>
          <c:idx val="2"/>
          <c:order val="2"/>
          <c:tx>
            <c:strRef>
              <c:f>Sheet1!$D$42</c:f>
              <c:strCache>
                <c:ptCount val="1"/>
                <c:pt idx="0">
                  <c:v>Neither agree nor disagree</c:v>
                </c:pt>
              </c:strCache>
            </c:strRef>
          </c:tx>
          <c:spPr>
            <a:solidFill>
              <a:srgbClr val="801650"/>
            </a:solidFill>
            <a:ln>
              <a:solidFill>
                <a:srgbClr val="801650"/>
              </a:solidFill>
            </a:ln>
            <a:effectLst/>
          </c:spPr>
          <c:invertIfNegative val="0"/>
          <c:dLbls>
            <c:delete val="1"/>
          </c:dLbls>
          <c:cat>
            <c:strRef>
              <c:f>Sheet1!$A$43:$A$52</c:f>
              <c:strCache>
                <c:ptCount val="10"/>
                <c:pt idx="0">
                  <c:v>Better use of role plays</c:v>
                </c:pt>
                <c:pt idx="1">
                  <c:v>Altered the way you talk to people</c:v>
                </c:pt>
                <c:pt idx="2">
                  <c:v>Greater objectivity/impartiality</c:v>
                </c:pt>
                <c:pt idx="3">
                  <c:v>More confidence in general</c:v>
                </c:pt>
                <c:pt idx="4">
                  <c:v>Accreditation/qualification</c:v>
                </c:pt>
                <c:pt idx="5">
                  <c:v>Improved listening skills</c:v>
                </c:pt>
                <c:pt idx="6">
                  <c:v>Improved questioning skills</c:v>
                </c:pt>
                <c:pt idx="7">
                  <c:v>Clear framework or structure to work with </c:v>
                </c:pt>
                <c:pt idx="8">
                  <c:v>Greater confidence in managing mediation</c:v>
                </c:pt>
                <c:pt idx="9">
                  <c:v>Better understanding of process</c:v>
                </c:pt>
              </c:strCache>
            </c:strRef>
          </c:cat>
          <c:val>
            <c:numRef>
              <c:f>Sheet1!$D$43:$D$52</c:f>
              <c:numCache>
                <c:formatCode>0%</c:formatCode>
                <c:ptCount val="10"/>
                <c:pt idx="0">
                  <c:v>0.21</c:v>
                </c:pt>
                <c:pt idx="1">
                  <c:v>0.17</c:v>
                </c:pt>
                <c:pt idx="2">
                  <c:v>0.13</c:v>
                </c:pt>
                <c:pt idx="3">
                  <c:v>0.13</c:v>
                </c:pt>
                <c:pt idx="4">
                  <c:v>0.06</c:v>
                </c:pt>
                <c:pt idx="5">
                  <c:v>0.08</c:v>
                </c:pt>
                <c:pt idx="6">
                  <c:v>0.05</c:v>
                </c:pt>
                <c:pt idx="7">
                  <c:v>0.02</c:v>
                </c:pt>
                <c:pt idx="8">
                  <c:v>0.03</c:v>
                </c:pt>
                <c:pt idx="9">
                  <c:v>0</c:v>
                </c:pt>
              </c:numCache>
            </c:numRef>
          </c:val>
          <c:extLst>
            <c:ext xmlns:c16="http://schemas.microsoft.com/office/drawing/2014/chart" uri="{C3380CC4-5D6E-409C-BE32-E72D297353CC}">
              <c16:uniqueId val="{00000009-9D3C-4A46-9824-53A812F56745}"/>
            </c:ext>
          </c:extLst>
        </c:ser>
        <c:ser>
          <c:idx val="3"/>
          <c:order val="3"/>
          <c:tx>
            <c:strRef>
              <c:f>Sheet1!$E$42</c:f>
              <c:strCache>
                <c:ptCount val="1"/>
                <c:pt idx="0">
                  <c:v>Agree</c:v>
                </c:pt>
              </c:strCache>
            </c:strRef>
          </c:tx>
          <c:spPr>
            <a:solidFill>
              <a:srgbClr val="28A197"/>
            </a:solidFill>
            <a:ln>
              <a:solidFill>
                <a:srgbClr val="28A197"/>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Sheet1!$A$43:$A$52</c:f>
              <c:strCache>
                <c:ptCount val="10"/>
                <c:pt idx="0">
                  <c:v>Better use of role plays</c:v>
                </c:pt>
                <c:pt idx="1">
                  <c:v>Altered the way you talk to people</c:v>
                </c:pt>
                <c:pt idx="2">
                  <c:v>Greater objectivity/impartiality</c:v>
                </c:pt>
                <c:pt idx="3">
                  <c:v>More confidence in general</c:v>
                </c:pt>
                <c:pt idx="4">
                  <c:v>Accreditation/qualification</c:v>
                </c:pt>
                <c:pt idx="5">
                  <c:v>Improved listening skills</c:v>
                </c:pt>
                <c:pt idx="6">
                  <c:v>Improved questioning skills</c:v>
                </c:pt>
                <c:pt idx="7">
                  <c:v>Clear framework or structure to work with </c:v>
                </c:pt>
                <c:pt idx="8">
                  <c:v>Greater confidence in managing mediation</c:v>
                </c:pt>
                <c:pt idx="9">
                  <c:v>Better understanding of process</c:v>
                </c:pt>
              </c:strCache>
            </c:strRef>
          </c:cat>
          <c:val>
            <c:numRef>
              <c:f>Sheet1!$E$43:$E$52</c:f>
              <c:numCache>
                <c:formatCode>0%</c:formatCode>
                <c:ptCount val="10"/>
                <c:pt idx="0">
                  <c:v>0.67</c:v>
                </c:pt>
                <c:pt idx="1">
                  <c:v>0.78</c:v>
                </c:pt>
                <c:pt idx="2">
                  <c:v>0.83</c:v>
                </c:pt>
                <c:pt idx="3">
                  <c:v>0.83</c:v>
                </c:pt>
                <c:pt idx="4">
                  <c:v>0.89</c:v>
                </c:pt>
                <c:pt idx="5">
                  <c:v>0.9</c:v>
                </c:pt>
                <c:pt idx="6">
                  <c:v>0.92</c:v>
                </c:pt>
                <c:pt idx="7">
                  <c:v>0.94</c:v>
                </c:pt>
                <c:pt idx="8">
                  <c:v>0.94</c:v>
                </c:pt>
                <c:pt idx="9">
                  <c:v>0.97</c:v>
                </c:pt>
              </c:numCache>
            </c:numRef>
          </c:val>
          <c:extLst>
            <c:ext xmlns:c16="http://schemas.microsoft.com/office/drawing/2014/chart" uri="{C3380CC4-5D6E-409C-BE32-E72D297353CC}">
              <c16:uniqueId val="{0000000A-9D3C-4A46-9824-53A812F56745}"/>
            </c:ext>
          </c:extLst>
        </c:ser>
        <c:dLbls>
          <c:dLblPos val="ctr"/>
          <c:showLegendKey val="0"/>
          <c:showVal val="1"/>
          <c:showCatName val="0"/>
          <c:showSerName val="0"/>
          <c:showPercent val="0"/>
          <c:showBubbleSize val="0"/>
        </c:dLbls>
        <c:gapWidth val="150"/>
        <c:overlap val="100"/>
        <c:axId val="1250741120"/>
        <c:axId val="1250734400"/>
      </c:barChart>
      <c:catAx>
        <c:axId val="125074112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250734400"/>
        <c:crosses val="autoZero"/>
        <c:auto val="1"/>
        <c:lblAlgn val="ctr"/>
        <c:lblOffset val="100"/>
        <c:noMultiLvlLbl val="0"/>
      </c:catAx>
      <c:valAx>
        <c:axId val="1250734400"/>
        <c:scaling>
          <c:orientation val="minMax"/>
          <c:max val="1"/>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250741120"/>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Sheet1!$H$175</c:f>
              <c:strCache>
                <c:ptCount val="1"/>
                <c:pt idx="0">
                  <c:v>Before training </c:v>
                </c:pt>
              </c:strCache>
            </c:strRef>
          </c:tx>
          <c:spPr>
            <a:solidFill>
              <a:srgbClr val="12436D"/>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Sheet1!$G$176:$G$181</c:f>
              <c:strCache>
                <c:ptCount val="6"/>
                <c:pt idx="0">
                  <c:v>No mediations </c:v>
                </c:pt>
                <c:pt idx="1">
                  <c:v>None</c:v>
                </c:pt>
                <c:pt idx="2">
                  <c:v>Up to 10%</c:v>
                </c:pt>
                <c:pt idx="3">
                  <c:v>11-50%</c:v>
                </c:pt>
                <c:pt idx="4">
                  <c:v>More than 50%</c:v>
                </c:pt>
                <c:pt idx="5">
                  <c:v>Don't know </c:v>
                </c:pt>
              </c:strCache>
            </c:strRef>
          </c:cat>
          <c:val>
            <c:numRef>
              <c:f>Sheet1!$H$176:$H$181</c:f>
              <c:numCache>
                <c:formatCode>0%</c:formatCode>
                <c:ptCount val="6"/>
                <c:pt idx="0">
                  <c:v>0.69</c:v>
                </c:pt>
                <c:pt idx="1">
                  <c:v>0.06</c:v>
                </c:pt>
                <c:pt idx="2">
                  <c:v>0.62</c:v>
                </c:pt>
                <c:pt idx="3">
                  <c:v>0.08</c:v>
                </c:pt>
                <c:pt idx="4">
                  <c:v>0.02</c:v>
                </c:pt>
                <c:pt idx="5">
                  <c:v>0.2</c:v>
                </c:pt>
              </c:numCache>
            </c:numRef>
          </c:val>
          <c:extLst>
            <c:ext xmlns:c16="http://schemas.microsoft.com/office/drawing/2014/chart" uri="{C3380CC4-5D6E-409C-BE32-E72D297353CC}">
              <c16:uniqueId val="{00000000-EB4A-4AE1-90F3-E66EAF5596C6}"/>
            </c:ext>
          </c:extLst>
        </c:ser>
        <c:ser>
          <c:idx val="1"/>
          <c:order val="1"/>
          <c:tx>
            <c:strRef>
              <c:f>Sheet1!$I$175</c:f>
              <c:strCache>
                <c:ptCount val="1"/>
                <c:pt idx="0">
                  <c:v>Since training</c:v>
                </c:pt>
              </c:strCache>
            </c:strRef>
          </c:tx>
          <c:spPr>
            <a:solidFill>
              <a:srgbClr val="28A19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Sheet1!$G$176:$G$181</c:f>
              <c:strCache>
                <c:ptCount val="6"/>
                <c:pt idx="0">
                  <c:v>No mediations </c:v>
                </c:pt>
                <c:pt idx="1">
                  <c:v>None</c:v>
                </c:pt>
                <c:pt idx="2">
                  <c:v>Up to 10%</c:v>
                </c:pt>
                <c:pt idx="3">
                  <c:v>11-50%</c:v>
                </c:pt>
                <c:pt idx="4">
                  <c:v>More than 50%</c:v>
                </c:pt>
                <c:pt idx="5">
                  <c:v>Don't know </c:v>
                </c:pt>
              </c:strCache>
            </c:strRef>
          </c:cat>
          <c:val>
            <c:numRef>
              <c:f>Sheet1!$I$176:$I$181</c:f>
              <c:numCache>
                <c:formatCode>0%</c:formatCode>
                <c:ptCount val="6"/>
                <c:pt idx="0">
                  <c:v>0.42</c:v>
                </c:pt>
                <c:pt idx="1">
                  <c:v>0</c:v>
                </c:pt>
                <c:pt idx="2">
                  <c:v>0.71</c:v>
                </c:pt>
                <c:pt idx="3">
                  <c:v>0.08</c:v>
                </c:pt>
                <c:pt idx="4">
                  <c:v>0.01</c:v>
                </c:pt>
                <c:pt idx="5">
                  <c:v>0</c:v>
                </c:pt>
              </c:numCache>
            </c:numRef>
          </c:val>
          <c:extLst>
            <c:ext xmlns:c16="http://schemas.microsoft.com/office/drawing/2014/chart" uri="{C3380CC4-5D6E-409C-BE32-E72D297353CC}">
              <c16:uniqueId val="{00000001-EB4A-4AE1-90F3-E66EAF5596C6}"/>
            </c:ext>
          </c:extLst>
        </c:ser>
        <c:dLbls>
          <c:dLblPos val="outEnd"/>
          <c:showLegendKey val="0"/>
          <c:showVal val="1"/>
          <c:showCatName val="0"/>
          <c:showSerName val="0"/>
          <c:showPercent val="0"/>
          <c:showBubbleSize val="0"/>
        </c:dLbls>
        <c:gapWidth val="219"/>
        <c:overlap val="-27"/>
        <c:axId val="544249503"/>
        <c:axId val="77367663"/>
      </c:barChart>
      <c:catAx>
        <c:axId val="54424950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77367663"/>
        <c:crosses val="autoZero"/>
        <c:auto val="1"/>
        <c:lblAlgn val="ctr"/>
        <c:lblOffset val="100"/>
        <c:noMultiLvlLbl val="0"/>
      </c:catAx>
      <c:valAx>
        <c:axId val="77367663"/>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54424950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Sheet1!$V$106</c:f>
              <c:strCache>
                <c:ptCount val="1"/>
                <c:pt idx="0">
                  <c:v>Fully resolved</c:v>
                </c:pt>
              </c:strCache>
            </c:strRef>
          </c:tx>
          <c:spPr>
            <a:solidFill>
              <a:srgbClr val="28A197"/>
            </a:solidFill>
            <a:ln>
              <a:solidFill>
                <a:srgbClr val="28A197"/>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Sheet1!$Y$105</c:f>
              <c:strCache>
                <c:ptCount val="1"/>
                <c:pt idx="0">
                  <c:v>Of accredited mediators</c:v>
                </c:pt>
              </c:strCache>
              <c:extLst/>
            </c:strRef>
          </c:cat>
          <c:val>
            <c:numRef>
              <c:f>Sheet1!$Y$106</c:f>
              <c:numCache>
                <c:formatCode>0%</c:formatCode>
                <c:ptCount val="1"/>
                <c:pt idx="0">
                  <c:v>0.53645833333333337</c:v>
                </c:pt>
              </c:numCache>
              <c:extLst/>
            </c:numRef>
          </c:val>
          <c:extLst>
            <c:ext xmlns:c16="http://schemas.microsoft.com/office/drawing/2014/chart" uri="{C3380CC4-5D6E-409C-BE32-E72D297353CC}">
              <c16:uniqueId val="{00000000-ED10-4B1A-A531-3D80D9305FB4}"/>
            </c:ext>
          </c:extLst>
        </c:ser>
        <c:ser>
          <c:idx val="1"/>
          <c:order val="1"/>
          <c:tx>
            <c:strRef>
              <c:f>Sheet1!$V$107</c:f>
              <c:strCache>
                <c:ptCount val="1"/>
                <c:pt idx="0">
                  <c:v>Partially resolved</c:v>
                </c:pt>
              </c:strCache>
            </c:strRef>
          </c:tx>
          <c:spPr>
            <a:solidFill>
              <a:srgbClr val="F46A25"/>
            </a:solidFill>
            <a:ln>
              <a:solidFill>
                <a:srgbClr val="F46A25"/>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Sheet1!$Y$105</c:f>
              <c:strCache>
                <c:ptCount val="1"/>
                <c:pt idx="0">
                  <c:v>Of accredited mediators</c:v>
                </c:pt>
              </c:strCache>
              <c:extLst/>
            </c:strRef>
          </c:cat>
          <c:val>
            <c:numRef>
              <c:f>Sheet1!$Y$107</c:f>
              <c:numCache>
                <c:formatCode>0%</c:formatCode>
                <c:ptCount val="1"/>
                <c:pt idx="0">
                  <c:v>6.7708333333333329E-2</c:v>
                </c:pt>
              </c:numCache>
              <c:extLst/>
            </c:numRef>
          </c:val>
          <c:extLst>
            <c:ext xmlns:c16="http://schemas.microsoft.com/office/drawing/2014/chart" uri="{C3380CC4-5D6E-409C-BE32-E72D297353CC}">
              <c16:uniqueId val="{00000001-ED10-4B1A-A531-3D80D9305FB4}"/>
            </c:ext>
          </c:extLst>
        </c:ser>
        <c:ser>
          <c:idx val="2"/>
          <c:order val="2"/>
          <c:tx>
            <c:strRef>
              <c:f>Sheet1!$V$108</c:f>
              <c:strCache>
                <c:ptCount val="1"/>
                <c:pt idx="0">
                  <c:v>Proceeded to formal complaint</c:v>
                </c:pt>
              </c:strCache>
            </c:strRef>
          </c:tx>
          <c:spPr>
            <a:solidFill>
              <a:srgbClr val="801650"/>
            </a:solidFill>
            <a:ln>
              <a:solidFill>
                <a:srgbClr val="80165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Sheet1!$Y$105</c:f>
              <c:strCache>
                <c:ptCount val="1"/>
                <c:pt idx="0">
                  <c:v>Of accredited mediators</c:v>
                </c:pt>
              </c:strCache>
              <c:extLst/>
            </c:strRef>
          </c:cat>
          <c:val>
            <c:numRef>
              <c:f>Sheet1!$Y$108</c:f>
              <c:numCache>
                <c:formatCode>0%</c:formatCode>
                <c:ptCount val="1"/>
                <c:pt idx="0">
                  <c:v>5.7291666666666664E-2</c:v>
                </c:pt>
              </c:numCache>
              <c:extLst/>
            </c:numRef>
          </c:val>
          <c:extLst>
            <c:ext xmlns:c16="http://schemas.microsoft.com/office/drawing/2014/chart" uri="{C3380CC4-5D6E-409C-BE32-E72D297353CC}">
              <c16:uniqueId val="{00000002-ED10-4B1A-A531-3D80D9305FB4}"/>
            </c:ext>
          </c:extLst>
        </c:ser>
        <c:ser>
          <c:idx val="3"/>
          <c:order val="3"/>
          <c:tx>
            <c:strRef>
              <c:f>Sheet1!$V$109</c:f>
              <c:strCache>
                <c:ptCount val="1"/>
                <c:pt idx="0">
                  <c:v>Withdrawn</c:v>
                </c:pt>
              </c:strCache>
            </c:strRef>
          </c:tx>
          <c:spPr>
            <a:solidFill>
              <a:srgbClr val="A285D1"/>
            </a:solidFill>
            <a:ln>
              <a:solidFill>
                <a:srgbClr val="A285D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Sheet1!$Y$105</c:f>
              <c:strCache>
                <c:ptCount val="1"/>
                <c:pt idx="0">
                  <c:v>Of accredited mediators</c:v>
                </c:pt>
              </c:strCache>
              <c:extLst/>
            </c:strRef>
          </c:cat>
          <c:val>
            <c:numRef>
              <c:f>Sheet1!$Y$109</c:f>
              <c:numCache>
                <c:formatCode>0%</c:formatCode>
                <c:ptCount val="1"/>
                <c:pt idx="0">
                  <c:v>9.375E-2</c:v>
                </c:pt>
              </c:numCache>
              <c:extLst/>
            </c:numRef>
          </c:val>
          <c:extLst>
            <c:ext xmlns:c16="http://schemas.microsoft.com/office/drawing/2014/chart" uri="{C3380CC4-5D6E-409C-BE32-E72D297353CC}">
              <c16:uniqueId val="{00000003-ED10-4B1A-A531-3D80D9305FB4}"/>
            </c:ext>
          </c:extLst>
        </c:ser>
        <c:ser>
          <c:idx val="4"/>
          <c:order val="4"/>
          <c:tx>
            <c:strRef>
              <c:f>Sheet1!$V$110</c:f>
              <c:strCache>
                <c:ptCount val="1"/>
                <c:pt idx="0">
                  <c:v>Ongoing</c:v>
                </c:pt>
              </c:strCache>
            </c:strRef>
          </c:tx>
          <c:spPr>
            <a:solidFill>
              <a:srgbClr val="12436D"/>
            </a:solidFill>
            <a:ln>
              <a:solidFill>
                <a:srgbClr val="12436D"/>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Sheet1!$Y$105</c:f>
              <c:strCache>
                <c:ptCount val="1"/>
                <c:pt idx="0">
                  <c:v>Of accredited mediators</c:v>
                </c:pt>
              </c:strCache>
              <c:extLst/>
            </c:strRef>
          </c:cat>
          <c:val>
            <c:numRef>
              <c:f>Sheet1!$Y$110</c:f>
              <c:numCache>
                <c:formatCode>0%</c:formatCode>
                <c:ptCount val="1"/>
                <c:pt idx="0">
                  <c:v>6.25E-2</c:v>
                </c:pt>
              </c:numCache>
              <c:extLst/>
            </c:numRef>
          </c:val>
          <c:extLst>
            <c:ext xmlns:c16="http://schemas.microsoft.com/office/drawing/2014/chart" uri="{C3380CC4-5D6E-409C-BE32-E72D297353CC}">
              <c16:uniqueId val="{00000004-ED10-4B1A-A531-3D80D9305FB4}"/>
            </c:ext>
          </c:extLst>
        </c:ser>
        <c:dLbls>
          <c:dLblPos val="outEnd"/>
          <c:showLegendKey val="0"/>
          <c:showVal val="1"/>
          <c:showCatName val="0"/>
          <c:showSerName val="0"/>
          <c:showPercent val="0"/>
          <c:showBubbleSize val="0"/>
        </c:dLbls>
        <c:gapWidth val="219"/>
        <c:overlap val="-27"/>
        <c:axId val="470134703"/>
        <c:axId val="470139983"/>
      </c:barChart>
      <c:catAx>
        <c:axId val="470134703"/>
        <c:scaling>
          <c:orientation val="minMax"/>
        </c:scaling>
        <c:delete val="1"/>
        <c:axPos val="b"/>
        <c:numFmt formatCode="General" sourceLinked="1"/>
        <c:majorTickMark val="none"/>
        <c:minorTickMark val="none"/>
        <c:tickLblPos val="nextTo"/>
        <c:crossAx val="470139983"/>
        <c:crosses val="autoZero"/>
        <c:auto val="1"/>
        <c:lblAlgn val="ctr"/>
        <c:lblOffset val="100"/>
        <c:noMultiLvlLbl val="0"/>
      </c:catAx>
      <c:valAx>
        <c:axId val="470139983"/>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70134703"/>
        <c:crosses val="autoZero"/>
        <c:crossBetween val="between"/>
      </c:valAx>
      <c:spPr>
        <a:noFill/>
        <a:ln>
          <a:noFill/>
        </a:ln>
        <a:effectLst/>
      </c:spPr>
    </c:plotArea>
    <c:legend>
      <c:legendPos val="b"/>
      <c:layout>
        <c:manualLayout>
          <c:xMode val="edge"/>
          <c:yMode val="edge"/>
          <c:x val="2.2807889777400697E-2"/>
          <c:y val="0.74928839714001272"/>
          <c:w val="0.9420276685110397"/>
          <c:h val="0.2219759706760792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v>2023</c:v>
          </c:tx>
          <c:spPr>
            <a:solidFill>
              <a:srgbClr val="12436D"/>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Sheet1!$D$85:$D$97</c:f>
              <c:strCache>
                <c:ptCount val="13"/>
                <c:pt idx="0">
                  <c:v>Relations with supervisors or line managers e.g. regarding unfair treatment or victimisation</c:v>
                </c:pt>
                <c:pt idx="1">
                  <c:v>Work practices, work allocation or pace of work</c:v>
                </c:pt>
                <c:pt idx="2">
                  <c:v>Bullying at work</c:v>
                </c:pt>
                <c:pt idx="3">
                  <c:v>Pay and conditions</c:v>
                </c:pt>
                <c:pt idx="4">
                  <c:v>Physical working conditions or health and safety</c:v>
                </c:pt>
                <c:pt idx="5">
                  <c:v>Performance appraisal</c:v>
                </c:pt>
                <c:pt idx="6">
                  <c:v>Discrimination on the grounds of sex, race, disability, sexual orientation, religion or belief</c:v>
                </c:pt>
                <c:pt idx="7">
                  <c:v>Use of disciplinary sanctions</c:v>
                </c:pt>
                <c:pt idx="8">
                  <c:v>Promotion, career development or internal transfers</c:v>
                </c:pt>
                <c:pt idx="9">
                  <c:v>Working time i.e. change to working hours, annual leave or time off work</c:v>
                </c:pt>
                <c:pt idx="10">
                  <c:v>Sexual harassment</c:v>
                </c:pt>
                <c:pt idx="11">
                  <c:v>Selection for redundancy</c:v>
                </c:pt>
                <c:pt idx="12">
                  <c:v>Racial harassment</c:v>
                </c:pt>
              </c:strCache>
            </c:strRef>
          </c:cat>
          <c:val>
            <c:numRef>
              <c:f>Sheet1!$F$85:$F$97</c:f>
              <c:numCache>
                <c:formatCode>0%</c:formatCode>
                <c:ptCount val="13"/>
                <c:pt idx="0">
                  <c:v>0.25748502994011974</c:v>
                </c:pt>
                <c:pt idx="1">
                  <c:v>0.12574850299401197</c:v>
                </c:pt>
                <c:pt idx="2">
                  <c:v>0.10479041916167664</c:v>
                </c:pt>
                <c:pt idx="3">
                  <c:v>6.8862275449101798E-2</c:v>
                </c:pt>
                <c:pt idx="4">
                  <c:v>6.5868263473053898E-2</c:v>
                </c:pt>
                <c:pt idx="5">
                  <c:v>5.6886227544910177E-2</c:v>
                </c:pt>
                <c:pt idx="6">
                  <c:v>5.6886227544910177E-2</c:v>
                </c:pt>
                <c:pt idx="7">
                  <c:v>5.6886227544910177E-2</c:v>
                </c:pt>
                <c:pt idx="8">
                  <c:v>5.089820359281437E-2</c:v>
                </c:pt>
                <c:pt idx="9">
                  <c:v>3.5928143712574849E-2</c:v>
                </c:pt>
                <c:pt idx="10">
                  <c:v>3.2934131736526949E-2</c:v>
                </c:pt>
                <c:pt idx="11">
                  <c:v>1.7964071856287425E-2</c:v>
                </c:pt>
                <c:pt idx="12">
                  <c:v>1.1976047904191617E-2</c:v>
                </c:pt>
              </c:numCache>
            </c:numRef>
          </c:val>
          <c:extLst>
            <c:ext xmlns:c16="http://schemas.microsoft.com/office/drawing/2014/chart" uri="{C3380CC4-5D6E-409C-BE32-E72D297353CC}">
              <c16:uniqueId val="{00000000-8E49-4CCF-8599-22967F26A77B}"/>
            </c:ext>
          </c:extLst>
        </c:ser>
        <c:ser>
          <c:idx val="1"/>
          <c:order val="1"/>
          <c:tx>
            <c:v>2014</c:v>
          </c:tx>
          <c:spPr>
            <a:solidFill>
              <a:srgbClr val="28A19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Sheet1!$D$85:$D$97</c:f>
              <c:strCache>
                <c:ptCount val="13"/>
                <c:pt idx="0">
                  <c:v>Relations with supervisors or line managers e.g. regarding unfair treatment or victimisation</c:v>
                </c:pt>
                <c:pt idx="1">
                  <c:v>Work practices, work allocation or pace of work</c:v>
                </c:pt>
                <c:pt idx="2">
                  <c:v>Bullying at work</c:v>
                </c:pt>
                <c:pt idx="3">
                  <c:v>Pay and conditions</c:v>
                </c:pt>
                <c:pt idx="4">
                  <c:v>Physical working conditions or health and safety</c:v>
                </c:pt>
                <c:pt idx="5">
                  <c:v>Performance appraisal</c:v>
                </c:pt>
                <c:pt idx="6">
                  <c:v>Discrimination on the grounds of sex, race, disability, sexual orientation, religion or belief</c:v>
                </c:pt>
                <c:pt idx="7">
                  <c:v>Use of disciplinary sanctions</c:v>
                </c:pt>
                <c:pt idx="8">
                  <c:v>Promotion, career development or internal transfers</c:v>
                </c:pt>
                <c:pt idx="9">
                  <c:v>Working time i.e. change to working hours, annual leave or time off work</c:v>
                </c:pt>
                <c:pt idx="10">
                  <c:v>Sexual harassment</c:v>
                </c:pt>
                <c:pt idx="11">
                  <c:v>Selection for redundancy</c:v>
                </c:pt>
                <c:pt idx="12">
                  <c:v>Racial harassment</c:v>
                </c:pt>
              </c:strCache>
            </c:strRef>
          </c:cat>
          <c:val>
            <c:numRef>
              <c:f>Sheet1!$G$85:$G$97</c:f>
              <c:numCache>
                <c:formatCode>0%</c:formatCode>
                <c:ptCount val="13"/>
                <c:pt idx="0">
                  <c:v>0.46</c:v>
                </c:pt>
                <c:pt idx="1">
                  <c:v>0.14000000000000001</c:v>
                </c:pt>
                <c:pt idx="2">
                  <c:v>0.12</c:v>
                </c:pt>
                <c:pt idx="3">
                  <c:v>0.01</c:v>
                </c:pt>
                <c:pt idx="4">
                  <c:v>0.01</c:v>
                </c:pt>
                <c:pt idx="5">
                  <c:v>0.06</c:v>
                </c:pt>
                <c:pt idx="6">
                  <c:v>0.04</c:v>
                </c:pt>
                <c:pt idx="7">
                  <c:v>0.02</c:v>
                </c:pt>
                <c:pt idx="8">
                  <c:v>0.04</c:v>
                </c:pt>
                <c:pt idx="9">
                  <c:v>0.03</c:v>
                </c:pt>
                <c:pt idx="10">
                  <c:v>0.01</c:v>
                </c:pt>
                <c:pt idx="11">
                  <c:v>0.01</c:v>
                </c:pt>
                <c:pt idx="12">
                  <c:v>0.01</c:v>
                </c:pt>
              </c:numCache>
            </c:numRef>
          </c:val>
          <c:extLst>
            <c:ext xmlns:c16="http://schemas.microsoft.com/office/drawing/2014/chart" uri="{C3380CC4-5D6E-409C-BE32-E72D297353CC}">
              <c16:uniqueId val="{00000001-8E49-4CCF-8599-22967F26A77B}"/>
            </c:ext>
          </c:extLst>
        </c:ser>
        <c:dLbls>
          <c:dLblPos val="outEnd"/>
          <c:showLegendKey val="0"/>
          <c:showVal val="1"/>
          <c:showCatName val="0"/>
          <c:showSerName val="0"/>
          <c:showPercent val="0"/>
          <c:showBubbleSize val="0"/>
        </c:dLbls>
        <c:gapWidth val="90"/>
        <c:axId val="542961103"/>
        <c:axId val="542957743"/>
      </c:barChart>
      <c:catAx>
        <c:axId val="542961103"/>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542957743"/>
        <c:crosses val="autoZero"/>
        <c:auto val="1"/>
        <c:lblAlgn val="ctr"/>
        <c:lblOffset val="100"/>
        <c:noMultiLvlLbl val="0"/>
      </c:catAx>
      <c:valAx>
        <c:axId val="542957743"/>
        <c:scaling>
          <c:orientation val="minMax"/>
        </c:scaling>
        <c:delete val="0"/>
        <c:axPos val="t"/>
        <c:numFmt formatCode="0%" sourceLinked="1"/>
        <c:majorTickMark val="none"/>
        <c:minorTickMark val="none"/>
        <c:tickLblPos val="high"/>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542961103"/>
        <c:crosses val="autoZero"/>
        <c:crossBetween val="between"/>
        <c:majorUnit val="0.1"/>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Sheet1!$B$61</c:f>
              <c:strCache>
                <c:ptCount val="1"/>
                <c:pt idx="0">
                  <c:v>After training</c:v>
                </c:pt>
              </c:strCache>
            </c:strRef>
          </c:tx>
          <c:spPr>
            <a:solidFill>
              <a:srgbClr val="28A197"/>
            </a:solidFill>
            <a:ln>
              <a:solidFill>
                <a:srgbClr val="28A197"/>
              </a:solid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0-6814-425A-854D-B3F5235EC8C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Sheet1!$A$62:$A$68</c:f>
              <c:strCache>
                <c:ptCount val="7"/>
                <c:pt idx="0">
                  <c:v>None</c:v>
                </c:pt>
                <c:pt idx="1">
                  <c:v>Anything else</c:v>
                </c:pt>
                <c:pt idx="2">
                  <c:v>Changes to policy</c:v>
                </c:pt>
                <c:pt idx="3">
                  <c:v>Facilitating individual/group discussions</c:v>
                </c:pt>
                <c:pt idx="4">
                  <c:v>Conflict resolution</c:v>
                </c:pt>
                <c:pt idx="5">
                  <c:v>Disciplinary or grievance procedures</c:v>
                </c:pt>
                <c:pt idx="6">
                  <c:v>Counselling / Coaching/ Advising</c:v>
                </c:pt>
              </c:strCache>
            </c:strRef>
          </c:cat>
          <c:val>
            <c:numRef>
              <c:f>Sheet1!$B$62:$B$68</c:f>
              <c:numCache>
                <c:formatCode>0%</c:formatCode>
                <c:ptCount val="7"/>
                <c:pt idx="0">
                  <c:v>0.12</c:v>
                </c:pt>
                <c:pt idx="1">
                  <c:v>0.05</c:v>
                </c:pt>
                <c:pt idx="2">
                  <c:v>0</c:v>
                </c:pt>
                <c:pt idx="3">
                  <c:v>0.65</c:v>
                </c:pt>
                <c:pt idx="4">
                  <c:v>0.65</c:v>
                </c:pt>
                <c:pt idx="5">
                  <c:v>0.69</c:v>
                </c:pt>
                <c:pt idx="6">
                  <c:v>0.73</c:v>
                </c:pt>
              </c:numCache>
            </c:numRef>
          </c:val>
          <c:extLst>
            <c:ext xmlns:c16="http://schemas.microsoft.com/office/drawing/2014/chart" uri="{C3380CC4-5D6E-409C-BE32-E72D297353CC}">
              <c16:uniqueId val="{00000001-6814-425A-854D-B3F5235EC8C6}"/>
            </c:ext>
          </c:extLst>
        </c:ser>
        <c:ser>
          <c:idx val="1"/>
          <c:order val="1"/>
          <c:tx>
            <c:strRef>
              <c:f>Sheet1!$C$61</c:f>
              <c:strCache>
                <c:ptCount val="1"/>
                <c:pt idx="0">
                  <c:v>Before training</c:v>
                </c:pt>
              </c:strCache>
            </c:strRef>
          </c:tx>
          <c:spPr>
            <a:solidFill>
              <a:srgbClr val="12436D"/>
            </a:solidFill>
            <a:ln>
              <a:solidFill>
                <a:srgbClr val="12436D"/>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Sheet1!$A$62:$A$68</c:f>
              <c:strCache>
                <c:ptCount val="7"/>
                <c:pt idx="0">
                  <c:v>None</c:v>
                </c:pt>
                <c:pt idx="1">
                  <c:v>Anything else</c:v>
                </c:pt>
                <c:pt idx="2">
                  <c:v>Changes to policy</c:v>
                </c:pt>
                <c:pt idx="3">
                  <c:v>Facilitating individual/group discussions</c:v>
                </c:pt>
                <c:pt idx="4">
                  <c:v>Conflict resolution</c:v>
                </c:pt>
                <c:pt idx="5">
                  <c:v>Disciplinary or grievance procedures</c:v>
                </c:pt>
                <c:pt idx="6">
                  <c:v>Counselling / Coaching/ Advising</c:v>
                </c:pt>
              </c:strCache>
            </c:strRef>
          </c:cat>
          <c:val>
            <c:numRef>
              <c:f>Sheet1!$C$62:$C$68</c:f>
              <c:numCache>
                <c:formatCode>0%</c:formatCode>
                <c:ptCount val="7"/>
                <c:pt idx="0">
                  <c:v>0.08</c:v>
                </c:pt>
                <c:pt idx="1">
                  <c:v>0.03</c:v>
                </c:pt>
                <c:pt idx="2">
                  <c:v>0.01</c:v>
                </c:pt>
                <c:pt idx="3">
                  <c:v>0.56999999999999995</c:v>
                </c:pt>
                <c:pt idx="4">
                  <c:v>0.6</c:v>
                </c:pt>
                <c:pt idx="5">
                  <c:v>0.72</c:v>
                </c:pt>
                <c:pt idx="6">
                  <c:v>0.75</c:v>
                </c:pt>
              </c:numCache>
            </c:numRef>
          </c:val>
          <c:extLst>
            <c:ext xmlns:c16="http://schemas.microsoft.com/office/drawing/2014/chart" uri="{C3380CC4-5D6E-409C-BE32-E72D297353CC}">
              <c16:uniqueId val="{00000002-6814-425A-854D-B3F5235EC8C6}"/>
            </c:ext>
          </c:extLst>
        </c:ser>
        <c:dLbls>
          <c:dLblPos val="outEnd"/>
          <c:showLegendKey val="0"/>
          <c:showVal val="1"/>
          <c:showCatName val="0"/>
          <c:showSerName val="0"/>
          <c:showPercent val="0"/>
          <c:showBubbleSize val="0"/>
        </c:dLbls>
        <c:gapWidth val="182"/>
        <c:axId val="1250730560"/>
        <c:axId val="1250731040"/>
      </c:barChart>
      <c:catAx>
        <c:axId val="125073056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250731040"/>
        <c:crosses val="autoZero"/>
        <c:auto val="1"/>
        <c:lblAlgn val="ctr"/>
        <c:lblOffset val="100"/>
        <c:noMultiLvlLbl val="0"/>
      </c:catAx>
      <c:valAx>
        <c:axId val="1250731040"/>
        <c:scaling>
          <c:orientation val="minMax"/>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250730560"/>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Sheet1!$B$84</c:f>
              <c:strCache>
                <c:ptCount val="1"/>
                <c:pt idx="0">
                  <c:v>Not useful</c:v>
                </c:pt>
              </c:strCache>
            </c:strRef>
          </c:tx>
          <c:spPr>
            <a:solidFill>
              <a:srgbClr val="A285D1"/>
            </a:solidFill>
            <a:ln>
              <a:solidFill>
                <a:srgbClr val="A285D1"/>
              </a:solidFill>
            </a:ln>
            <a:effectLst/>
          </c:spPr>
          <c:invertIfNegative val="0"/>
          <c:dLbls>
            <c:dLbl>
              <c:idx val="3"/>
              <c:layout>
                <c:manualLayout>
                  <c:x val="4.4409903408459683E-3"/>
                  <c:y val="-6.7413574361275193E-1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72F-429C-89AB-13A7B930C9E1}"/>
                </c:ext>
              </c:extLst>
            </c:dLbl>
            <c:dLbl>
              <c:idx val="4"/>
              <c:layout>
                <c:manualLayout>
                  <c:x val="6.6614855112690132E-3"/>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72F-429C-89AB-13A7B930C9E1}"/>
                </c:ext>
              </c:extLst>
            </c:dLbl>
            <c:dLbl>
              <c:idx val="5"/>
              <c:layout>
                <c:manualLayout>
                  <c:x val="0"/>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72F-429C-89AB-13A7B930C9E1}"/>
                </c:ext>
              </c:extLst>
            </c:dLbl>
            <c:dLbl>
              <c:idx val="6"/>
              <c:layout>
                <c:manualLayout>
                  <c:x val="8.8819806816919766E-3"/>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72F-429C-89AB-13A7B930C9E1}"/>
                </c:ext>
              </c:extLst>
            </c:dLbl>
            <c:dLbl>
              <c:idx val="8"/>
              <c:layout>
                <c:manualLayout>
                  <c:x val="-4.0708607855110005E-17"/>
                  <c:y val="-2.9417172274315131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72F-429C-89AB-13A7B930C9E1}"/>
                </c:ext>
              </c:extLst>
            </c:dLbl>
            <c:dLbl>
              <c:idx val="9"/>
              <c:layout>
                <c:manualLayout>
                  <c:x val="4.4409903408460082E-3"/>
                  <c:y val="-3.6771465342893918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72F-429C-89AB-13A7B930C9E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Sheet1!$A$85:$A$94</c:f>
              <c:strCache>
                <c:ptCount val="10"/>
                <c:pt idx="0">
                  <c:v>Showing empathy</c:v>
                </c:pt>
                <c:pt idx="1">
                  <c:v>Building rapport</c:v>
                </c:pt>
                <c:pt idx="2">
                  <c:v>Acknowledging differences</c:v>
                </c:pt>
                <c:pt idx="3">
                  <c:v>Communication skills</c:v>
                </c:pt>
                <c:pt idx="4">
                  <c:v>Listening skills</c:v>
                </c:pt>
                <c:pt idx="5">
                  <c:v>Reflecting </c:v>
                </c:pt>
                <c:pt idx="6">
                  <c:v>Impartiality</c:v>
                </c:pt>
                <c:pt idx="7">
                  <c:v>Reframing </c:v>
                </c:pt>
                <c:pt idx="8">
                  <c:v>Questioning techniques</c:v>
                </c:pt>
                <c:pt idx="9">
                  <c:v>Summarising </c:v>
                </c:pt>
              </c:strCache>
            </c:strRef>
          </c:cat>
          <c:val>
            <c:numRef>
              <c:f>Sheet1!$B$85:$B$94</c:f>
              <c:numCache>
                <c:formatCode>0%</c:formatCode>
                <c:ptCount val="10"/>
                <c:pt idx="0">
                  <c:v>0.04</c:v>
                </c:pt>
                <c:pt idx="1">
                  <c:v>0.05</c:v>
                </c:pt>
                <c:pt idx="2">
                  <c:v>0.04</c:v>
                </c:pt>
                <c:pt idx="3">
                  <c:v>0.03</c:v>
                </c:pt>
                <c:pt idx="4">
                  <c:v>0.03</c:v>
                </c:pt>
                <c:pt idx="5">
                  <c:v>0.05</c:v>
                </c:pt>
                <c:pt idx="6">
                  <c:v>0.03</c:v>
                </c:pt>
                <c:pt idx="7">
                  <c:v>0.04</c:v>
                </c:pt>
                <c:pt idx="8">
                  <c:v>0.02</c:v>
                </c:pt>
                <c:pt idx="9">
                  <c:v>0.02</c:v>
                </c:pt>
              </c:numCache>
            </c:numRef>
          </c:val>
          <c:extLst>
            <c:ext xmlns:c16="http://schemas.microsoft.com/office/drawing/2014/chart" uri="{C3380CC4-5D6E-409C-BE32-E72D297353CC}">
              <c16:uniqueId val="{00000006-672F-429C-89AB-13A7B930C9E1}"/>
            </c:ext>
          </c:extLst>
        </c:ser>
        <c:ser>
          <c:idx val="1"/>
          <c:order val="1"/>
          <c:tx>
            <c:strRef>
              <c:f>Sheet1!$C$84</c:f>
              <c:strCache>
                <c:ptCount val="1"/>
                <c:pt idx="0">
                  <c:v>Neutral</c:v>
                </c:pt>
              </c:strCache>
            </c:strRef>
          </c:tx>
          <c:spPr>
            <a:solidFill>
              <a:srgbClr val="801650"/>
            </a:solidFill>
            <a:ln>
              <a:solidFill>
                <a:srgbClr val="801650"/>
              </a:solidFill>
            </a:ln>
            <a:effectLst/>
          </c:spPr>
          <c:invertIfNegative val="0"/>
          <c:dLbls>
            <c:dLbl>
              <c:idx val="9"/>
              <c:layout>
                <c:manualLayout>
                  <c:x val="4.0708607855110005E-17"/>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672F-429C-89AB-13A7B930C9E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Sheet1!$A$85:$A$94</c:f>
              <c:strCache>
                <c:ptCount val="10"/>
                <c:pt idx="0">
                  <c:v>Showing empathy</c:v>
                </c:pt>
                <c:pt idx="1">
                  <c:v>Building rapport</c:v>
                </c:pt>
                <c:pt idx="2">
                  <c:v>Acknowledging differences</c:v>
                </c:pt>
                <c:pt idx="3">
                  <c:v>Communication skills</c:v>
                </c:pt>
                <c:pt idx="4">
                  <c:v>Listening skills</c:v>
                </c:pt>
                <c:pt idx="5">
                  <c:v>Reflecting </c:v>
                </c:pt>
                <c:pt idx="6">
                  <c:v>Impartiality</c:v>
                </c:pt>
                <c:pt idx="7">
                  <c:v>Reframing </c:v>
                </c:pt>
                <c:pt idx="8">
                  <c:v>Questioning techniques</c:v>
                </c:pt>
                <c:pt idx="9">
                  <c:v>Summarising </c:v>
                </c:pt>
              </c:strCache>
            </c:strRef>
          </c:cat>
          <c:val>
            <c:numRef>
              <c:f>Sheet1!$C$85:$C$94</c:f>
              <c:numCache>
                <c:formatCode>0%</c:formatCode>
                <c:ptCount val="10"/>
                <c:pt idx="0">
                  <c:v>0.28999999999999998</c:v>
                </c:pt>
                <c:pt idx="1">
                  <c:v>0.27</c:v>
                </c:pt>
                <c:pt idx="2">
                  <c:v>0.16</c:v>
                </c:pt>
                <c:pt idx="3">
                  <c:v>0.16</c:v>
                </c:pt>
                <c:pt idx="4">
                  <c:v>0.16</c:v>
                </c:pt>
                <c:pt idx="5">
                  <c:v>0.12</c:v>
                </c:pt>
                <c:pt idx="6">
                  <c:v>0.14000000000000001</c:v>
                </c:pt>
                <c:pt idx="7">
                  <c:v>0.11</c:v>
                </c:pt>
                <c:pt idx="8">
                  <c:v>0.13</c:v>
                </c:pt>
                <c:pt idx="9">
                  <c:v>7.0000000000000007E-2</c:v>
                </c:pt>
              </c:numCache>
            </c:numRef>
          </c:val>
          <c:extLst>
            <c:ext xmlns:c16="http://schemas.microsoft.com/office/drawing/2014/chart" uri="{C3380CC4-5D6E-409C-BE32-E72D297353CC}">
              <c16:uniqueId val="{00000008-672F-429C-89AB-13A7B930C9E1}"/>
            </c:ext>
          </c:extLst>
        </c:ser>
        <c:ser>
          <c:idx val="2"/>
          <c:order val="2"/>
          <c:tx>
            <c:strRef>
              <c:f>Sheet1!$D$84</c:f>
              <c:strCache>
                <c:ptCount val="1"/>
                <c:pt idx="0">
                  <c:v>Useful</c:v>
                </c:pt>
              </c:strCache>
            </c:strRef>
          </c:tx>
          <c:spPr>
            <a:solidFill>
              <a:srgbClr val="28A197"/>
            </a:solidFill>
            <a:ln>
              <a:solidFill>
                <a:srgbClr val="28A197"/>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Sheet1!$A$85:$A$94</c:f>
              <c:strCache>
                <c:ptCount val="10"/>
                <c:pt idx="0">
                  <c:v>Showing empathy</c:v>
                </c:pt>
                <c:pt idx="1">
                  <c:v>Building rapport</c:v>
                </c:pt>
                <c:pt idx="2">
                  <c:v>Acknowledging differences</c:v>
                </c:pt>
                <c:pt idx="3">
                  <c:v>Communication skills</c:v>
                </c:pt>
                <c:pt idx="4">
                  <c:v>Listening skills</c:v>
                </c:pt>
                <c:pt idx="5">
                  <c:v>Reflecting </c:v>
                </c:pt>
                <c:pt idx="6">
                  <c:v>Impartiality</c:v>
                </c:pt>
                <c:pt idx="7">
                  <c:v>Reframing </c:v>
                </c:pt>
                <c:pt idx="8">
                  <c:v>Questioning techniques</c:v>
                </c:pt>
                <c:pt idx="9">
                  <c:v>Summarising </c:v>
                </c:pt>
              </c:strCache>
            </c:strRef>
          </c:cat>
          <c:val>
            <c:numRef>
              <c:f>Sheet1!$D$85:$D$94</c:f>
              <c:numCache>
                <c:formatCode>0%</c:formatCode>
                <c:ptCount val="10"/>
                <c:pt idx="0">
                  <c:v>0.67</c:v>
                </c:pt>
                <c:pt idx="1">
                  <c:v>0.68</c:v>
                </c:pt>
                <c:pt idx="2">
                  <c:v>0.8</c:v>
                </c:pt>
                <c:pt idx="3">
                  <c:v>0.8</c:v>
                </c:pt>
                <c:pt idx="4">
                  <c:v>0.8</c:v>
                </c:pt>
                <c:pt idx="5">
                  <c:v>0.83</c:v>
                </c:pt>
                <c:pt idx="6">
                  <c:v>0.83</c:v>
                </c:pt>
                <c:pt idx="7">
                  <c:v>0.85</c:v>
                </c:pt>
                <c:pt idx="8">
                  <c:v>0.85</c:v>
                </c:pt>
                <c:pt idx="9">
                  <c:v>0.9</c:v>
                </c:pt>
              </c:numCache>
            </c:numRef>
          </c:val>
          <c:extLst>
            <c:ext xmlns:c16="http://schemas.microsoft.com/office/drawing/2014/chart" uri="{C3380CC4-5D6E-409C-BE32-E72D297353CC}">
              <c16:uniqueId val="{00000009-672F-429C-89AB-13A7B930C9E1}"/>
            </c:ext>
          </c:extLst>
        </c:ser>
        <c:dLbls>
          <c:dLblPos val="ctr"/>
          <c:showLegendKey val="0"/>
          <c:showVal val="1"/>
          <c:showCatName val="0"/>
          <c:showSerName val="0"/>
          <c:showPercent val="0"/>
          <c:showBubbleSize val="0"/>
        </c:dLbls>
        <c:gapWidth val="150"/>
        <c:overlap val="100"/>
        <c:axId val="1108781232"/>
        <c:axId val="1108770672"/>
      </c:barChart>
      <c:catAx>
        <c:axId val="110878123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108770672"/>
        <c:crosses val="autoZero"/>
        <c:auto val="1"/>
        <c:lblAlgn val="ctr"/>
        <c:lblOffset val="100"/>
        <c:noMultiLvlLbl val="0"/>
      </c:catAx>
      <c:valAx>
        <c:axId val="1108770672"/>
        <c:scaling>
          <c:orientation val="minMax"/>
          <c:max val="1"/>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108781232"/>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Sheet1!$B$227</c:f>
              <c:strCache>
                <c:ptCount val="1"/>
                <c:pt idx="0">
                  <c:v>Don't know</c:v>
                </c:pt>
              </c:strCache>
            </c:strRef>
          </c:tx>
          <c:spPr>
            <a:solidFill>
              <a:srgbClr val="404040"/>
            </a:solidFill>
            <a:ln>
              <a:solidFill>
                <a:srgbClr val="40404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Sheet1!$C$227</c:f>
              <c:numCache>
                <c:formatCode>0%</c:formatCode>
                <c:ptCount val="1"/>
                <c:pt idx="0">
                  <c:v>0.11</c:v>
                </c:pt>
              </c:numCache>
            </c:numRef>
          </c:val>
          <c:extLst>
            <c:ext xmlns:c16="http://schemas.microsoft.com/office/drawing/2014/chart" uri="{C3380CC4-5D6E-409C-BE32-E72D297353CC}">
              <c16:uniqueId val="{00000000-5199-4900-8D9F-B75572003386}"/>
            </c:ext>
          </c:extLst>
        </c:ser>
        <c:ser>
          <c:idx val="1"/>
          <c:order val="1"/>
          <c:tx>
            <c:strRef>
              <c:f>Sheet1!$B$229</c:f>
              <c:strCache>
                <c:ptCount val="1"/>
                <c:pt idx="0">
                  <c:v>Some / minor negative impact</c:v>
                </c:pt>
              </c:strCache>
            </c:strRef>
          </c:tx>
          <c:spPr>
            <a:solidFill>
              <a:srgbClr val="A285D1"/>
            </a:solidFill>
            <a:ln>
              <a:solidFill>
                <a:srgbClr val="A285D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Sheet1!$C$229</c:f>
              <c:numCache>
                <c:formatCode>0%</c:formatCode>
                <c:ptCount val="1"/>
                <c:pt idx="0">
                  <c:v>0.01</c:v>
                </c:pt>
              </c:numCache>
            </c:numRef>
          </c:val>
          <c:extLst>
            <c:ext xmlns:c16="http://schemas.microsoft.com/office/drawing/2014/chart" uri="{C3380CC4-5D6E-409C-BE32-E72D297353CC}">
              <c16:uniqueId val="{00000001-5199-4900-8D9F-B75572003386}"/>
            </c:ext>
          </c:extLst>
        </c:ser>
        <c:ser>
          <c:idx val="2"/>
          <c:order val="2"/>
          <c:tx>
            <c:strRef>
              <c:f>Sheet1!$B$232</c:f>
              <c:strCache>
                <c:ptCount val="1"/>
                <c:pt idx="0">
                  <c:v>No impact</c:v>
                </c:pt>
              </c:strCache>
            </c:strRef>
          </c:tx>
          <c:spPr>
            <a:solidFill>
              <a:srgbClr val="801650"/>
            </a:solidFill>
            <a:ln>
              <a:solidFill>
                <a:srgbClr val="80165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Sheet1!$C$232</c:f>
              <c:numCache>
                <c:formatCode>0%</c:formatCode>
                <c:ptCount val="1"/>
                <c:pt idx="0">
                  <c:v>0.21</c:v>
                </c:pt>
              </c:numCache>
            </c:numRef>
          </c:val>
          <c:extLst>
            <c:ext xmlns:c16="http://schemas.microsoft.com/office/drawing/2014/chart" uri="{C3380CC4-5D6E-409C-BE32-E72D297353CC}">
              <c16:uniqueId val="{00000002-5199-4900-8D9F-B75572003386}"/>
            </c:ext>
          </c:extLst>
        </c:ser>
        <c:ser>
          <c:idx val="3"/>
          <c:order val="3"/>
          <c:tx>
            <c:strRef>
              <c:f>Sheet1!$B$235</c:f>
              <c:strCache>
                <c:ptCount val="1"/>
                <c:pt idx="0">
                  <c:v>Some / minor positive impact</c:v>
                </c:pt>
              </c:strCache>
            </c:strRef>
          </c:tx>
          <c:spPr>
            <a:solidFill>
              <a:srgbClr val="F46A25"/>
            </a:solidFill>
            <a:ln>
              <a:solidFill>
                <a:srgbClr val="F46A25"/>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Sheet1!$C$235</c:f>
              <c:numCache>
                <c:formatCode>0%</c:formatCode>
                <c:ptCount val="1"/>
                <c:pt idx="0">
                  <c:v>0.54</c:v>
                </c:pt>
              </c:numCache>
            </c:numRef>
          </c:val>
          <c:extLst>
            <c:ext xmlns:c16="http://schemas.microsoft.com/office/drawing/2014/chart" uri="{C3380CC4-5D6E-409C-BE32-E72D297353CC}">
              <c16:uniqueId val="{00000003-5199-4900-8D9F-B75572003386}"/>
            </c:ext>
          </c:extLst>
        </c:ser>
        <c:ser>
          <c:idx val="4"/>
          <c:order val="4"/>
          <c:tx>
            <c:strRef>
              <c:f>Sheet1!$B$238</c:f>
              <c:strCache>
                <c:ptCount val="1"/>
                <c:pt idx="0">
                  <c:v>Significant positive impact</c:v>
                </c:pt>
              </c:strCache>
            </c:strRef>
          </c:tx>
          <c:spPr>
            <a:solidFill>
              <a:srgbClr val="28A197"/>
            </a:solidFill>
            <a:ln>
              <a:solidFill>
                <a:srgbClr val="28A197"/>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Sheet1!$C$238</c:f>
              <c:numCache>
                <c:formatCode>0%</c:formatCode>
                <c:ptCount val="1"/>
                <c:pt idx="0">
                  <c:v>0.15</c:v>
                </c:pt>
              </c:numCache>
            </c:numRef>
          </c:val>
          <c:extLst>
            <c:ext xmlns:c16="http://schemas.microsoft.com/office/drawing/2014/chart" uri="{C3380CC4-5D6E-409C-BE32-E72D297353CC}">
              <c16:uniqueId val="{00000004-5199-4900-8D9F-B75572003386}"/>
            </c:ext>
          </c:extLst>
        </c:ser>
        <c:dLbls>
          <c:dLblPos val="ctr"/>
          <c:showLegendKey val="0"/>
          <c:showVal val="1"/>
          <c:showCatName val="0"/>
          <c:showSerName val="0"/>
          <c:showPercent val="0"/>
          <c:showBubbleSize val="0"/>
        </c:dLbls>
        <c:gapWidth val="150"/>
        <c:overlap val="100"/>
        <c:axId val="603793504"/>
        <c:axId val="603795424"/>
      </c:barChart>
      <c:catAx>
        <c:axId val="603793504"/>
        <c:scaling>
          <c:orientation val="minMax"/>
        </c:scaling>
        <c:delete val="1"/>
        <c:axPos val="b"/>
        <c:numFmt formatCode="General" sourceLinked="1"/>
        <c:majorTickMark val="none"/>
        <c:minorTickMark val="none"/>
        <c:tickLblPos val="nextTo"/>
        <c:crossAx val="603795424"/>
        <c:crosses val="autoZero"/>
        <c:auto val="1"/>
        <c:lblAlgn val="ctr"/>
        <c:lblOffset val="100"/>
        <c:noMultiLvlLbl val="0"/>
      </c:catAx>
      <c:valAx>
        <c:axId val="603795424"/>
        <c:scaling>
          <c:orientation val="minMax"/>
          <c:max val="1"/>
        </c:scaling>
        <c:delete val="1"/>
        <c:axPos val="l"/>
        <c:numFmt formatCode="0%" sourceLinked="1"/>
        <c:majorTickMark val="none"/>
        <c:minorTickMark val="none"/>
        <c:tickLblPos val="nextTo"/>
        <c:crossAx val="603793504"/>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Sheet1!$A$220</c:f>
              <c:strCache>
                <c:ptCount val="1"/>
                <c:pt idx="0">
                  <c:v>Don't know</c:v>
                </c:pt>
              </c:strCache>
            </c:strRef>
          </c:tx>
          <c:spPr>
            <a:solidFill>
              <a:srgbClr val="404040"/>
            </a:solidFill>
            <a:ln>
              <a:solidFill>
                <a:srgbClr val="40404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Sheet1!$B$219:$C$219</c:f>
              <c:strCache>
                <c:ptCount val="2"/>
                <c:pt idx="0">
                  <c:v>Grievance</c:v>
                </c:pt>
                <c:pt idx="1">
                  <c:v>Disciplinary action short of a dismissal</c:v>
                </c:pt>
              </c:strCache>
            </c:strRef>
          </c:cat>
          <c:val>
            <c:numRef>
              <c:f>Sheet1!$B$220:$C$220</c:f>
              <c:numCache>
                <c:formatCode>0%</c:formatCode>
                <c:ptCount val="2"/>
                <c:pt idx="0">
                  <c:v>0.08</c:v>
                </c:pt>
                <c:pt idx="1">
                  <c:v>0.13</c:v>
                </c:pt>
              </c:numCache>
            </c:numRef>
          </c:val>
          <c:extLst>
            <c:ext xmlns:c16="http://schemas.microsoft.com/office/drawing/2014/chart" uri="{C3380CC4-5D6E-409C-BE32-E72D297353CC}">
              <c16:uniqueId val="{00000000-0A62-404D-A006-58792DCF1A40}"/>
            </c:ext>
          </c:extLst>
        </c:ser>
        <c:ser>
          <c:idx val="1"/>
          <c:order val="1"/>
          <c:tx>
            <c:strRef>
              <c:f>Sheet1!$A$221</c:f>
              <c:strCache>
                <c:ptCount val="1"/>
                <c:pt idx="0">
                  <c:v>Never</c:v>
                </c:pt>
              </c:strCache>
            </c:strRef>
          </c:tx>
          <c:spPr>
            <a:solidFill>
              <a:srgbClr val="12436D"/>
            </a:solidFill>
            <a:ln>
              <a:solidFill>
                <a:srgbClr val="12436D"/>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Sheet1!$B$219:$C$219</c:f>
              <c:strCache>
                <c:ptCount val="2"/>
                <c:pt idx="0">
                  <c:v>Grievance</c:v>
                </c:pt>
                <c:pt idx="1">
                  <c:v>Disciplinary action short of a dismissal</c:v>
                </c:pt>
              </c:strCache>
            </c:strRef>
          </c:cat>
          <c:val>
            <c:numRef>
              <c:f>Sheet1!$B$221:$C$221</c:f>
              <c:numCache>
                <c:formatCode>0%</c:formatCode>
                <c:ptCount val="2"/>
                <c:pt idx="0">
                  <c:v>0.06</c:v>
                </c:pt>
                <c:pt idx="1">
                  <c:v>0.2</c:v>
                </c:pt>
              </c:numCache>
            </c:numRef>
          </c:val>
          <c:extLst>
            <c:ext xmlns:c16="http://schemas.microsoft.com/office/drawing/2014/chart" uri="{C3380CC4-5D6E-409C-BE32-E72D297353CC}">
              <c16:uniqueId val="{00000001-0A62-404D-A006-58792DCF1A40}"/>
            </c:ext>
          </c:extLst>
        </c:ser>
        <c:ser>
          <c:idx val="2"/>
          <c:order val="2"/>
          <c:tx>
            <c:strRef>
              <c:f>Sheet1!$A$222</c:f>
              <c:strCache>
                <c:ptCount val="1"/>
                <c:pt idx="0">
                  <c:v>Rarely</c:v>
                </c:pt>
              </c:strCache>
            </c:strRef>
          </c:tx>
          <c:spPr>
            <a:solidFill>
              <a:srgbClr val="A285D1"/>
            </a:solidFill>
            <a:ln>
              <a:solidFill>
                <a:srgbClr val="A285D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Sheet1!$B$219:$C$219</c:f>
              <c:strCache>
                <c:ptCount val="2"/>
                <c:pt idx="0">
                  <c:v>Grievance</c:v>
                </c:pt>
                <c:pt idx="1">
                  <c:v>Disciplinary action short of a dismissal</c:v>
                </c:pt>
              </c:strCache>
            </c:strRef>
          </c:cat>
          <c:val>
            <c:numRef>
              <c:f>Sheet1!$B$222:$C$222</c:f>
              <c:numCache>
                <c:formatCode>0%</c:formatCode>
                <c:ptCount val="2"/>
                <c:pt idx="0">
                  <c:v>0.19</c:v>
                </c:pt>
                <c:pt idx="1">
                  <c:v>0.23</c:v>
                </c:pt>
              </c:numCache>
            </c:numRef>
          </c:val>
          <c:extLst>
            <c:ext xmlns:c16="http://schemas.microsoft.com/office/drawing/2014/chart" uri="{C3380CC4-5D6E-409C-BE32-E72D297353CC}">
              <c16:uniqueId val="{00000002-0A62-404D-A006-58792DCF1A40}"/>
            </c:ext>
          </c:extLst>
        </c:ser>
        <c:ser>
          <c:idx val="3"/>
          <c:order val="3"/>
          <c:tx>
            <c:strRef>
              <c:f>Sheet1!$A$223</c:f>
              <c:strCache>
                <c:ptCount val="1"/>
                <c:pt idx="0">
                  <c:v>Sometimes</c:v>
                </c:pt>
              </c:strCache>
            </c:strRef>
          </c:tx>
          <c:spPr>
            <a:solidFill>
              <a:srgbClr val="801650"/>
            </a:solidFill>
            <a:ln>
              <a:solidFill>
                <a:srgbClr val="80165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Sheet1!$B$219:$C$219</c:f>
              <c:strCache>
                <c:ptCount val="2"/>
                <c:pt idx="0">
                  <c:v>Grievance</c:v>
                </c:pt>
                <c:pt idx="1">
                  <c:v>Disciplinary action short of a dismissal</c:v>
                </c:pt>
              </c:strCache>
            </c:strRef>
          </c:cat>
          <c:val>
            <c:numRef>
              <c:f>Sheet1!$B$223:$C$223</c:f>
              <c:numCache>
                <c:formatCode>0%</c:formatCode>
                <c:ptCount val="2"/>
                <c:pt idx="0">
                  <c:v>0.45</c:v>
                </c:pt>
                <c:pt idx="1">
                  <c:v>0.33</c:v>
                </c:pt>
              </c:numCache>
            </c:numRef>
          </c:val>
          <c:extLst>
            <c:ext xmlns:c16="http://schemas.microsoft.com/office/drawing/2014/chart" uri="{C3380CC4-5D6E-409C-BE32-E72D297353CC}">
              <c16:uniqueId val="{00000003-0A62-404D-A006-58792DCF1A40}"/>
            </c:ext>
          </c:extLst>
        </c:ser>
        <c:ser>
          <c:idx val="4"/>
          <c:order val="4"/>
          <c:tx>
            <c:strRef>
              <c:f>Sheet1!$A$224</c:f>
              <c:strCache>
                <c:ptCount val="1"/>
                <c:pt idx="0">
                  <c:v>Usually</c:v>
                </c:pt>
              </c:strCache>
            </c:strRef>
          </c:tx>
          <c:spPr>
            <a:solidFill>
              <a:srgbClr val="F46A25"/>
            </a:solidFill>
            <a:ln>
              <a:solidFill>
                <a:srgbClr val="F46A25"/>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Sheet1!$B$219:$C$219</c:f>
              <c:strCache>
                <c:ptCount val="2"/>
                <c:pt idx="0">
                  <c:v>Grievance</c:v>
                </c:pt>
                <c:pt idx="1">
                  <c:v>Disciplinary action short of a dismissal</c:v>
                </c:pt>
              </c:strCache>
            </c:strRef>
          </c:cat>
          <c:val>
            <c:numRef>
              <c:f>Sheet1!$B$224:$C$224</c:f>
              <c:numCache>
                <c:formatCode>0%</c:formatCode>
                <c:ptCount val="2"/>
                <c:pt idx="0">
                  <c:v>0.11</c:v>
                </c:pt>
                <c:pt idx="1">
                  <c:v>0.05</c:v>
                </c:pt>
              </c:numCache>
            </c:numRef>
          </c:val>
          <c:extLst>
            <c:ext xmlns:c16="http://schemas.microsoft.com/office/drawing/2014/chart" uri="{C3380CC4-5D6E-409C-BE32-E72D297353CC}">
              <c16:uniqueId val="{00000004-0A62-404D-A006-58792DCF1A40}"/>
            </c:ext>
          </c:extLst>
        </c:ser>
        <c:ser>
          <c:idx val="5"/>
          <c:order val="5"/>
          <c:tx>
            <c:strRef>
              <c:f>Sheet1!$A$225</c:f>
              <c:strCache>
                <c:ptCount val="1"/>
                <c:pt idx="0">
                  <c:v>Always</c:v>
                </c:pt>
              </c:strCache>
            </c:strRef>
          </c:tx>
          <c:spPr>
            <a:solidFill>
              <a:srgbClr val="28A197"/>
            </a:solidFill>
            <a:ln>
              <a:solidFill>
                <a:srgbClr val="28A197"/>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Sheet1!$B$219:$C$219</c:f>
              <c:strCache>
                <c:ptCount val="2"/>
                <c:pt idx="0">
                  <c:v>Grievance</c:v>
                </c:pt>
                <c:pt idx="1">
                  <c:v>Disciplinary action short of a dismissal</c:v>
                </c:pt>
              </c:strCache>
            </c:strRef>
          </c:cat>
          <c:val>
            <c:numRef>
              <c:f>Sheet1!$B$225:$C$225</c:f>
              <c:numCache>
                <c:formatCode>0%</c:formatCode>
                <c:ptCount val="2"/>
                <c:pt idx="0">
                  <c:v>0.11</c:v>
                </c:pt>
                <c:pt idx="1">
                  <c:v>7.0000000000000007E-2</c:v>
                </c:pt>
              </c:numCache>
            </c:numRef>
          </c:val>
          <c:extLst>
            <c:ext xmlns:c16="http://schemas.microsoft.com/office/drawing/2014/chart" uri="{C3380CC4-5D6E-409C-BE32-E72D297353CC}">
              <c16:uniqueId val="{00000005-0A62-404D-A006-58792DCF1A40}"/>
            </c:ext>
          </c:extLst>
        </c:ser>
        <c:dLbls>
          <c:dLblPos val="ctr"/>
          <c:showLegendKey val="0"/>
          <c:showVal val="1"/>
          <c:showCatName val="0"/>
          <c:showSerName val="0"/>
          <c:showPercent val="0"/>
          <c:showBubbleSize val="0"/>
        </c:dLbls>
        <c:gapWidth val="150"/>
        <c:overlap val="100"/>
        <c:axId val="2077502447"/>
        <c:axId val="2077495727"/>
      </c:barChart>
      <c:catAx>
        <c:axId val="2077502447"/>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2077495727"/>
        <c:crosses val="autoZero"/>
        <c:auto val="1"/>
        <c:lblAlgn val="ctr"/>
        <c:lblOffset val="100"/>
        <c:noMultiLvlLbl val="0"/>
      </c:catAx>
      <c:valAx>
        <c:axId val="2077495727"/>
        <c:scaling>
          <c:orientation val="minMax"/>
          <c:max val="1"/>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2077502447"/>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Sheet1!$B$199</c:f>
              <c:strCache>
                <c:ptCount val="1"/>
                <c:pt idx="0">
                  <c:v>Yes</c:v>
                </c:pt>
              </c:strCache>
            </c:strRef>
          </c:tx>
          <c:spPr>
            <a:solidFill>
              <a:srgbClr val="28A197"/>
            </a:solidFill>
            <a:ln>
              <a:solidFill>
                <a:srgbClr val="28A197"/>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Sheet1!$A$200:$A$204</c:f>
              <c:strCache>
                <c:ptCount val="5"/>
                <c:pt idx="0">
                  <c:v>Introduced one or more new policies or practices</c:v>
                </c:pt>
                <c:pt idx="1">
                  <c:v>Formalised plans to introduce one or more new policies or practices</c:v>
                </c:pt>
                <c:pt idx="2">
                  <c:v>Revised one or more policies or practices</c:v>
                </c:pt>
                <c:pt idx="3">
                  <c:v>Made general / informal plans to introduce one or more new policies or practices</c:v>
                </c:pt>
                <c:pt idx="4">
                  <c:v>Reviewed one or more policies or practices</c:v>
                </c:pt>
              </c:strCache>
            </c:strRef>
          </c:cat>
          <c:val>
            <c:numRef>
              <c:f>Sheet1!$B$200:$B$204</c:f>
              <c:numCache>
                <c:formatCode>0%</c:formatCode>
                <c:ptCount val="5"/>
                <c:pt idx="0">
                  <c:v>0.25</c:v>
                </c:pt>
                <c:pt idx="1">
                  <c:v>0.25</c:v>
                </c:pt>
                <c:pt idx="2">
                  <c:v>0.33</c:v>
                </c:pt>
                <c:pt idx="3">
                  <c:v>0.38</c:v>
                </c:pt>
                <c:pt idx="4">
                  <c:v>0.4</c:v>
                </c:pt>
              </c:numCache>
            </c:numRef>
          </c:val>
          <c:extLst>
            <c:ext xmlns:c16="http://schemas.microsoft.com/office/drawing/2014/chart" uri="{C3380CC4-5D6E-409C-BE32-E72D297353CC}">
              <c16:uniqueId val="{00000000-20A6-4FB2-B752-DB3191100FBE}"/>
            </c:ext>
          </c:extLst>
        </c:ser>
        <c:ser>
          <c:idx val="1"/>
          <c:order val="1"/>
          <c:tx>
            <c:strRef>
              <c:f>Sheet1!$C$199</c:f>
              <c:strCache>
                <c:ptCount val="1"/>
              </c:strCache>
            </c:strRef>
          </c:tx>
          <c:spPr>
            <a:solidFill>
              <a:srgbClr val="801650"/>
            </a:solidFill>
            <a:ln>
              <a:solidFill>
                <a:srgbClr val="80165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Sheet1!$A$200:$A$204</c:f>
              <c:strCache>
                <c:ptCount val="5"/>
                <c:pt idx="0">
                  <c:v>Introduced one or more new policies or practices</c:v>
                </c:pt>
                <c:pt idx="1">
                  <c:v>Formalised plans to introduce one or more new policies or practices</c:v>
                </c:pt>
                <c:pt idx="2">
                  <c:v>Revised one or more policies or practices</c:v>
                </c:pt>
                <c:pt idx="3">
                  <c:v>Made general / informal plans to introduce one or more new policies or practices</c:v>
                </c:pt>
                <c:pt idx="4">
                  <c:v>Reviewed one or more policies or practices</c:v>
                </c:pt>
              </c:strCache>
            </c:strRef>
          </c:cat>
          <c:val>
            <c:numRef>
              <c:f>Sheet1!$C$200:$C$204</c:f>
              <c:numCache>
                <c:formatCode>General</c:formatCode>
                <c:ptCount val="5"/>
              </c:numCache>
            </c:numRef>
          </c:val>
          <c:extLst>
            <c:ext xmlns:c16="http://schemas.microsoft.com/office/drawing/2014/chart" uri="{C3380CC4-5D6E-409C-BE32-E72D297353CC}">
              <c16:uniqueId val="{00000001-20A6-4FB2-B752-DB3191100FBE}"/>
            </c:ext>
          </c:extLst>
        </c:ser>
        <c:ser>
          <c:idx val="2"/>
          <c:order val="2"/>
          <c:tx>
            <c:strRef>
              <c:f>Sheet1!$D$199</c:f>
              <c:strCache>
                <c:ptCount val="1"/>
              </c:strCache>
            </c:strRef>
          </c:tx>
          <c:spPr>
            <a:solidFill>
              <a:srgbClr val="F46A25"/>
            </a:solidFill>
            <a:ln>
              <a:solidFill>
                <a:srgbClr val="F46A25"/>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Sheet1!$A$200:$A$204</c:f>
              <c:strCache>
                <c:ptCount val="5"/>
                <c:pt idx="0">
                  <c:v>Introduced one or more new policies or practices</c:v>
                </c:pt>
                <c:pt idx="1">
                  <c:v>Formalised plans to introduce one or more new policies or practices</c:v>
                </c:pt>
                <c:pt idx="2">
                  <c:v>Revised one or more policies or practices</c:v>
                </c:pt>
                <c:pt idx="3">
                  <c:v>Made general / informal plans to introduce one or more new policies or practices</c:v>
                </c:pt>
                <c:pt idx="4">
                  <c:v>Reviewed one or more policies or practices</c:v>
                </c:pt>
              </c:strCache>
            </c:strRef>
          </c:cat>
          <c:val>
            <c:numRef>
              <c:f>Sheet1!$D$200:$D$204</c:f>
              <c:numCache>
                <c:formatCode>General</c:formatCode>
                <c:ptCount val="5"/>
              </c:numCache>
            </c:numRef>
          </c:val>
          <c:extLst>
            <c:ext xmlns:c16="http://schemas.microsoft.com/office/drawing/2014/chart" uri="{C3380CC4-5D6E-409C-BE32-E72D297353CC}">
              <c16:uniqueId val="{00000002-20A6-4FB2-B752-DB3191100FBE}"/>
            </c:ext>
          </c:extLst>
        </c:ser>
        <c:dLbls>
          <c:dLblPos val="ctr"/>
          <c:showLegendKey val="0"/>
          <c:showVal val="1"/>
          <c:showCatName val="0"/>
          <c:showSerName val="0"/>
          <c:showPercent val="0"/>
          <c:showBubbleSize val="0"/>
        </c:dLbls>
        <c:gapWidth val="150"/>
        <c:overlap val="100"/>
        <c:axId val="1630641823"/>
        <c:axId val="1630639903"/>
      </c:barChart>
      <c:catAx>
        <c:axId val="1630641823"/>
        <c:scaling>
          <c:orientation val="minMax"/>
        </c:scaling>
        <c:delete val="0"/>
        <c:axPos val="l"/>
        <c:numFmt formatCode="General" sourceLinked="1"/>
        <c:majorTickMark val="none"/>
        <c:minorTickMark val="none"/>
        <c:tickLblPos val="nextTo"/>
        <c:spPr>
          <a:noFill/>
          <a:ln w="9525" cap="flat" cmpd="sng" algn="ctr">
            <a:solidFill>
              <a:srgbClr val="801650"/>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630639903"/>
        <c:crosses val="autoZero"/>
        <c:auto val="1"/>
        <c:lblAlgn val="ctr"/>
        <c:lblOffset val="100"/>
        <c:noMultiLvlLbl val="0"/>
      </c:catAx>
      <c:valAx>
        <c:axId val="1630639903"/>
        <c:scaling>
          <c:orientation val="minMax"/>
          <c:max val="1"/>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630641823"/>
        <c:crosses val="autoZero"/>
        <c:crossBetween val="between"/>
        <c:majorUnit val="0.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rgbClr val="12436D"/>
            </a:solidFill>
            <a:ln>
              <a:solidFill>
                <a:srgbClr val="12436D"/>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Sheet1!$A$108:$A$123</c:f>
              <c:strCache>
                <c:ptCount val="16"/>
                <c:pt idx="0">
                  <c:v>Prefer not to say</c:v>
                </c:pt>
                <c:pt idx="1">
                  <c:v>Don't know</c:v>
                </c:pt>
                <c:pt idx="2">
                  <c:v>Nothing</c:v>
                </c:pt>
                <c:pt idx="3">
                  <c:v>Other</c:v>
                </c:pt>
                <c:pt idx="4">
                  <c:v>Confidence in abilities</c:v>
                </c:pt>
                <c:pt idx="5">
                  <c:v>Unsuitable environment</c:v>
                </c:pt>
                <c:pt idx="6">
                  <c:v>Unrealistic expectations from participants</c:v>
                </c:pt>
                <c:pt idx="7">
                  <c:v>Sessions not taking place face to face</c:v>
                </c:pt>
                <c:pt idx="8">
                  <c:v>Lack of impartiality</c:v>
                </c:pt>
                <c:pt idx="9">
                  <c:v>Lack of practice</c:v>
                </c:pt>
                <c:pt idx="10">
                  <c:v>Mediation occurring too late</c:v>
                </c:pt>
                <c:pt idx="11">
                  <c:v>Lack of support from management / HR</c:v>
                </c:pt>
                <c:pt idx="12">
                  <c:v>Culture of organisation</c:v>
                </c:pt>
                <c:pt idx="13">
                  <c:v>Lack of awareness or understanding of mediation</c:v>
                </c:pt>
                <c:pt idx="14">
                  <c:v>Time pressures</c:v>
                </c:pt>
                <c:pt idx="15">
                  <c:v>Participants not willing to fully engage</c:v>
                </c:pt>
              </c:strCache>
            </c:strRef>
          </c:cat>
          <c:val>
            <c:numRef>
              <c:f>Sheet1!$B$108:$B$123</c:f>
              <c:numCache>
                <c:formatCode>0%</c:formatCode>
                <c:ptCount val="16"/>
                <c:pt idx="0">
                  <c:v>0.04</c:v>
                </c:pt>
                <c:pt idx="1">
                  <c:v>7.0000000000000007E-2</c:v>
                </c:pt>
                <c:pt idx="2">
                  <c:v>0.14000000000000001</c:v>
                </c:pt>
                <c:pt idx="3">
                  <c:v>0.06</c:v>
                </c:pt>
                <c:pt idx="4">
                  <c:v>0.01</c:v>
                </c:pt>
                <c:pt idx="5">
                  <c:v>0.02</c:v>
                </c:pt>
                <c:pt idx="6">
                  <c:v>0.02</c:v>
                </c:pt>
                <c:pt idx="7">
                  <c:v>0.03</c:v>
                </c:pt>
                <c:pt idx="8">
                  <c:v>0.03</c:v>
                </c:pt>
                <c:pt idx="9">
                  <c:v>0.03</c:v>
                </c:pt>
                <c:pt idx="10">
                  <c:v>0.04</c:v>
                </c:pt>
                <c:pt idx="11">
                  <c:v>0.05</c:v>
                </c:pt>
                <c:pt idx="12">
                  <c:v>0.06</c:v>
                </c:pt>
                <c:pt idx="13">
                  <c:v>0.08</c:v>
                </c:pt>
                <c:pt idx="14">
                  <c:v>0.14000000000000001</c:v>
                </c:pt>
                <c:pt idx="15">
                  <c:v>0.37</c:v>
                </c:pt>
              </c:numCache>
            </c:numRef>
          </c:val>
          <c:extLst>
            <c:ext xmlns:c16="http://schemas.microsoft.com/office/drawing/2014/chart" uri="{C3380CC4-5D6E-409C-BE32-E72D297353CC}">
              <c16:uniqueId val="{00000000-6BBE-45D4-9E55-C69BA4EDE5B3}"/>
            </c:ext>
          </c:extLst>
        </c:ser>
        <c:dLbls>
          <c:showLegendKey val="0"/>
          <c:showVal val="0"/>
          <c:showCatName val="0"/>
          <c:showSerName val="0"/>
          <c:showPercent val="0"/>
          <c:showBubbleSize val="0"/>
        </c:dLbls>
        <c:gapWidth val="182"/>
        <c:axId val="1751127183"/>
        <c:axId val="1751127663"/>
      </c:barChart>
      <c:catAx>
        <c:axId val="1751127183"/>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751127663"/>
        <c:crosses val="autoZero"/>
        <c:auto val="1"/>
        <c:lblAlgn val="ctr"/>
        <c:lblOffset val="100"/>
        <c:noMultiLvlLbl val="0"/>
      </c:catAx>
      <c:valAx>
        <c:axId val="1751127663"/>
        <c:scaling>
          <c:orientation val="minMax"/>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751127183"/>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rgbClr val="12436D"/>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Sheet1!$A$130:$A$137</c:f>
              <c:strCache>
                <c:ptCount val="8"/>
                <c:pt idx="0">
                  <c:v>Don't know</c:v>
                </c:pt>
                <c:pt idx="1">
                  <c:v>Other</c:v>
                </c:pt>
                <c:pt idx="2">
                  <c:v>Desire or need to create a better workplace</c:v>
                </c:pt>
                <c:pt idx="3">
                  <c:v>Legislative changes</c:v>
                </c:pt>
                <c:pt idx="4">
                  <c:v>The introduction of a formal mediation scheme/procedures</c:v>
                </c:pt>
                <c:pt idx="5">
                  <c:v>Internal promotion of or support for mediation from senior management</c:v>
                </c:pt>
                <c:pt idx="6">
                  <c:v>Employees attending mediation training</c:v>
                </c:pt>
                <c:pt idx="7">
                  <c:v>Desire or need to reduce the incidence of formal resolution of cases</c:v>
                </c:pt>
              </c:strCache>
            </c:strRef>
          </c:cat>
          <c:val>
            <c:numRef>
              <c:f>Sheet1!$B$130:$B$137</c:f>
              <c:numCache>
                <c:formatCode>0%</c:formatCode>
                <c:ptCount val="8"/>
                <c:pt idx="0">
                  <c:v>0.1</c:v>
                </c:pt>
                <c:pt idx="1">
                  <c:v>0.02</c:v>
                </c:pt>
                <c:pt idx="2">
                  <c:v>0.03</c:v>
                </c:pt>
                <c:pt idx="3">
                  <c:v>0.12</c:v>
                </c:pt>
                <c:pt idx="4">
                  <c:v>0.33</c:v>
                </c:pt>
                <c:pt idx="5">
                  <c:v>0.35</c:v>
                </c:pt>
                <c:pt idx="6">
                  <c:v>0.47</c:v>
                </c:pt>
                <c:pt idx="7">
                  <c:v>0.7</c:v>
                </c:pt>
              </c:numCache>
            </c:numRef>
          </c:val>
          <c:extLst>
            <c:ext xmlns:c16="http://schemas.microsoft.com/office/drawing/2014/chart" uri="{C3380CC4-5D6E-409C-BE32-E72D297353CC}">
              <c16:uniqueId val="{00000000-6F91-482B-9C13-886A2211ACA8}"/>
            </c:ext>
          </c:extLst>
        </c:ser>
        <c:dLbls>
          <c:dLblPos val="outEnd"/>
          <c:showLegendKey val="0"/>
          <c:showVal val="1"/>
          <c:showCatName val="0"/>
          <c:showSerName val="0"/>
          <c:showPercent val="0"/>
          <c:showBubbleSize val="0"/>
        </c:dLbls>
        <c:gapWidth val="182"/>
        <c:axId val="1869098175"/>
        <c:axId val="1869100575"/>
      </c:barChart>
      <c:catAx>
        <c:axId val="1869098175"/>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869100575"/>
        <c:crosses val="autoZero"/>
        <c:auto val="1"/>
        <c:lblAlgn val="ctr"/>
        <c:lblOffset val="100"/>
        <c:noMultiLvlLbl val="0"/>
      </c:catAx>
      <c:valAx>
        <c:axId val="1869100575"/>
        <c:scaling>
          <c:orientation val="minMax"/>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869098175"/>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rgbClr val="12436D"/>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Sheet1!$A$148:$A$168</c:f>
              <c:strCache>
                <c:ptCount val="21"/>
                <c:pt idx="0">
                  <c:v>Prefer not to say</c:v>
                </c:pt>
                <c:pt idx="1">
                  <c:v>Don't know</c:v>
                </c:pt>
                <c:pt idx="2">
                  <c:v>Nothing</c:v>
                </c:pt>
                <c:pt idx="3">
                  <c:v>Other</c:v>
                </c:pt>
                <c:pt idx="4">
                  <c:v>Face to face</c:v>
                </c:pt>
                <c:pt idx="5">
                  <c:v>Organisational support</c:v>
                </c:pt>
                <c:pt idx="6">
                  <c:v>Finding common ground</c:v>
                </c:pt>
                <c:pt idx="7">
                  <c:v>Getting participants to come to their own conclusion</c:v>
                </c:pt>
                <c:pt idx="8">
                  <c:v>Reframing techniques</c:v>
                </c:pt>
                <c:pt idx="9">
                  <c:v>Preparation</c:v>
                </c:pt>
                <c:pt idx="10">
                  <c:v>Mediator confidence in knowledge / ability</c:v>
                </c:pt>
                <c:pt idx="11">
                  <c:v>Understanding of mediation process</c:v>
                </c:pt>
                <c:pt idx="12">
                  <c:v>Allowing both / all parties to speak</c:v>
                </c:pt>
                <c:pt idx="13">
                  <c:v>Establishing trust</c:v>
                </c:pt>
                <c:pt idx="14">
                  <c:v>Suitable environment</c:v>
                </c:pt>
                <c:pt idx="15">
                  <c:v>Allowing adequate time</c:v>
                </c:pt>
                <c:pt idx="16">
                  <c:v>Establishing clear expectations</c:v>
                </c:pt>
                <c:pt idx="17">
                  <c:v>Providing a clear structure</c:v>
                </c:pt>
                <c:pt idx="18">
                  <c:v>Tools from the course</c:v>
                </c:pt>
                <c:pt idx="19">
                  <c:v>Willing / open participants </c:v>
                </c:pt>
                <c:pt idx="20">
                  <c:v>Listening to all views / objectivity</c:v>
                </c:pt>
              </c:strCache>
            </c:strRef>
          </c:cat>
          <c:val>
            <c:numRef>
              <c:f>Sheet1!$B$148:$B$168</c:f>
              <c:numCache>
                <c:formatCode>0%</c:formatCode>
                <c:ptCount val="21"/>
                <c:pt idx="0">
                  <c:v>0.04</c:v>
                </c:pt>
                <c:pt idx="1">
                  <c:v>0.11</c:v>
                </c:pt>
                <c:pt idx="2">
                  <c:v>0.1</c:v>
                </c:pt>
                <c:pt idx="3">
                  <c:v>7.0000000000000007E-2</c:v>
                </c:pt>
                <c:pt idx="4">
                  <c:v>0.01</c:v>
                </c:pt>
                <c:pt idx="5">
                  <c:v>0.01</c:v>
                </c:pt>
                <c:pt idx="6">
                  <c:v>0.01</c:v>
                </c:pt>
                <c:pt idx="7">
                  <c:v>0.03</c:v>
                </c:pt>
                <c:pt idx="8">
                  <c:v>0.03</c:v>
                </c:pt>
                <c:pt idx="9">
                  <c:v>0.04</c:v>
                </c:pt>
                <c:pt idx="10">
                  <c:v>0.05</c:v>
                </c:pt>
                <c:pt idx="11">
                  <c:v>0.05</c:v>
                </c:pt>
                <c:pt idx="12">
                  <c:v>7.0000000000000007E-2</c:v>
                </c:pt>
                <c:pt idx="13">
                  <c:v>7.0000000000000007E-2</c:v>
                </c:pt>
                <c:pt idx="14">
                  <c:v>7.0000000000000007E-2</c:v>
                </c:pt>
                <c:pt idx="15">
                  <c:v>0.08</c:v>
                </c:pt>
                <c:pt idx="16">
                  <c:v>0.08</c:v>
                </c:pt>
                <c:pt idx="17">
                  <c:v>0.09</c:v>
                </c:pt>
                <c:pt idx="18">
                  <c:v>0.14000000000000001</c:v>
                </c:pt>
                <c:pt idx="19">
                  <c:v>0.14000000000000001</c:v>
                </c:pt>
                <c:pt idx="20">
                  <c:v>0.17</c:v>
                </c:pt>
              </c:numCache>
            </c:numRef>
          </c:val>
          <c:extLst>
            <c:ext xmlns:c16="http://schemas.microsoft.com/office/drawing/2014/chart" uri="{C3380CC4-5D6E-409C-BE32-E72D297353CC}">
              <c16:uniqueId val="{00000000-2627-4BB9-9C3C-E9F0CCF90B11}"/>
            </c:ext>
          </c:extLst>
        </c:ser>
        <c:dLbls>
          <c:dLblPos val="outEnd"/>
          <c:showLegendKey val="0"/>
          <c:showVal val="1"/>
          <c:showCatName val="0"/>
          <c:showSerName val="0"/>
          <c:showPercent val="0"/>
          <c:showBubbleSize val="0"/>
        </c:dLbls>
        <c:gapWidth val="182"/>
        <c:axId val="2080208943"/>
        <c:axId val="2080209903"/>
      </c:barChart>
      <c:catAx>
        <c:axId val="2080208943"/>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2080209903"/>
        <c:crosses val="autoZero"/>
        <c:auto val="1"/>
        <c:lblAlgn val="ctr"/>
        <c:lblOffset val="100"/>
        <c:noMultiLvlLbl val="0"/>
      </c:catAx>
      <c:valAx>
        <c:axId val="2080209903"/>
        <c:scaling>
          <c:orientation val="minMax"/>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2080208943"/>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rgbClr val="12436D"/>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Sheet1!$A$178:$A$187</c:f>
              <c:strCache>
                <c:ptCount val="10"/>
                <c:pt idx="0">
                  <c:v>Don't know</c:v>
                </c:pt>
                <c:pt idx="1">
                  <c:v>Nothing</c:v>
                </c:pt>
                <c:pt idx="2">
                  <c:v>Other</c:v>
                </c:pt>
                <c:pt idx="3">
                  <c:v>Increase budget</c:v>
                </c:pt>
                <c:pt idx="4">
                  <c:v>Increase training (unspecified)</c:v>
                </c:pt>
                <c:pt idx="5">
                  <c:v>Promotion from senior staff and HR</c:v>
                </c:pt>
                <c:pt idx="6">
                  <c:v>More trained mediators</c:v>
                </c:pt>
                <c:pt idx="7">
                  <c:v>Formal adoption of mediation in policy</c:v>
                </c:pt>
                <c:pt idx="8">
                  <c:v>More understanding from senior staff and HR</c:v>
                </c:pt>
                <c:pt idx="9">
                  <c:v>Wider awareness of mediation and benefits</c:v>
                </c:pt>
              </c:strCache>
            </c:strRef>
          </c:cat>
          <c:val>
            <c:numRef>
              <c:f>Sheet1!$B$178:$B$187</c:f>
              <c:numCache>
                <c:formatCode>0%</c:formatCode>
                <c:ptCount val="10"/>
                <c:pt idx="0">
                  <c:v>0.13</c:v>
                </c:pt>
                <c:pt idx="1">
                  <c:v>0.11</c:v>
                </c:pt>
                <c:pt idx="2">
                  <c:v>0.01</c:v>
                </c:pt>
                <c:pt idx="3">
                  <c:v>0.03</c:v>
                </c:pt>
                <c:pt idx="4">
                  <c:v>0.04</c:v>
                </c:pt>
                <c:pt idx="5">
                  <c:v>7.0000000000000007E-2</c:v>
                </c:pt>
                <c:pt idx="6">
                  <c:v>0.08</c:v>
                </c:pt>
                <c:pt idx="7">
                  <c:v>0.1</c:v>
                </c:pt>
                <c:pt idx="8">
                  <c:v>0.14000000000000001</c:v>
                </c:pt>
                <c:pt idx="9">
                  <c:v>0.38</c:v>
                </c:pt>
              </c:numCache>
            </c:numRef>
          </c:val>
          <c:extLst>
            <c:ext xmlns:c16="http://schemas.microsoft.com/office/drawing/2014/chart" uri="{C3380CC4-5D6E-409C-BE32-E72D297353CC}">
              <c16:uniqueId val="{00000000-94C1-48E8-ABAC-5F4C9698ABDB}"/>
            </c:ext>
          </c:extLst>
        </c:ser>
        <c:dLbls>
          <c:dLblPos val="outEnd"/>
          <c:showLegendKey val="0"/>
          <c:showVal val="1"/>
          <c:showCatName val="0"/>
          <c:showSerName val="0"/>
          <c:showPercent val="0"/>
          <c:showBubbleSize val="0"/>
        </c:dLbls>
        <c:gapWidth val="182"/>
        <c:axId val="1745327055"/>
        <c:axId val="1745327535"/>
      </c:barChart>
      <c:catAx>
        <c:axId val="1745327055"/>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745327535"/>
        <c:crosses val="autoZero"/>
        <c:auto val="1"/>
        <c:lblAlgn val="ctr"/>
        <c:lblOffset val="100"/>
        <c:noMultiLvlLbl val="0"/>
      </c:catAx>
      <c:valAx>
        <c:axId val="1745327535"/>
        <c:scaling>
          <c:orientation val="minMax"/>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745327055"/>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iagrams/_rels/data2.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svg"/><Relationship Id="rId3" Type="http://schemas.openxmlformats.org/officeDocument/2006/relationships/image" Target="../media/image6.png"/><Relationship Id="rId7" Type="http://schemas.openxmlformats.org/officeDocument/2006/relationships/image" Target="../media/image10.svg"/><Relationship Id="rId12" Type="http://schemas.openxmlformats.org/officeDocument/2006/relationships/image" Target="../media/image15.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png"/><Relationship Id="rId11" Type="http://schemas.openxmlformats.org/officeDocument/2006/relationships/image" Target="../media/image14.svg"/><Relationship Id="rId5" Type="http://schemas.openxmlformats.org/officeDocument/2006/relationships/image" Target="../media/image8.sv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svg"/></Relationships>
</file>

<file path=word/diagrams/_rels/drawing2.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svg"/><Relationship Id="rId3" Type="http://schemas.openxmlformats.org/officeDocument/2006/relationships/image" Target="../media/image6.png"/><Relationship Id="rId7" Type="http://schemas.openxmlformats.org/officeDocument/2006/relationships/image" Target="../media/image10.svg"/><Relationship Id="rId12" Type="http://schemas.openxmlformats.org/officeDocument/2006/relationships/image" Target="../media/image15.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png"/><Relationship Id="rId11" Type="http://schemas.openxmlformats.org/officeDocument/2006/relationships/image" Target="../media/image14.svg"/><Relationship Id="rId5" Type="http://schemas.openxmlformats.org/officeDocument/2006/relationships/image" Target="../media/image8.sv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sv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8CD265B1-69D0-407A-AC43-DCA4820AA05C}"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CC546305-8164-4AF1-B7C9-A9560556331A}">
      <dgm:prSet phldrT="[Text]" custT="1"/>
      <dgm:spPr>
        <a:solidFill>
          <a:schemeClr val="tx2"/>
        </a:solidFill>
        <a:ln>
          <a:noFill/>
        </a:ln>
      </dgm:spPr>
      <dgm:t>
        <a:bodyPr/>
        <a:lstStyle/>
        <a:p>
          <a:pPr algn="ctr"/>
          <a:r>
            <a:rPr lang="en-GB" sz="1000">
              <a:latin typeface="Arial" panose="020B0604020202020204" pitchFamily="34" charset="0"/>
              <a:cs typeface="Arial" panose="020B0604020202020204" pitchFamily="34" charset="0"/>
            </a:rPr>
            <a:t>Before the training</a:t>
          </a:r>
        </a:p>
      </dgm:t>
    </dgm:pt>
    <dgm:pt modelId="{1A87AE38-501E-463F-A3F7-F1CB579510E9}" type="parTrans" cxnId="{86A0F569-8070-4886-A8BC-68320D01B14A}">
      <dgm:prSet/>
      <dgm:spPr/>
      <dgm:t>
        <a:bodyPr/>
        <a:lstStyle/>
        <a:p>
          <a:pPr algn="ctr"/>
          <a:endParaRPr lang="en-GB" sz="1000">
            <a:latin typeface="Arial" panose="020B0604020202020204" pitchFamily="34" charset="0"/>
            <a:cs typeface="Arial" panose="020B0604020202020204" pitchFamily="34" charset="0"/>
          </a:endParaRPr>
        </a:p>
      </dgm:t>
    </dgm:pt>
    <dgm:pt modelId="{9E3CD167-7E6F-481F-B6AB-03BC1DFBEF15}" type="sibTrans" cxnId="{86A0F569-8070-4886-A8BC-68320D01B14A}">
      <dgm:prSet/>
      <dgm:spPr/>
      <dgm:t>
        <a:bodyPr/>
        <a:lstStyle/>
        <a:p>
          <a:pPr algn="ctr"/>
          <a:endParaRPr lang="en-GB" sz="1000">
            <a:latin typeface="Arial" panose="020B0604020202020204" pitchFamily="34" charset="0"/>
            <a:cs typeface="Arial" panose="020B0604020202020204" pitchFamily="34" charset="0"/>
          </a:endParaRPr>
        </a:p>
      </dgm:t>
    </dgm:pt>
    <dgm:pt modelId="{E1D78801-9692-43EF-BB21-CEE2DA5DD4AC}">
      <dgm:prSet phldrT="[Text]" custT="1"/>
      <dgm:spPr>
        <a:solidFill>
          <a:schemeClr val="bg2">
            <a:alpha val="90000"/>
          </a:schemeClr>
        </a:solidFill>
        <a:ln>
          <a:noFill/>
        </a:ln>
      </dgm:spPr>
      <dgm:t>
        <a:bodyPr/>
        <a:lstStyle/>
        <a:p>
          <a:pPr algn="ctr"/>
          <a:r>
            <a:rPr lang="en-GB" sz="1000">
              <a:latin typeface="Arial" panose="020B0604020202020204" pitchFamily="34" charset="0"/>
              <a:cs typeface="Arial" panose="020B0604020202020204" pitchFamily="34" charset="0"/>
            </a:rPr>
            <a:t>30%</a:t>
          </a:r>
        </a:p>
      </dgm:t>
    </dgm:pt>
    <dgm:pt modelId="{60360F98-E3FE-4230-A4D5-7EDBFD1C598B}" type="parTrans" cxnId="{8E092792-7B3A-4F4C-9D97-915DF2189673}">
      <dgm:prSet/>
      <dgm:spPr>
        <a:noFill/>
        <a:ln>
          <a:noFill/>
        </a:ln>
      </dgm:spPr>
      <dgm:t>
        <a:bodyPr/>
        <a:lstStyle/>
        <a:p>
          <a:pPr algn="ctr"/>
          <a:endParaRPr lang="en-GB" sz="1000">
            <a:latin typeface="Arial" panose="020B0604020202020204" pitchFamily="34" charset="0"/>
            <a:cs typeface="Arial" panose="020B0604020202020204" pitchFamily="34" charset="0"/>
          </a:endParaRPr>
        </a:p>
      </dgm:t>
    </dgm:pt>
    <dgm:pt modelId="{E9540F13-67DC-4BAD-A40A-10A0A3B81956}" type="sibTrans" cxnId="{8E092792-7B3A-4F4C-9D97-915DF2189673}">
      <dgm:prSet/>
      <dgm:spPr/>
      <dgm:t>
        <a:bodyPr/>
        <a:lstStyle/>
        <a:p>
          <a:pPr algn="ctr"/>
          <a:endParaRPr lang="en-GB" sz="1000">
            <a:latin typeface="Arial" panose="020B0604020202020204" pitchFamily="34" charset="0"/>
            <a:cs typeface="Arial" panose="020B0604020202020204" pitchFamily="34" charset="0"/>
          </a:endParaRPr>
        </a:p>
      </dgm:t>
    </dgm:pt>
    <dgm:pt modelId="{7221D920-07D3-4A65-8AD2-82EC3AD22E4E}">
      <dgm:prSet phldrT="[Text]" custT="1"/>
      <dgm:spPr/>
      <dgm:t>
        <a:bodyPr/>
        <a:lstStyle/>
        <a:p>
          <a:pPr algn="ctr"/>
          <a:r>
            <a:rPr lang="en-GB" sz="1000">
              <a:latin typeface="Arial" panose="020B0604020202020204" pitchFamily="34" charset="0"/>
              <a:cs typeface="Arial" panose="020B0604020202020204" pitchFamily="34" charset="0"/>
            </a:rPr>
            <a:t>80%</a:t>
          </a:r>
        </a:p>
      </dgm:t>
    </dgm:pt>
    <dgm:pt modelId="{E7D433FE-3DCB-4851-BCCB-E81879F15D68}" type="parTrans" cxnId="{22717692-D1E7-4C3E-8EF2-09C8CD155F78}">
      <dgm:prSet/>
      <dgm:spPr/>
      <dgm:t>
        <a:bodyPr/>
        <a:lstStyle/>
        <a:p>
          <a:pPr algn="ctr"/>
          <a:endParaRPr lang="en-GB" sz="1000">
            <a:latin typeface="Arial" panose="020B0604020202020204" pitchFamily="34" charset="0"/>
            <a:cs typeface="Arial" panose="020B0604020202020204" pitchFamily="34" charset="0"/>
          </a:endParaRPr>
        </a:p>
      </dgm:t>
    </dgm:pt>
    <dgm:pt modelId="{6C044EEF-687A-49BF-A5E4-BF0EE851C46F}" type="sibTrans" cxnId="{22717692-D1E7-4C3E-8EF2-09C8CD155F78}">
      <dgm:prSet/>
      <dgm:spPr>
        <a:noFill/>
        <a:ln>
          <a:noFill/>
        </a:ln>
      </dgm:spPr>
      <dgm:t>
        <a:bodyPr/>
        <a:lstStyle/>
        <a:p>
          <a:pPr algn="ctr"/>
          <a:endParaRPr lang="en-GB" sz="1000">
            <a:latin typeface="Arial" panose="020B0604020202020204" pitchFamily="34" charset="0"/>
            <a:cs typeface="Arial" panose="020B0604020202020204" pitchFamily="34" charset="0"/>
          </a:endParaRPr>
        </a:p>
      </dgm:t>
    </dgm:pt>
    <dgm:pt modelId="{7210BF14-133B-4752-B637-E0CB67A16342}">
      <dgm:prSet phldrT="[Text]" custT="1"/>
      <dgm:spPr>
        <a:solidFill>
          <a:schemeClr val="tx2"/>
        </a:solidFill>
        <a:ln>
          <a:noFill/>
        </a:ln>
      </dgm:spPr>
      <dgm:t>
        <a:bodyPr/>
        <a:lstStyle/>
        <a:p>
          <a:pPr algn="ctr"/>
          <a:r>
            <a:rPr lang="en-GB" sz="1000">
              <a:latin typeface="Arial" panose="020B0604020202020204" pitchFamily="34" charset="0"/>
              <a:cs typeface="Arial" panose="020B0604020202020204" pitchFamily="34" charset="0"/>
            </a:rPr>
            <a:t>Since the training</a:t>
          </a:r>
        </a:p>
      </dgm:t>
    </dgm:pt>
    <dgm:pt modelId="{D8162C7B-3F46-42F1-9B3B-E6B5BFDB8CE4}" type="parTrans" cxnId="{ADB605A3-06F1-475C-91E0-0FAAD0D879DC}">
      <dgm:prSet/>
      <dgm:spPr/>
      <dgm:t>
        <a:bodyPr/>
        <a:lstStyle/>
        <a:p>
          <a:pPr algn="ctr"/>
          <a:endParaRPr lang="en-GB" sz="1000">
            <a:latin typeface="Arial" panose="020B0604020202020204" pitchFamily="34" charset="0"/>
            <a:cs typeface="Arial" panose="020B0604020202020204" pitchFamily="34" charset="0"/>
          </a:endParaRPr>
        </a:p>
      </dgm:t>
    </dgm:pt>
    <dgm:pt modelId="{45E2ACD2-7E6E-49E8-B5CD-F5DB3CFB8ACC}" type="sibTrans" cxnId="{ADB605A3-06F1-475C-91E0-0FAAD0D879DC}">
      <dgm:prSet/>
      <dgm:spPr/>
      <dgm:t>
        <a:bodyPr/>
        <a:lstStyle/>
        <a:p>
          <a:pPr algn="ctr"/>
          <a:endParaRPr lang="en-GB" sz="1000">
            <a:latin typeface="Arial" panose="020B0604020202020204" pitchFamily="34" charset="0"/>
            <a:cs typeface="Arial" panose="020B0604020202020204" pitchFamily="34" charset="0"/>
          </a:endParaRPr>
        </a:p>
      </dgm:t>
    </dgm:pt>
    <dgm:pt modelId="{F5346A49-35C8-47D3-A3BC-F041C1E4D84D}">
      <dgm:prSet phldrT="[Text]" custT="1"/>
      <dgm:spPr>
        <a:solidFill>
          <a:schemeClr val="bg2">
            <a:alpha val="90000"/>
          </a:schemeClr>
        </a:solidFill>
        <a:ln>
          <a:noFill/>
        </a:ln>
      </dgm:spPr>
      <dgm:t>
        <a:bodyPr/>
        <a:lstStyle/>
        <a:p>
          <a:pPr algn="ctr"/>
          <a:r>
            <a:rPr lang="en-GB" sz="1000">
              <a:latin typeface="Arial" panose="020B0604020202020204" pitchFamily="34" charset="0"/>
              <a:cs typeface="Arial" panose="020B0604020202020204" pitchFamily="34" charset="0"/>
            </a:rPr>
            <a:t>59%</a:t>
          </a:r>
        </a:p>
      </dgm:t>
    </dgm:pt>
    <dgm:pt modelId="{4D83C660-20EF-4BD8-8CD2-F624F56618B1}" type="parTrans" cxnId="{CEBA8757-FE07-470D-A4A5-0E9FCC8696BC}">
      <dgm:prSet/>
      <dgm:spPr>
        <a:noFill/>
        <a:ln>
          <a:noFill/>
        </a:ln>
      </dgm:spPr>
      <dgm:t>
        <a:bodyPr/>
        <a:lstStyle/>
        <a:p>
          <a:pPr algn="ctr"/>
          <a:endParaRPr lang="en-GB" sz="1000">
            <a:latin typeface="Arial" panose="020B0604020202020204" pitchFamily="34" charset="0"/>
            <a:cs typeface="Arial" panose="020B0604020202020204" pitchFamily="34" charset="0"/>
          </a:endParaRPr>
        </a:p>
      </dgm:t>
    </dgm:pt>
    <dgm:pt modelId="{A56AA624-AE1D-4A74-971B-A7D7149A33E0}" type="sibTrans" cxnId="{CEBA8757-FE07-470D-A4A5-0E9FCC8696BC}">
      <dgm:prSet/>
      <dgm:spPr/>
      <dgm:t>
        <a:bodyPr/>
        <a:lstStyle/>
        <a:p>
          <a:pPr algn="ctr"/>
          <a:endParaRPr lang="en-GB" sz="1000">
            <a:latin typeface="Arial" panose="020B0604020202020204" pitchFamily="34" charset="0"/>
            <a:cs typeface="Arial" panose="020B0604020202020204" pitchFamily="34" charset="0"/>
          </a:endParaRPr>
        </a:p>
      </dgm:t>
    </dgm:pt>
    <dgm:pt modelId="{8625F9C1-64B1-4108-A11D-B8669D7E07E4}">
      <dgm:prSet phldrT="[Text]" custT="1"/>
      <dgm:spPr/>
      <dgm:t>
        <a:bodyPr/>
        <a:lstStyle/>
        <a:p>
          <a:pPr algn="ctr"/>
          <a:r>
            <a:rPr lang="en-GB" sz="1000">
              <a:latin typeface="Arial" panose="020B0604020202020204" pitchFamily="34" charset="0"/>
              <a:cs typeface="Arial" panose="020B0604020202020204" pitchFamily="34" charset="0"/>
            </a:rPr>
            <a:t>77%</a:t>
          </a:r>
        </a:p>
      </dgm:t>
    </dgm:pt>
    <dgm:pt modelId="{40830053-8CDB-4144-8BCD-F16CDFC62929}" type="parTrans" cxnId="{169A25F1-8615-4FBF-8C09-CCB9EA19F07E}">
      <dgm:prSet/>
      <dgm:spPr/>
      <dgm:t>
        <a:bodyPr/>
        <a:lstStyle/>
        <a:p>
          <a:pPr algn="ctr"/>
          <a:endParaRPr lang="en-GB" sz="1000">
            <a:latin typeface="Arial" panose="020B0604020202020204" pitchFamily="34" charset="0"/>
            <a:cs typeface="Arial" panose="020B0604020202020204" pitchFamily="34" charset="0"/>
          </a:endParaRPr>
        </a:p>
      </dgm:t>
    </dgm:pt>
    <dgm:pt modelId="{321D056F-DB78-4549-B0F0-3AB1EFD25366}" type="sibTrans" cxnId="{169A25F1-8615-4FBF-8C09-CCB9EA19F07E}">
      <dgm:prSet/>
      <dgm:spPr>
        <a:noFill/>
        <a:ln>
          <a:noFill/>
        </a:ln>
      </dgm:spPr>
      <dgm:t>
        <a:bodyPr/>
        <a:lstStyle/>
        <a:p>
          <a:pPr algn="ctr"/>
          <a:endParaRPr lang="en-GB" sz="1000">
            <a:latin typeface="Arial" panose="020B0604020202020204" pitchFamily="34" charset="0"/>
            <a:cs typeface="Arial" panose="020B0604020202020204" pitchFamily="34" charset="0"/>
          </a:endParaRPr>
        </a:p>
      </dgm:t>
    </dgm:pt>
    <dgm:pt modelId="{B0E91554-3208-49D1-86CF-5DE244D108FD}">
      <dgm:prSet phldrT="[Text]" custT="1"/>
      <dgm:spPr/>
      <dgm:t>
        <a:bodyPr/>
        <a:lstStyle/>
        <a:p>
          <a:pPr algn="ctr"/>
          <a:r>
            <a:rPr lang="en-GB" sz="1000">
              <a:latin typeface="Arial" panose="020B0604020202020204" pitchFamily="34" charset="0"/>
              <a:cs typeface="Arial" panose="020B0604020202020204" pitchFamily="34" charset="0"/>
            </a:rPr>
            <a:t>6%</a:t>
          </a:r>
        </a:p>
      </dgm:t>
    </dgm:pt>
    <dgm:pt modelId="{416CA3D0-27F0-45A7-9D94-553DFCE8CF34}" type="parTrans" cxnId="{1A187360-A681-4013-BB35-9ACFF9A863D9}">
      <dgm:prSet/>
      <dgm:spPr/>
      <dgm:t>
        <a:bodyPr/>
        <a:lstStyle/>
        <a:p>
          <a:endParaRPr lang="en-GB" sz="1000"/>
        </a:p>
      </dgm:t>
    </dgm:pt>
    <dgm:pt modelId="{1D835898-27DB-40FE-8736-4066DED52257}" type="sibTrans" cxnId="{1A187360-A681-4013-BB35-9ACFF9A863D9}">
      <dgm:prSet/>
      <dgm:spPr>
        <a:noFill/>
        <a:ln>
          <a:noFill/>
        </a:ln>
      </dgm:spPr>
      <dgm:t>
        <a:bodyPr/>
        <a:lstStyle/>
        <a:p>
          <a:endParaRPr lang="en-GB" sz="1000"/>
        </a:p>
      </dgm:t>
    </dgm:pt>
    <dgm:pt modelId="{04C075F5-1B2D-47F2-94EE-942C44B5F696}">
      <dgm:prSet phldrT="[Text]" custT="1"/>
      <dgm:spPr/>
      <dgm:t>
        <a:bodyPr/>
        <a:lstStyle/>
        <a:p>
          <a:pPr algn="ctr"/>
          <a:r>
            <a:rPr lang="en-GB" sz="1000">
              <a:latin typeface="Arial" panose="020B0604020202020204" pitchFamily="34" charset="0"/>
              <a:cs typeface="Arial" panose="020B0604020202020204" pitchFamily="34" charset="0"/>
            </a:rPr>
            <a:t>3%</a:t>
          </a:r>
        </a:p>
      </dgm:t>
    </dgm:pt>
    <dgm:pt modelId="{70F505C9-DF38-41D3-8338-66D46B8E9E5F}" type="parTrans" cxnId="{171E0C86-0B23-485C-BB2E-23D5DC8C8D9E}">
      <dgm:prSet/>
      <dgm:spPr/>
      <dgm:t>
        <a:bodyPr/>
        <a:lstStyle/>
        <a:p>
          <a:endParaRPr lang="en-GB" sz="1000"/>
        </a:p>
      </dgm:t>
    </dgm:pt>
    <dgm:pt modelId="{754567E6-BA1C-481E-992E-9DE02D054123}" type="sibTrans" cxnId="{171E0C86-0B23-485C-BB2E-23D5DC8C8D9E}">
      <dgm:prSet/>
      <dgm:spPr>
        <a:noFill/>
        <a:ln>
          <a:noFill/>
        </a:ln>
      </dgm:spPr>
      <dgm:t>
        <a:bodyPr/>
        <a:lstStyle/>
        <a:p>
          <a:endParaRPr lang="en-GB" sz="1000"/>
        </a:p>
      </dgm:t>
    </dgm:pt>
    <dgm:pt modelId="{E317B949-745C-4306-A48E-3DAAE8D04BC7}">
      <dgm:prSet phldrT="[Text]" custT="1"/>
      <dgm:spPr/>
      <dgm:t>
        <a:bodyPr/>
        <a:lstStyle/>
        <a:p>
          <a:pPr algn="ctr"/>
          <a:r>
            <a:rPr lang="en-GB" sz="1000">
              <a:latin typeface="Arial" panose="020B0604020202020204" pitchFamily="34" charset="0"/>
              <a:cs typeface="Arial" panose="020B0604020202020204" pitchFamily="34" charset="0"/>
            </a:rPr>
            <a:t>6%</a:t>
          </a:r>
        </a:p>
      </dgm:t>
    </dgm:pt>
    <dgm:pt modelId="{3D64B949-AE89-44B4-9CFA-821BAB68A8CC}" type="parTrans" cxnId="{9358172D-BD85-4B65-83BB-9BA90689B78E}">
      <dgm:prSet/>
      <dgm:spPr/>
      <dgm:t>
        <a:bodyPr/>
        <a:lstStyle/>
        <a:p>
          <a:endParaRPr lang="en-GB" sz="1000"/>
        </a:p>
      </dgm:t>
    </dgm:pt>
    <dgm:pt modelId="{A16F11E1-D34A-4F18-B363-97AC4514A657}" type="sibTrans" cxnId="{9358172D-BD85-4B65-83BB-9BA90689B78E}">
      <dgm:prSet/>
      <dgm:spPr>
        <a:noFill/>
        <a:ln>
          <a:noFill/>
        </a:ln>
      </dgm:spPr>
      <dgm:t>
        <a:bodyPr/>
        <a:lstStyle/>
        <a:p>
          <a:endParaRPr lang="en-GB" sz="1000"/>
        </a:p>
      </dgm:t>
    </dgm:pt>
    <dgm:pt modelId="{F0CAF34A-E885-4301-96AB-4E882B437B42}">
      <dgm:prSet phldrT="[Text]" custT="1"/>
      <dgm:spPr/>
      <dgm:t>
        <a:bodyPr/>
        <a:lstStyle/>
        <a:p>
          <a:pPr algn="ctr"/>
          <a:r>
            <a:rPr lang="en-GB" sz="1000">
              <a:latin typeface="Arial" panose="020B0604020202020204" pitchFamily="34" charset="0"/>
              <a:cs typeface="Arial" panose="020B0604020202020204" pitchFamily="34" charset="0"/>
            </a:rPr>
            <a:t>10%</a:t>
          </a:r>
        </a:p>
      </dgm:t>
    </dgm:pt>
    <dgm:pt modelId="{EE6BD4CF-FC1D-44DE-AE9F-A223A7B566A3}" type="parTrans" cxnId="{163DCB21-32C0-4FE3-ADB5-6386CE9EB14A}">
      <dgm:prSet/>
      <dgm:spPr/>
      <dgm:t>
        <a:bodyPr/>
        <a:lstStyle/>
        <a:p>
          <a:endParaRPr lang="en-GB" sz="1000"/>
        </a:p>
      </dgm:t>
    </dgm:pt>
    <dgm:pt modelId="{07697998-87CE-4EF1-B24F-6D608F6A81DD}" type="sibTrans" cxnId="{163DCB21-32C0-4FE3-ADB5-6386CE9EB14A}">
      <dgm:prSet/>
      <dgm:spPr>
        <a:noFill/>
        <a:ln>
          <a:noFill/>
        </a:ln>
      </dgm:spPr>
      <dgm:t>
        <a:bodyPr/>
        <a:lstStyle/>
        <a:p>
          <a:endParaRPr lang="en-GB" sz="1000"/>
        </a:p>
      </dgm:t>
    </dgm:pt>
    <dgm:pt modelId="{D023063E-ED4A-4B10-AA9D-490E8CA53416}">
      <dgm:prSet phldrT="[Text]" custT="1"/>
      <dgm:spPr/>
      <dgm:t>
        <a:bodyPr/>
        <a:lstStyle/>
        <a:p>
          <a:pPr algn="ctr"/>
          <a:r>
            <a:rPr lang="en-GB" sz="1000">
              <a:latin typeface="Arial" panose="020B0604020202020204" pitchFamily="34" charset="0"/>
              <a:cs typeface="Arial" panose="020B0604020202020204" pitchFamily="34" charset="0"/>
            </a:rPr>
            <a:t>7%</a:t>
          </a:r>
        </a:p>
      </dgm:t>
    </dgm:pt>
    <dgm:pt modelId="{975C57B3-AEC9-4BC6-A1B8-37FB3A8BC12F}" type="parTrans" cxnId="{3722DB03-C514-4D40-B19D-BE21209F8E27}">
      <dgm:prSet/>
      <dgm:spPr/>
      <dgm:t>
        <a:bodyPr/>
        <a:lstStyle/>
        <a:p>
          <a:endParaRPr lang="en-GB" sz="1000"/>
        </a:p>
      </dgm:t>
    </dgm:pt>
    <dgm:pt modelId="{9ED2014A-92D5-4D14-A51E-3C1740679756}" type="sibTrans" cxnId="{3722DB03-C514-4D40-B19D-BE21209F8E27}">
      <dgm:prSet/>
      <dgm:spPr/>
      <dgm:t>
        <a:bodyPr/>
        <a:lstStyle/>
        <a:p>
          <a:endParaRPr lang="en-GB" sz="1000"/>
        </a:p>
      </dgm:t>
    </dgm:pt>
    <dgm:pt modelId="{C346C633-D364-4249-A81E-0F444DB43BDE}">
      <dgm:prSet phldrT="[Text]" custT="1"/>
      <dgm:spPr/>
      <dgm:t>
        <a:bodyPr/>
        <a:lstStyle/>
        <a:p>
          <a:pPr algn="ctr"/>
          <a:r>
            <a:rPr lang="en-GB" sz="1000">
              <a:latin typeface="Arial" panose="020B0604020202020204" pitchFamily="34" charset="0"/>
              <a:cs typeface="Arial" panose="020B0604020202020204" pitchFamily="34" charset="0"/>
            </a:rPr>
            <a:t>11%</a:t>
          </a:r>
        </a:p>
      </dgm:t>
    </dgm:pt>
    <dgm:pt modelId="{3E8F7579-D85F-4794-AB00-2BB376B6753F}" type="parTrans" cxnId="{49A0C792-EE7D-4774-8F46-903B50E22327}">
      <dgm:prSet/>
      <dgm:spPr/>
      <dgm:t>
        <a:bodyPr/>
        <a:lstStyle/>
        <a:p>
          <a:endParaRPr lang="en-GB" sz="1000"/>
        </a:p>
      </dgm:t>
    </dgm:pt>
    <dgm:pt modelId="{96C7DAD6-AC06-4DC9-A61A-A2F81436AB74}" type="sibTrans" cxnId="{49A0C792-EE7D-4774-8F46-903B50E22327}">
      <dgm:prSet/>
      <dgm:spPr/>
      <dgm:t>
        <a:bodyPr/>
        <a:lstStyle/>
        <a:p>
          <a:endParaRPr lang="en-GB" sz="1000"/>
        </a:p>
      </dgm:t>
    </dgm:pt>
    <dgm:pt modelId="{C193A925-B611-4E3C-AB56-3C29516408EF}">
      <dgm:prSet phldrT="[Text]" custT="1"/>
      <dgm:spPr>
        <a:solidFill>
          <a:schemeClr val="bg1">
            <a:lumMod val="95000"/>
          </a:schemeClr>
        </a:solidFill>
        <a:ln>
          <a:solidFill>
            <a:schemeClr val="bg1">
              <a:lumMod val="95000"/>
            </a:schemeClr>
          </a:solidFill>
        </a:ln>
      </dgm:spPr>
      <dgm:t>
        <a:bodyPr/>
        <a:lstStyle/>
        <a:p>
          <a:pPr algn="ctr"/>
          <a:r>
            <a:rPr lang="en-GB" sz="1000">
              <a:solidFill>
                <a:sysClr val="windowText" lastClr="000000"/>
              </a:solidFill>
              <a:latin typeface="Arial" panose="020B0604020202020204" pitchFamily="34" charset="0"/>
              <a:cs typeface="Arial" panose="020B0604020202020204" pitchFamily="34" charset="0"/>
            </a:rPr>
            <a:t>Moved to formal complaint</a:t>
          </a:r>
        </a:p>
      </dgm:t>
    </dgm:pt>
    <dgm:pt modelId="{22D412D6-39D9-408A-9711-26310285CD8A}" type="parTrans" cxnId="{43BC001B-5E4C-4B76-A545-C4B9E443761C}">
      <dgm:prSet/>
      <dgm:spPr/>
      <dgm:t>
        <a:bodyPr/>
        <a:lstStyle/>
        <a:p>
          <a:endParaRPr lang="en-GB" sz="1000"/>
        </a:p>
      </dgm:t>
    </dgm:pt>
    <dgm:pt modelId="{7C633DFA-9849-4F87-B168-E1955468FA41}" type="sibTrans" cxnId="{43BC001B-5E4C-4B76-A545-C4B9E443761C}">
      <dgm:prSet/>
      <dgm:spPr/>
      <dgm:t>
        <a:bodyPr/>
        <a:lstStyle/>
        <a:p>
          <a:endParaRPr lang="en-GB" sz="1000"/>
        </a:p>
      </dgm:t>
    </dgm:pt>
    <dgm:pt modelId="{571BB1F6-C021-4716-B46E-5F252140BF0E}">
      <dgm:prSet phldrT="[Text]" custT="1"/>
      <dgm:spPr>
        <a:noFill/>
        <a:ln>
          <a:noFill/>
        </a:ln>
      </dgm:spPr>
      <dgm:t>
        <a:bodyPr/>
        <a:lstStyle/>
        <a:p>
          <a:pPr algn="ctr"/>
          <a:endParaRPr lang="en-GB" sz="1000">
            <a:latin typeface="Arial" panose="020B0604020202020204" pitchFamily="34" charset="0"/>
            <a:cs typeface="Arial" panose="020B0604020202020204" pitchFamily="34" charset="0"/>
          </a:endParaRPr>
        </a:p>
      </dgm:t>
    </dgm:pt>
    <dgm:pt modelId="{39C41644-0EF5-4330-B43C-EC3E4196306C}" type="parTrans" cxnId="{DAE4085E-9307-46D4-9569-04D9A62A58DD}">
      <dgm:prSet/>
      <dgm:spPr/>
      <dgm:t>
        <a:bodyPr/>
        <a:lstStyle/>
        <a:p>
          <a:endParaRPr lang="en-GB" sz="1000"/>
        </a:p>
      </dgm:t>
    </dgm:pt>
    <dgm:pt modelId="{A13DF3DF-6CA4-4983-A016-A51AE12C15A2}" type="sibTrans" cxnId="{DAE4085E-9307-46D4-9569-04D9A62A58DD}">
      <dgm:prSet/>
      <dgm:spPr/>
      <dgm:t>
        <a:bodyPr/>
        <a:lstStyle/>
        <a:p>
          <a:endParaRPr lang="en-GB" sz="1000"/>
        </a:p>
      </dgm:t>
    </dgm:pt>
    <dgm:pt modelId="{E64BFAF7-3713-4931-8C73-18CEE4806AFF}">
      <dgm:prSet phldrT="[Text]" custT="1"/>
      <dgm:spPr>
        <a:solidFill>
          <a:schemeClr val="bg1">
            <a:lumMod val="95000"/>
          </a:schemeClr>
        </a:solidFill>
        <a:ln>
          <a:solidFill>
            <a:schemeClr val="bg1">
              <a:lumMod val="95000"/>
            </a:schemeClr>
          </a:solidFill>
        </a:ln>
      </dgm:spPr>
      <dgm:t>
        <a:bodyPr/>
        <a:lstStyle/>
        <a:p>
          <a:pPr algn="ctr"/>
          <a:r>
            <a:rPr lang="en-GB" sz="1000">
              <a:solidFill>
                <a:sysClr val="windowText" lastClr="000000"/>
              </a:solidFill>
              <a:latin typeface="Arial" panose="020B0604020202020204" pitchFamily="34" charset="0"/>
              <a:cs typeface="Arial" panose="020B0604020202020204" pitchFamily="34" charset="0"/>
            </a:rPr>
            <a:t>Withdrawn</a:t>
          </a:r>
        </a:p>
      </dgm:t>
    </dgm:pt>
    <dgm:pt modelId="{6D9F82D5-430A-4C75-823C-70818539D340}" type="parTrans" cxnId="{FDC4F487-FD3B-478D-9295-881796455CEE}">
      <dgm:prSet/>
      <dgm:spPr/>
      <dgm:t>
        <a:bodyPr/>
        <a:lstStyle/>
        <a:p>
          <a:endParaRPr lang="en-GB" sz="1000"/>
        </a:p>
      </dgm:t>
    </dgm:pt>
    <dgm:pt modelId="{327237E0-F148-4B64-8B51-1A96CD9D6D03}" type="sibTrans" cxnId="{FDC4F487-FD3B-478D-9295-881796455CEE}">
      <dgm:prSet/>
      <dgm:spPr>
        <a:noFill/>
        <a:ln>
          <a:noFill/>
        </a:ln>
      </dgm:spPr>
      <dgm:t>
        <a:bodyPr/>
        <a:lstStyle/>
        <a:p>
          <a:endParaRPr lang="en-GB" sz="1000"/>
        </a:p>
      </dgm:t>
    </dgm:pt>
    <dgm:pt modelId="{FEA089A0-6EB8-4555-A5C7-BBF8B650303A}">
      <dgm:prSet phldrT="[Text]" custT="1"/>
      <dgm:spPr>
        <a:solidFill>
          <a:schemeClr val="bg1">
            <a:lumMod val="95000"/>
          </a:schemeClr>
        </a:solidFill>
        <a:ln>
          <a:solidFill>
            <a:schemeClr val="bg1">
              <a:lumMod val="95000"/>
            </a:schemeClr>
          </a:solidFill>
        </a:ln>
      </dgm:spPr>
      <dgm:t>
        <a:bodyPr/>
        <a:lstStyle/>
        <a:p>
          <a:pPr algn="ctr"/>
          <a:r>
            <a:rPr lang="en-GB" sz="1000">
              <a:solidFill>
                <a:sysClr val="windowText" lastClr="000000"/>
              </a:solidFill>
              <a:latin typeface="Arial" panose="020B0604020202020204" pitchFamily="34" charset="0"/>
              <a:cs typeface="Arial" panose="020B0604020202020204" pitchFamily="34" charset="0"/>
            </a:rPr>
            <a:t>Ongoing</a:t>
          </a:r>
        </a:p>
      </dgm:t>
    </dgm:pt>
    <dgm:pt modelId="{66086A91-351F-4183-BCB5-9A246953741F}" type="parTrans" cxnId="{DDAAD476-7589-40A5-A812-030F3053873A}">
      <dgm:prSet/>
      <dgm:spPr/>
      <dgm:t>
        <a:bodyPr/>
        <a:lstStyle/>
        <a:p>
          <a:endParaRPr lang="en-GB" sz="1000"/>
        </a:p>
      </dgm:t>
    </dgm:pt>
    <dgm:pt modelId="{8745F22D-1ACD-4ECA-AD69-DAAC849736ED}" type="sibTrans" cxnId="{DDAAD476-7589-40A5-A812-030F3053873A}">
      <dgm:prSet/>
      <dgm:spPr>
        <a:noFill/>
        <a:ln>
          <a:noFill/>
        </a:ln>
      </dgm:spPr>
      <dgm:t>
        <a:bodyPr/>
        <a:lstStyle/>
        <a:p>
          <a:endParaRPr lang="en-GB" sz="1000"/>
        </a:p>
      </dgm:t>
    </dgm:pt>
    <dgm:pt modelId="{C57D63B9-06A0-4882-8259-58DDA00C0BDD}">
      <dgm:prSet phldrT="[Text]" custT="1"/>
      <dgm:spPr>
        <a:solidFill>
          <a:schemeClr val="bg1">
            <a:lumMod val="95000"/>
          </a:schemeClr>
        </a:solidFill>
        <a:ln>
          <a:solidFill>
            <a:schemeClr val="bg1">
              <a:lumMod val="95000"/>
            </a:schemeClr>
          </a:solidFill>
        </a:ln>
      </dgm:spPr>
      <dgm:t>
        <a:bodyPr/>
        <a:lstStyle/>
        <a:p>
          <a:pPr algn="ctr"/>
          <a:r>
            <a:rPr lang="en-GB" sz="1000">
              <a:solidFill>
                <a:sysClr val="windowText" lastClr="000000"/>
              </a:solidFill>
              <a:latin typeface="Arial" panose="020B0604020202020204" pitchFamily="34" charset="0"/>
              <a:cs typeface="Arial" panose="020B0604020202020204" pitchFamily="34" charset="0"/>
            </a:rPr>
            <a:t>Fully or partially resolved</a:t>
          </a:r>
        </a:p>
      </dgm:t>
    </dgm:pt>
    <dgm:pt modelId="{7B8BFDAD-4037-47E1-A394-212A0AC9D16B}" type="parTrans" cxnId="{F31E548F-2376-4777-A46C-9D5406A20B19}">
      <dgm:prSet/>
      <dgm:spPr/>
      <dgm:t>
        <a:bodyPr/>
        <a:lstStyle/>
        <a:p>
          <a:endParaRPr lang="en-GB" sz="1000"/>
        </a:p>
      </dgm:t>
    </dgm:pt>
    <dgm:pt modelId="{B4791425-DCC8-47CC-8556-2FF69A3AD1D2}" type="sibTrans" cxnId="{F31E548F-2376-4777-A46C-9D5406A20B19}">
      <dgm:prSet/>
      <dgm:spPr>
        <a:noFill/>
        <a:ln>
          <a:noFill/>
        </a:ln>
      </dgm:spPr>
      <dgm:t>
        <a:bodyPr/>
        <a:lstStyle/>
        <a:p>
          <a:endParaRPr lang="en-GB" sz="1000"/>
        </a:p>
      </dgm:t>
    </dgm:pt>
    <dgm:pt modelId="{2A44CDFB-3761-416D-89C5-4636C16AD71A}">
      <dgm:prSet phldrT="[Text]" custT="1"/>
      <dgm:spPr>
        <a:solidFill>
          <a:schemeClr val="bg1">
            <a:lumMod val="95000"/>
          </a:schemeClr>
        </a:solidFill>
        <a:ln>
          <a:solidFill>
            <a:schemeClr val="bg1">
              <a:lumMod val="95000"/>
            </a:schemeClr>
          </a:solidFill>
        </a:ln>
      </dgm:spPr>
      <dgm:t>
        <a:bodyPr/>
        <a:lstStyle/>
        <a:p>
          <a:pPr algn="ctr"/>
          <a:r>
            <a:rPr lang="en-GB" sz="1000">
              <a:solidFill>
                <a:sysClr val="windowText" lastClr="000000"/>
              </a:solidFill>
              <a:latin typeface="Arial" panose="020B0604020202020204" pitchFamily="34" charset="0"/>
              <a:cs typeface="Arial" panose="020B0604020202020204" pitchFamily="34" charset="0"/>
            </a:rPr>
            <a:t>Delegates that facilitated mediations</a:t>
          </a:r>
        </a:p>
      </dgm:t>
    </dgm:pt>
    <dgm:pt modelId="{3F8806D2-9C2A-45C5-9B30-0837D1B8E685}" type="parTrans" cxnId="{C0466F24-5477-4137-A142-7BF951C06F76}">
      <dgm:prSet/>
      <dgm:spPr>
        <a:noFill/>
        <a:ln>
          <a:noFill/>
        </a:ln>
      </dgm:spPr>
      <dgm:t>
        <a:bodyPr/>
        <a:lstStyle/>
        <a:p>
          <a:endParaRPr lang="en-GB" sz="1000"/>
        </a:p>
      </dgm:t>
    </dgm:pt>
    <dgm:pt modelId="{3FC41217-EAC8-4C09-97D0-47B679DE015B}" type="sibTrans" cxnId="{C0466F24-5477-4137-A142-7BF951C06F76}">
      <dgm:prSet/>
      <dgm:spPr>
        <a:noFill/>
        <a:ln>
          <a:noFill/>
        </a:ln>
      </dgm:spPr>
      <dgm:t>
        <a:bodyPr/>
        <a:lstStyle/>
        <a:p>
          <a:endParaRPr lang="en-GB" sz="1000"/>
        </a:p>
      </dgm:t>
    </dgm:pt>
    <dgm:pt modelId="{4E687C71-960C-4E8F-A6EF-A9E0DF1C4B98}" type="pres">
      <dgm:prSet presAssocID="{8CD265B1-69D0-407A-AC43-DCA4820AA05C}" presName="Name0" presStyleCnt="0">
        <dgm:presLayoutVars>
          <dgm:dir/>
          <dgm:animLvl val="lvl"/>
          <dgm:resizeHandles val="exact"/>
        </dgm:presLayoutVars>
      </dgm:prSet>
      <dgm:spPr/>
    </dgm:pt>
    <dgm:pt modelId="{0E7C7EEE-7E86-449B-BD1D-00953289B659}" type="pres">
      <dgm:prSet presAssocID="{571BB1F6-C021-4716-B46E-5F252140BF0E}" presName="vertFlow" presStyleCnt="0"/>
      <dgm:spPr/>
    </dgm:pt>
    <dgm:pt modelId="{43A15174-6A77-42AB-8A79-0AA3AEB3FD43}" type="pres">
      <dgm:prSet presAssocID="{571BB1F6-C021-4716-B46E-5F252140BF0E}" presName="header" presStyleLbl="node1" presStyleIdx="0" presStyleCnt="3"/>
      <dgm:spPr/>
    </dgm:pt>
    <dgm:pt modelId="{3EEA99FA-A48F-4E6E-B763-F66A372E7C13}" type="pres">
      <dgm:prSet presAssocID="{3F8806D2-9C2A-45C5-9B30-0837D1B8E685}" presName="parTrans" presStyleLbl="sibTrans2D1" presStyleIdx="0" presStyleCnt="15"/>
      <dgm:spPr/>
    </dgm:pt>
    <dgm:pt modelId="{035E99D3-78D3-4DB6-B8F3-9AFDB0D6908F}" type="pres">
      <dgm:prSet presAssocID="{2A44CDFB-3761-416D-89C5-4636C16AD71A}" presName="child" presStyleLbl="alignAccFollowNode1" presStyleIdx="0" presStyleCnt="15" custLinFactNeighborX="16794">
        <dgm:presLayoutVars>
          <dgm:chMax val="0"/>
          <dgm:bulletEnabled val="1"/>
        </dgm:presLayoutVars>
      </dgm:prSet>
      <dgm:spPr/>
    </dgm:pt>
    <dgm:pt modelId="{75F7087B-D761-4B16-96F0-CAA2974E9B2E}" type="pres">
      <dgm:prSet presAssocID="{3FC41217-EAC8-4C09-97D0-47B679DE015B}" presName="sibTrans" presStyleLbl="sibTrans2D1" presStyleIdx="1" presStyleCnt="15"/>
      <dgm:spPr/>
    </dgm:pt>
    <dgm:pt modelId="{90F2AEC0-D69B-44EB-AC62-C50B9ED15021}" type="pres">
      <dgm:prSet presAssocID="{C57D63B9-06A0-4882-8259-58DDA00C0BDD}" presName="child" presStyleLbl="alignAccFollowNode1" presStyleIdx="1" presStyleCnt="15" custLinFactY="37197" custLinFactNeighborX="16433" custLinFactNeighborY="100000">
        <dgm:presLayoutVars>
          <dgm:chMax val="0"/>
          <dgm:bulletEnabled val="1"/>
        </dgm:presLayoutVars>
      </dgm:prSet>
      <dgm:spPr/>
    </dgm:pt>
    <dgm:pt modelId="{76282B29-05DE-46E8-ACC0-480957773441}" type="pres">
      <dgm:prSet presAssocID="{B4791425-DCC8-47CC-8556-2FF69A3AD1D2}" presName="sibTrans" presStyleLbl="sibTrans2D1" presStyleIdx="2" presStyleCnt="15"/>
      <dgm:spPr/>
    </dgm:pt>
    <dgm:pt modelId="{21324DDF-5F96-4CE2-81F8-251B01327077}" type="pres">
      <dgm:prSet presAssocID="{FEA089A0-6EB8-4555-A5C7-BBF8B650303A}" presName="child" presStyleLbl="alignAccFollowNode1" presStyleIdx="2" presStyleCnt="15" custLinFactY="12650" custLinFactNeighborX="16794" custLinFactNeighborY="100000">
        <dgm:presLayoutVars>
          <dgm:chMax val="0"/>
          <dgm:bulletEnabled val="1"/>
        </dgm:presLayoutVars>
      </dgm:prSet>
      <dgm:spPr/>
    </dgm:pt>
    <dgm:pt modelId="{4763FC6B-C579-4955-9077-E5EA227698BC}" type="pres">
      <dgm:prSet presAssocID="{8745F22D-1ACD-4ECA-AD69-DAAC849736ED}" presName="sibTrans" presStyleLbl="sibTrans2D1" presStyleIdx="3" presStyleCnt="15"/>
      <dgm:spPr/>
    </dgm:pt>
    <dgm:pt modelId="{025B7001-BAB0-4346-94AD-6BD5DB4D35B2}" type="pres">
      <dgm:prSet presAssocID="{E64BFAF7-3713-4931-8C73-18CEE4806AFF}" presName="child" presStyleLbl="alignAccFollowNode1" presStyleIdx="3" presStyleCnt="15" custLinFactNeighborX="16794" custLinFactNeighborY="67828">
        <dgm:presLayoutVars>
          <dgm:chMax val="0"/>
          <dgm:bulletEnabled val="1"/>
        </dgm:presLayoutVars>
      </dgm:prSet>
      <dgm:spPr/>
    </dgm:pt>
    <dgm:pt modelId="{C4084694-52C8-44CE-8FC5-8C2F4D509E69}" type="pres">
      <dgm:prSet presAssocID="{327237E0-F148-4B64-8B51-1A96CD9D6D03}" presName="sibTrans" presStyleLbl="sibTrans2D1" presStyleIdx="4" presStyleCnt="15"/>
      <dgm:spPr/>
    </dgm:pt>
    <dgm:pt modelId="{BB41370D-427F-483F-92D9-6EAE661E0A09}" type="pres">
      <dgm:prSet presAssocID="{C193A925-B611-4E3C-AB56-3C29516408EF}" presName="child" presStyleLbl="alignAccFollowNode1" presStyleIdx="4" presStyleCnt="15" custLinFactNeighborX="16794">
        <dgm:presLayoutVars>
          <dgm:chMax val="0"/>
          <dgm:bulletEnabled val="1"/>
        </dgm:presLayoutVars>
      </dgm:prSet>
      <dgm:spPr/>
    </dgm:pt>
    <dgm:pt modelId="{22F98005-2507-429B-A4BB-690B2D941B25}" type="pres">
      <dgm:prSet presAssocID="{571BB1F6-C021-4716-B46E-5F252140BF0E}" presName="hSp" presStyleCnt="0"/>
      <dgm:spPr/>
    </dgm:pt>
    <dgm:pt modelId="{FFD3222D-63CD-4FBF-A454-105226B4C737}" type="pres">
      <dgm:prSet presAssocID="{CC546305-8164-4AF1-B7C9-A9560556331A}" presName="vertFlow" presStyleCnt="0"/>
      <dgm:spPr/>
    </dgm:pt>
    <dgm:pt modelId="{F6F3E424-F7D2-42BA-A269-C68F652FAE6A}" type="pres">
      <dgm:prSet presAssocID="{CC546305-8164-4AF1-B7C9-A9560556331A}" presName="header" presStyleLbl="node1" presStyleIdx="1" presStyleCnt="3" custScaleX="40832"/>
      <dgm:spPr/>
    </dgm:pt>
    <dgm:pt modelId="{85AC9F9E-B1E5-4F98-92B4-20C85F285412}" type="pres">
      <dgm:prSet presAssocID="{60360F98-E3FE-4230-A4D5-7EDBFD1C598B}" presName="parTrans" presStyleLbl="sibTrans2D1" presStyleIdx="5" presStyleCnt="15"/>
      <dgm:spPr/>
    </dgm:pt>
    <dgm:pt modelId="{9FA9B50B-4839-4A49-ACEA-43CE83C4D9AD}" type="pres">
      <dgm:prSet presAssocID="{E1D78801-9692-43EF-BB21-CEE2DA5DD4AC}" presName="child" presStyleLbl="alignAccFollowNode1" presStyleIdx="5" presStyleCnt="15" custScaleX="23965">
        <dgm:presLayoutVars>
          <dgm:chMax val="0"/>
          <dgm:bulletEnabled val="1"/>
        </dgm:presLayoutVars>
      </dgm:prSet>
      <dgm:spPr/>
    </dgm:pt>
    <dgm:pt modelId="{CB0ED53D-CD65-4070-8E52-59342AA37547}" type="pres">
      <dgm:prSet presAssocID="{E9540F13-67DC-4BAD-A40A-10A0A3B81956}" presName="sibTrans" presStyleLbl="sibTrans2D1" presStyleIdx="6" presStyleCnt="15" custScaleY="498640"/>
      <dgm:spPr/>
    </dgm:pt>
    <dgm:pt modelId="{43669284-F2AF-42B4-BF3F-7C2FDE6748DB}" type="pres">
      <dgm:prSet presAssocID="{7221D920-07D3-4A65-8AD2-82EC3AD22E4E}" presName="child" presStyleLbl="alignAccFollowNode1" presStyleIdx="6" presStyleCnt="15" custScaleX="23965" custLinFactY="36579" custLinFactNeighborY="100000">
        <dgm:presLayoutVars>
          <dgm:chMax val="0"/>
          <dgm:bulletEnabled val="1"/>
        </dgm:presLayoutVars>
      </dgm:prSet>
      <dgm:spPr/>
    </dgm:pt>
    <dgm:pt modelId="{F2BA2E33-10E0-49D9-84E7-A3254FC2D709}" type="pres">
      <dgm:prSet presAssocID="{6C044EEF-687A-49BF-A5E4-BF0EE851C46F}" presName="sibTrans" presStyleLbl="sibTrans2D1" presStyleIdx="7" presStyleCnt="15"/>
      <dgm:spPr/>
    </dgm:pt>
    <dgm:pt modelId="{4DF58747-7C1F-48D2-9424-22DB33F16E6B}" type="pres">
      <dgm:prSet presAssocID="{04C075F5-1B2D-47F2-94EE-942C44B5F696}" presName="child" presStyleLbl="alignAccFollowNode1" presStyleIdx="7" presStyleCnt="15" custScaleX="23965" custLinFactY="12340" custLinFactNeighborY="100000">
        <dgm:presLayoutVars>
          <dgm:chMax val="0"/>
          <dgm:bulletEnabled val="1"/>
        </dgm:presLayoutVars>
      </dgm:prSet>
      <dgm:spPr/>
    </dgm:pt>
    <dgm:pt modelId="{DB501931-1056-467A-97FE-F3DD322F987B}" type="pres">
      <dgm:prSet presAssocID="{754567E6-BA1C-481E-992E-9DE02D054123}" presName="sibTrans" presStyleLbl="sibTrans2D1" presStyleIdx="8" presStyleCnt="15"/>
      <dgm:spPr/>
    </dgm:pt>
    <dgm:pt modelId="{2FFCA7E4-CB2D-4672-BBF1-9F2B41F72ABC}" type="pres">
      <dgm:prSet presAssocID="{E317B949-745C-4306-A48E-3DAAE8D04BC7}" presName="child" presStyleLbl="alignAccFollowNode1" presStyleIdx="8" presStyleCnt="15" custScaleX="23965" custLinFactNeighborY="65970">
        <dgm:presLayoutVars>
          <dgm:chMax val="0"/>
          <dgm:bulletEnabled val="1"/>
        </dgm:presLayoutVars>
      </dgm:prSet>
      <dgm:spPr/>
    </dgm:pt>
    <dgm:pt modelId="{2E08F589-1418-4665-A0F9-8BE7AC56C9E1}" type="pres">
      <dgm:prSet presAssocID="{A16F11E1-D34A-4F18-B363-97AC4514A657}" presName="sibTrans" presStyleLbl="sibTrans2D1" presStyleIdx="9" presStyleCnt="15"/>
      <dgm:spPr/>
    </dgm:pt>
    <dgm:pt modelId="{F38A24FF-E5E0-4E5C-9770-D77EB8B3229E}" type="pres">
      <dgm:prSet presAssocID="{C346C633-D364-4249-A81E-0F444DB43BDE}" presName="child" presStyleLbl="alignAccFollowNode1" presStyleIdx="9" presStyleCnt="15" custScaleX="23965">
        <dgm:presLayoutVars>
          <dgm:chMax val="0"/>
          <dgm:bulletEnabled val="1"/>
        </dgm:presLayoutVars>
      </dgm:prSet>
      <dgm:spPr/>
    </dgm:pt>
    <dgm:pt modelId="{FB3B7B7A-DF61-40E3-90AE-B491B496BBF2}" type="pres">
      <dgm:prSet presAssocID="{CC546305-8164-4AF1-B7C9-A9560556331A}" presName="hSp" presStyleCnt="0"/>
      <dgm:spPr/>
    </dgm:pt>
    <dgm:pt modelId="{2A2BB4EB-6A57-4801-9C88-EB48150CA8D4}" type="pres">
      <dgm:prSet presAssocID="{7210BF14-133B-4752-B637-E0CB67A16342}" presName="vertFlow" presStyleCnt="0"/>
      <dgm:spPr/>
    </dgm:pt>
    <dgm:pt modelId="{D82DC832-1E72-4845-BEEC-A7EA9530F34E}" type="pres">
      <dgm:prSet presAssocID="{7210BF14-133B-4752-B637-E0CB67A16342}" presName="header" presStyleLbl="node1" presStyleIdx="2" presStyleCnt="3" custScaleX="40832" custLinFactNeighborX="-9414"/>
      <dgm:spPr/>
    </dgm:pt>
    <dgm:pt modelId="{1E86F725-3D59-414A-915E-77E5837FF8AC}" type="pres">
      <dgm:prSet presAssocID="{4D83C660-20EF-4BD8-8CD2-F624F56618B1}" presName="parTrans" presStyleLbl="sibTrans2D1" presStyleIdx="10" presStyleCnt="15"/>
      <dgm:spPr/>
    </dgm:pt>
    <dgm:pt modelId="{7297A9CC-BFB8-412B-93ED-3476EB4EAA50}" type="pres">
      <dgm:prSet presAssocID="{F5346A49-35C8-47D3-A3BC-F041C1E4D84D}" presName="child" presStyleLbl="alignAccFollowNode1" presStyleIdx="10" presStyleCnt="15" custScaleX="23965" custLinFactNeighborX="-9414">
        <dgm:presLayoutVars>
          <dgm:chMax val="0"/>
          <dgm:bulletEnabled val="1"/>
        </dgm:presLayoutVars>
      </dgm:prSet>
      <dgm:spPr/>
    </dgm:pt>
    <dgm:pt modelId="{F49C67D0-78E1-4CAE-84D2-B39D5D6455BB}" type="pres">
      <dgm:prSet presAssocID="{A56AA624-AE1D-4A74-971B-A7D7149A33E0}" presName="sibTrans" presStyleLbl="sibTrans2D1" presStyleIdx="11" presStyleCnt="15" custScaleY="498640"/>
      <dgm:spPr/>
    </dgm:pt>
    <dgm:pt modelId="{9A693028-9B74-4368-9BC6-3C644F42DB92}" type="pres">
      <dgm:prSet presAssocID="{8625F9C1-64B1-4108-A11D-B8669D7E07E4}" presName="child" presStyleLbl="alignAccFollowNode1" presStyleIdx="11" presStyleCnt="15" custScaleX="23965" custLinFactY="36684" custLinFactNeighborX="-9414" custLinFactNeighborY="100000">
        <dgm:presLayoutVars>
          <dgm:chMax val="0"/>
          <dgm:bulletEnabled val="1"/>
        </dgm:presLayoutVars>
      </dgm:prSet>
      <dgm:spPr/>
    </dgm:pt>
    <dgm:pt modelId="{9D096F5C-7D20-490C-8304-D508518C452B}" type="pres">
      <dgm:prSet presAssocID="{321D056F-DB78-4549-B0F0-3AB1EFD25366}" presName="sibTrans" presStyleLbl="sibTrans2D1" presStyleIdx="12" presStyleCnt="15"/>
      <dgm:spPr/>
    </dgm:pt>
    <dgm:pt modelId="{82B2E158-DFB6-44BB-B988-34751BEED4B4}" type="pres">
      <dgm:prSet presAssocID="{B0E91554-3208-49D1-86CF-5DE244D108FD}" presName="child" presStyleLbl="alignAccFollowNode1" presStyleIdx="12" presStyleCnt="15" custScaleX="23965" custLinFactY="10699" custLinFactNeighborX="-9414" custLinFactNeighborY="100000">
        <dgm:presLayoutVars>
          <dgm:chMax val="0"/>
          <dgm:bulletEnabled val="1"/>
        </dgm:presLayoutVars>
      </dgm:prSet>
      <dgm:spPr/>
    </dgm:pt>
    <dgm:pt modelId="{2E04C4D5-4437-43B1-B07C-670555A69E25}" type="pres">
      <dgm:prSet presAssocID="{1D835898-27DB-40FE-8736-4066DED52257}" presName="sibTrans" presStyleLbl="sibTrans2D1" presStyleIdx="13" presStyleCnt="15"/>
      <dgm:spPr/>
    </dgm:pt>
    <dgm:pt modelId="{EB99ED38-3DD4-411E-BB61-001CFD956391}" type="pres">
      <dgm:prSet presAssocID="{F0CAF34A-E885-4301-96AB-4E882B437B42}" presName="child" presStyleLbl="alignAccFollowNode1" presStyleIdx="13" presStyleCnt="15" custScaleX="23965" custLinFactNeighborX="-9414" custLinFactNeighborY="65972">
        <dgm:presLayoutVars>
          <dgm:chMax val="0"/>
          <dgm:bulletEnabled val="1"/>
        </dgm:presLayoutVars>
      </dgm:prSet>
      <dgm:spPr/>
    </dgm:pt>
    <dgm:pt modelId="{B3AAE2EC-91B5-44C7-83F1-255533245465}" type="pres">
      <dgm:prSet presAssocID="{07697998-87CE-4EF1-B24F-6D608F6A81DD}" presName="sibTrans" presStyleLbl="sibTrans2D1" presStyleIdx="14" presStyleCnt="15"/>
      <dgm:spPr/>
    </dgm:pt>
    <dgm:pt modelId="{13412482-2500-4ACC-B8DE-584F174D29AE}" type="pres">
      <dgm:prSet presAssocID="{D023063E-ED4A-4B10-AA9D-490E8CA53416}" presName="child" presStyleLbl="alignAccFollowNode1" presStyleIdx="14" presStyleCnt="15" custScaleX="23965" custLinFactNeighborX="-9414">
        <dgm:presLayoutVars>
          <dgm:chMax val="0"/>
          <dgm:bulletEnabled val="1"/>
        </dgm:presLayoutVars>
      </dgm:prSet>
      <dgm:spPr/>
    </dgm:pt>
  </dgm:ptLst>
  <dgm:cxnLst>
    <dgm:cxn modelId="{3722DB03-C514-4D40-B19D-BE21209F8E27}" srcId="{7210BF14-133B-4752-B637-E0CB67A16342}" destId="{D023063E-ED4A-4B10-AA9D-490E8CA53416}" srcOrd="4" destOrd="0" parTransId="{975C57B3-AEC9-4BC6-A1B8-37FB3A8BC12F}" sibTransId="{9ED2014A-92D5-4D14-A51E-3C1740679756}"/>
    <dgm:cxn modelId="{4CF5EA04-1185-4893-89CD-F4215E81D9F7}" type="presOf" srcId="{1D835898-27DB-40FE-8736-4066DED52257}" destId="{2E04C4D5-4437-43B1-B07C-670555A69E25}" srcOrd="0" destOrd="0" presId="urn:microsoft.com/office/officeart/2005/8/layout/lProcess1"/>
    <dgm:cxn modelId="{4DE66E14-BAFC-43A6-AC2C-CEE65A912B2B}" type="presOf" srcId="{8745F22D-1ACD-4ECA-AD69-DAAC849736ED}" destId="{4763FC6B-C579-4955-9077-E5EA227698BC}" srcOrd="0" destOrd="0" presId="urn:microsoft.com/office/officeart/2005/8/layout/lProcess1"/>
    <dgm:cxn modelId="{43BC001B-5E4C-4B76-A545-C4B9E443761C}" srcId="{571BB1F6-C021-4716-B46E-5F252140BF0E}" destId="{C193A925-B611-4E3C-AB56-3C29516408EF}" srcOrd="4" destOrd="0" parTransId="{22D412D6-39D9-408A-9711-26310285CD8A}" sibTransId="{7C633DFA-9849-4F87-B168-E1955468FA41}"/>
    <dgm:cxn modelId="{163DCB21-32C0-4FE3-ADB5-6386CE9EB14A}" srcId="{7210BF14-133B-4752-B637-E0CB67A16342}" destId="{F0CAF34A-E885-4301-96AB-4E882B437B42}" srcOrd="3" destOrd="0" parTransId="{EE6BD4CF-FC1D-44DE-AE9F-A223A7B566A3}" sibTransId="{07697998-87CE-4EF1-B24F-6D608F6A81DD}"/>
    <dgm:cxn modelId="{C0466F24-5477-4137-A142-7BF951C06F76}" srcId="{571BB1F6-C021-4716-B46E-5F252140BF0E}" destId="{2A44CDFB-3761-416D-89C5-4636C16AD71A}" srcOrd="0" destOrd="0" parTransId="{3F8806D2-9C2A-45C5-9B30-0837D1B8E685}" sibTransId="{3FC41217-EAC8-4C09-97D0-47B679DE015B}"/>
    <dgm:cxn modelId="{9358172D-BD85-4B65-83BB-9BA90689B78E}" srcId="{CC546305-8164-4AF1-B7C9-A9560556331A}" destId="{E317B949-745C-4306-A48E-3DAAE8D04BC7}" srcOrd="3" destOrd="0" parTransId="{3D64B949-AE89-44B4-9CFA-821BAB68A8CC}" sibTransId="{A16F11E1-D34A-4F18-B363-97AC4514A657}"/>
    <dgm:cxn modelId="{F587842E-B49E-4AB7-A750-FB935FF25801}" type="presOf" srcId="{A56AA624-AE1D-4A74-971B-A7D7149A33E0}" destId="{F49C67D0-78E1-4CAE-84D2-B39D5D6455BB}" srcOrd="0" destOrd="0" presId="urn:microsoft.com/office/officeart/2005/8/layout/lProcess1"/>
    <dgm:cxn modelId="{AEC21E3D-CBF0-420E-83DA-C1725AEEA0D1}" type="presOf" srcId="{A16F11E1-D34A-4F18-B363-97AC4514A657}" destId="{2E08F589-1418-4665-A0F9-8BE7AC56C9E1}" srcOrd="0" destOrd="0" presId="urn:microsoft.com/office/officeart/2005/8/layout/lProcess1"/>
    <dgm:cxn modelId="{7767AA3E-D3AA-417A-BEA3-340534730CB6}" type="presOf" srcId="{327237E0-F148-4B64-8B51-1A96CD9D6D03}" destId="{C4084694-52C8-44CE-8FC5-8C2F4D509E69}" srcOrd="0" destOrd="0" presId="urn:microsoft.com/office/officeart/2005/8/layout/lProcess1"/>
    <dgm:cxn modelId="{CFE60940-CF1B-405B-B525-28E556958769}" type="presOf" srcId="{321D056F-DB78-4549-B0F0-3AB1EFD25366}" destId="{9D096F5C-7D20-490C-8304-D508518C452B}" srcOrd="0" destOrd="0" presId="urn:microsoft.com/office/officeart/2005/8/layout/lProcess1"/>
    <dgm:cxn modelId="{5493DB5D-BDF8-4895-A4EA-750C4676578D}" type="presOf" srcId="{60360F98-E3FE-4230-A4D5-7EDBFD1C598B}" destId="{85AC9F9E-B1E5-4F98-92B4-20C85F285412}" srcOrd="0" destOrd="0" presId="urn:microsoft.com/office/officeart/2005/8/layout/lProcess1"/>
    <dgm:cxn modelId="{DAE4085E-9307-46D4-9569-04D9A62A58DD}" srcId="{8CD265B1-69D0-407A-AC43-DCA4820AA05C}" destId="{571BB1F6-C021-4716-B46E-5F252140BF0E}" srcOrd="0" destOrd="0" parTransId="{39C41644-0EF5-4330-B43C-EC3E4196306C}" sibTransId="{A13DF3DF-6CA4-4983-A016-A51AE12C15A2}"/>
    <dgm:cxn modelId="{1A187360-A681-4013-BB35-9ACFF9A863D9}" srcId="{7210BF14-133B-4752-B637-E0CB67A16342}" destId="{B0E91554-3208-49D1-86CF-5DE244D108FD}" srcOrd="2" destOrd="0" parTransId="{416CA3D0-27F0-45A7-9D94-553DFCE8CF34}" sibTransId="{1D835898-27DB-40FE-8736-4066DED52257}"/>
    <dgm:cxn modelId="{6013E544-90C7-473C-8C3B-CA2B4422B823}" type="presOf" srcId="{D023063E-ED4A-4B10-AA9D-490E8CA53416}" destId="{13412482-2500-4ACC-B8DE-584F174D29AE}" srcOrd="0" destOrd="0" presId="urn:microsoft.com/office/officeart/2005/8/layout/lProcess1"/>
    <dgm:cxn modelId="{D3C8FA67-0A25-4926-8A8A-A5E70F8BEEF7}" type="presOf" srcId="{C193A925-B611-4E3C-AB56-3C29516408EF}" destId="{BB41370D-427F-483F-92D9-6EAE661E0A09}" srcOrd="0" destOrd="0" presId="urn:microsoft.com/office/officeart/2005/8/layout/lProcess1"/>
    <dgm:cxn modelId="{53405C48-8ACF-43E2-A452-334801A12289}" type="presOf" srcId="{04C075F5-1B2D-47F2-94EE-942C44B5F696}" destId="{4DF58747-7C1F-48D2-9424-22DB33F16E6B}" srcOrd="0" destOrd="0" presId="urn:microsoft.com/office/officeart/2005/8/layout/lProcess1"/>
    <dgm:cxn modelId="{760F7E48-C27E-4D63-9FDD-8849EA5C5B2C}" type="presOf" srcId="{7221D920-07D3-4A65-8AD2-82EC3AD22E4E}" destId="{43669284-F2AF-42B4-BF3F-7C2FDE6748DB}" srcOrd="0" destOrd="0" presId="urn:microsoft.com/office/officeart/2005/8/layout/lProcess1"/>
    <dgm:cxn modelId="{86A0F569-8070-4886-A8BC-68320D01B14A}" srcId="{8CD265B1-69D0-407A-AC43-DCA4820AA05C}" destId="{CC546305-8164-4AF1-B7C9-A9560556331A}" srcOrd="1" destOrd="0" parTransId="{1A87AE38-501E-463F-A3F7-F1CB579510E9}" sibTransId="{9E3CD167-7E6F-481F-B6AB-03BC1DFBEF15}"/>
    <dgm:cxn modelId="{2C14D54E-0B54-42FD-B91A-BE06A957A7BA}" type="presOf" srcId="{FEA089A0-6EB8-4555-A5C7-BBF8B650303A}" destId="{21324DDF-5F96-4CE2-81F8-251B01327077}" srcOrd="0" destOrd="0" presId="urn:microsoft.com/office/officeart/2005/8/layout/lProcess1"/>
    <dgm:cxn modelId="{3BE4B250-787C-4F0D-B03A-2CC4ADFD3DCE}" type="presOf" srcId="{E64BFAF7-3713-4931-8C73-18CEE4806AFF}" destId="{025B7001-BAB0-4346-94AD-6BD5DB4D35B2}" srcOrd="0" destOrd="0" presId="urn:microsoft.com/office/officeart/2005/8/layout/lProcess1"/>
    <dgm:cxn modelId="{1D70F950-8466-4707-9271-57AE35F68738}" type="presOf" srcId="{8625F9C1-64B1-4108-A11D-B8669D7E07E4}" destId="{9A693028-9B74-4368-9BC6-3C644F42DB92}" srcOrd="0" destOrd="0" presId="urn:microsoft.com/office/officeart/2005/8/layout/lProcess1"/>
    <dgm:cxn modelId="{70644376-7107-4876-A767-8ADD656EB7D4}" type="presOf" srcId="{E317B949-745C-4306-A48E-3DAAE8D04BC7}" destId="{2FFCA7E4-CB2D-4672-BBF1-9F2B41F72ABC}" srcOrd="0" destOrd="0" presId="urn:microsoft.com/office/officeart/2005/8/layout/lProcess1"/>
    <dgm:cxn modelId="{DDAAD476-7589-40A5-A812-030F3053873A}" srcId="{571BB1F6-C021-4716-B46E-5F252140BF0E}" destId="{FEA089A0-6EB8-4555-A5C7-BBF8B650303A}" srcOrd="2" destOrd="0" parTransId="{66086A91-351F-4183-BCB5-9A246953741F}" sibTransId="{8745F22D-1ACD-4ECA-AD69-DAAC849736ED}"/>
    <dgm:cxn modelId="{CEBA8757-FE07-470D-A4A5-0E9FCC8696BC}" srcId="{7210BF14-133B-4752-B637-E0CB67A16342}" destId="{F5346A49-35C8-47D3-A3BC-F041C1E4D84D}" srcOrd="0" destOrd="0" parTransId="{4D83C660-20EF-4BD8-8CD2-F624F56618B1}" sibTransId="{A56AA624-AE1D-4A74-971B-A7D7149A33E0}"/>
    <dgm:cxn modelId="{89ADD881-7114-4406-A9A9-20356FF30176}" type="presOf" srcId="{B0E91554-3208-49D1-86CF-5DE244D108FD}" destId="{82B2E158-DFB6-44BB-B988-34751BEED4B4}" srcOrd="0" destOrd="0" presId="urn:microsoft.com/office/officeart/2005/8/layout/lProcess1"/>
    <dgm:cxn modelId="{171E0C86-0B23-485C-BB2E-23D5DC8C8D9E}" srcId="{CC546305-8164-4AF1-B7C9-A9560556331A}" destId="{04C075F5-1B2D-47F2-94EE-942C44B5F696}" srcOrd="2" destOrd="0" parTransId="{70F505C9-DF38-41D3-8338-66D46B8E9E5F}" sibTransId="{754567E6-BA1C-481E-992E-9DE02D054123}"/>
    <dgm:cxn modelId="{11FF0F86-BBEA-49A3-8828-CB5370E1B19F}" type="presOf" srcId="{4D83C660-20EF-4BD8-8CD2-F624F56618B1}" destId="{1E86F725-3D59-414A-915E-77E5837FF8AC}" srcOrd="0" destOrd="0" presId="urn:microsoft.com/office/officeart/2005/8/layout/lProcess1"/>
    <dgm:cxn modelId="{FDC4F487-FD3B-478D-9295-881796455CEE}" srcId="{571BB1F6-C021-4716-B46E-5F252140BF0E}" destId="{E64BFAF7-3713-4931-8C73-18CEE4806AFF}" srcOrd="3" destOrd="0" parTransId="{6D9F82D5-430A-4C75-823C-70818539D340}" sibTransId="{327237E0-F148-4B64-8B51-1A96CD9D6D03}"/>
    <dgm:cxn modelId="{97FA5C8C-12B8-41D0-B747-1C42F33A796A}" type="presOf" srcId="{571BB1F6-C021-4716-B46E-5F252140BF0E}" destId="{43A15174-6A77-42AB-8A79-0AA3AEB3FD43}" srcOrd="0" destOrd="0" presId="urn:microsoft.com/office/officeart/2005/8/layout/lProcess1"/>
    <dgm:cxn modelId="{30EDA58D-05D2-4E44-9F5B-DF1D80A92B70}" type="presOf" srcId="{8CD265B1-69D0-407A-AC43-DCA4820AA05C}" destId="{4E687C71-960C-4E8F-A6EF-A9E0DF1C4B98}" srcOrd="0" destOrd="0" presId="urn:microsoft.com/office/officeart/2005/8/layout/lProcess1"/>
    <dgm:cxn modelId="{F31E548F-2376-4777-A46C-9D5406A20B19}" srcId="{571BB1F6-C021-4716-B46E-5F252140BF0E}" destId="{C57D63B9-06A0-4882-8259-58DDA00C0BDD}" srcOrd="1" destOrd="0" parTransId="{7B8BFDAD-4037-47E1-A394-212A0AC9D16B}" sibTransId="{B4791425-DCC8-47CC-8556-2FF69A3AD1D2}"/>
    <dgm:cxn modelId="{C9651B92-B6C0-433A-B07E-41D2C33F578A}" type="presOf" srcId="{3F8806D2-9C2A-45C5-9B30-0837D1B8E685}" destId="{3EEA99FA-A48F-4E6E-B763-F66A372E7C13}" srcOrd="0" destOrd="0" presId="urn:microsoft.com/office/officeart/2005/8/layout/lProcess1"/>
    <dgm:cxn modelId="{8E092792-7B3A-4F4C-9D97-915DF2189673}" srcId="{CC546305-8164-4AF1-B7C9-A9560556331A}" destId="{E1D78801-9692-43EF-BB21-CEE2DA5DD4AC}" srcOrd="0" destOrd="0" parTransId="{60360F98-E3FE-4230-A4D5-7EDBFD1C598B}" sibTransId="{E9540F13-67DC-4BAD-A40A-10A0A3B81956}"/>
    <dgm:cxn modelId="{22717692-D1E7-4C3E-8EF2-09C8CD155F78}" srcId="{CC546305-8164-4AF1-B7C9-A9560556331A}" destId="{7221D920-07D3-4A65-8AD2-82EC3AD22E4E}" srcOrd="1" destOrd="0" parTransId="{E7D433FE-3DCB-4851-BCCB-E81879F15D68}" sibTransId="{6C044EEF-687A-49BF-A5E4-BF0EE851C46F}"/>
    <dgm:cxn modelId="{49A0C792-EE7D-4774-8F46-903B50E22327}" srcId="{CC546305-8164-4AF1-B7C9-A9560556331A}" destId="{C346C633-D364-4249-A81E-0F444DB43BDE}" srcOrd="4" destOrd="0" parTransId="{3E8F7579-D85F-4794-AB00-2BB376B6753F}" sibTransId="{96C7DAD6-AC06-4DC9-A61A-A2F81436AB74}"/>
    <dgm:cxn modelId="{B3641E94-E938-4BDA-9938-E0DFB233155B}" type="presOf" srcId="{B4791425-DCC8-47CC-8556-2FF69A3AD1D2}" destId="{76282B29-05DE-46E8-ACC0-480957773441}" srcOrd="0" destOrd="0" presId="urn:microsoft.com/office/officeart/2005/8/layout/lProcess1"/>
    <dgm:cxn modelId="{C82E2F9D-4CA4-428A-BA2C-5D32C6EA55F2}" type="presOf" srcId="{F0CAF34A-E885-4301-96AB-4E882B437B42}" destId="{EB99ED38-3DD4-411E-BB61-001CFD956391}" srcOrd="0" destOrd="0" presId="urn:microsoft.com/office/officeart/2005/8/layout/lProcess1"/>
    <dgm:cxn modelId="{ADB605A3-06F1-475C-91E0-0FAAD0D879DC}" srcId="{8CD265B1-69D0-407A-AC43-DCA4820AA05C}" destId="{7210BF14-133B-4752-B637-E0CB67A16342}" srcOrd="2" destOrd="0" parTransId="{D8162C7B-3F46-42F1-9B3B-E6B5BFDB8CE4}" sibTransId="{45E2ACD2-7E6E-49E8-B5CD-F5DB3CFB8ACC}"/>
    <dgm:cxn modelId="{8AE7CFA4-EE96-47A1-BC89-EF32D8FDDE05}" type="presOf" srcId="{E9540F13-67DC-4BAD-A40A-10A0A3B81956}" destId="{CB0ED53D-CD65-4070-8E52-59342AA37547}" srcOrd="0" destOrd="0" presId="urn:microsoft.com/office/officeart/2005/8/layout/lProcess1"/>
    <dgm:cxn modelId="{4EF4BEA5-27AD-4B19-9F86-C4C77310DFBC}" type="presOf" srcId="{CC546305-8164-4AF1-B7C9-A9560556331A}" destId="{F6F3E424-F7D2-42BA-A269-C68F652FAE6A}" srcOrd="0" destOrd="0" presId="urn:microsoft.com/office/officeart/2005/8/layout/lProcess1"/>
    <dgm:cxn modelId="{8666C3A6-9034-4425-8BE8-A9750EEA89AB}" type="presOf" srcId="{7210BF14-133B-4752-B637-E0CB67A16342}" destId="{D82DC832-1E72-4845-BEEC-A7EA9530F34E}" srcOrd="0" destOrd="0" presId="urn:microsoft.com/office/officeart/2005/8/layout/lProcess1"/>
    <dgm:cxn modelId="{E24758A9-E263-457B-B513-075513AAFAB2}" type="presOf" srcId="{6C044EEF-687A-49BF-A5E4-BF0EE851C46F}" destId="{F2BA2E33-10E0-49D9-84E7-A3254FC2D709}" srcOrd="0" destOrd="0" presId="urn:microsoft.com/office/officeart/2005/8/layout/lProcess1"/>
    <dgm:cxn modelId="{365B5CB8-8E3F-4044-8616-DEEB32868EB8}" type="presOf" srcId="{C57D63B9-06A0-4882-8259-58DDA00C0BDD}" destId="{90F2AEC0-D69B-44EB-AC62-C50B9ED15021}" srcOrd="0" destOrd="0" presId="urn:microsoft.com/office/officeart/2005/8/layout/lProcess1"/>
    <dgm:cxn modelId="{6241DBBA-9363-4593-A28A-DFC6B5F9A296}" type="presOf" srcId="{754567E6-BA1C-481E-992E-9DE02D054123}" destId="{DB501931-1056-467A-97FE-F3DD322F987B}" srcOrd="0" destOrd="0" presId="urn:microsoft.com/office/officeart/2005/8/layout/lProcess1"/>
    <dgm:cxn modelId="{F25CB0BB-2DFA-4B62-9062-C5004A85AE7C}" type="presOf" srcId="{2A44CDFB-3761-416D-89C5-4636C16AD71A}" destId="{035E99D3-78D3-4DB6-B8F3-9AFDB0D6908F}" srcOrd="0" destOrd="0" presId="urn:microsoft.com/office/officeart/2005/8/layout/lProcess1"/>
    <dgm:cxn modelId="{9B0683BD-C552-481D-AF39-2AD762C257B9}" type="presOf" srcId="{C346C633-D364-4249-A81E-0F444DB43BDE}" destId="{F38A24FF-E5E0-4E5C-9770-D77EB8B3229E}" srcOrd="0" destOrd="0" presId="urn:microsoft.com/office/officeart/2005/8/layout/lProcess1"/>
    <dgm:cxn modelId="{52392BD1-327A-4AA2-9329-0D65AD690F6B}" type="presOf" srcId="{E1D78801-9692-43EF-BB21-CEE2DA5DD4AC}" destId="{9FA9B50B-4839-4A49-ACEA-43CE83C4D9AD}" srcOrd="0" destOrd="0" presId="urn:microsoft.com/office/officeart/2005/8/layout/lProcess1"/>
    <dgm:cxn modelId="{B95F76D8-7BD1-4944-AD7A-9627820CFFC6}" type="presOf" srcId="{07697998-87CE-4EF1-B24F-6D608F6A81DD}" destId="{B3AAE2EC-91B5-44C7-83F1-255533245465}" srcOrd="0" destOrd="0" presId="urn:microsoft.com/office/officeart/2005/8/layout/lProcess1"/>
    <dgm:cxn modelId="{1166E6DC-6611-4EFB-A32C-6911DF9DA531}" type="presOf" srcId="{F5346A49-35C8-47D3-A3BC-F041C1E4D84D}" destId="{7297A9CC-BFB8-412B-93ED-3476EB4EAA50}" srcOrd="0" destOrd="0" presId="urn:microsoft.com/office/officeart/2005/8/layout/lProcess1"/>
    <dgm:cxn modelId="{169A25F1-8615-4FBF-8C09-CCB9EA19F07E}" srcId="{7210BF14-133B-4752-B637-E0CB67A16342}" destId="{8625F9C1-64B1-4108-A11D-B8669D7E07E4}" srcOrd="1" destOrd="0" parTransId="{40830053-8CDB-4144-8BCD-F16CDFC62929}" sibTransId="{321D056F-DB78-4549-B0F0-3AB1EFD25366}"/>
    <dgm:cxn modelId="{DEFAB0F7-2B7E-449C-A53E-F238320AFADB}" type="presOf" srcId="{3FC41217-EAC8-4C09-97D0-47B679DE015B}" destId="{75F7087B-D761-4B16-96F0-CAA2974E9B2E}" srcOrd="0" destOrd="0" presId="urn:microsoft.com/office/officeart/2005/8/layout/lProcess1"/>
    <dgm:cxn modelId="{840E9D75-E1C3-4330-B1E0-49F45793EA31}" type="presParOf" srcId="{4E687C71-960C-4E8F-A6EF-A9E0DF1C4B98}" destId="{0E7C7EEE-7E86-449B-BD1D-00953289B659}" srcOrd="0" destOrd="0" presId="urn:microsoft.com/office/officeart/2005/8/layout/lProcess1"/>
    <dgm:cxn modelId="{375BB0FC-F32C-43E2-AF36-C4B78F150793}" type="presParOf" srcId="{0E7C7EEE-7E86-449B-BD1D-00953289B659}" destId="{43A15174-6A77-42AB-8A79-0AA3AEB3FD43}" srcOrd="0" destOrd="0" presId="urn:microsoft.com/office/officeart/2005/8/layout/lProcess1"/>
    <dgm:cxn modelId="{4A4EFA2D-C30C-4356-8DCE-60F4BAC3CA32}" type="presParOf" srcId="{0E7C7EEE-7E86-449B-BD1D-00953289B659}" destId="{3EEA99FA-A48F-4E6E-B763-F66A372E7C13}" srcOrd="1" destOrd="0" presId="urn:microsoft.com/office/officeart/2005/8/layout/lProcess1"/>
    <dgm:cxn modelId="{01E16519-DF5C-4BBD-88E7-E553CAB2B7CE}" type="presParOf" srcId="{0E7C7EEE-7E86-449B-BD1D-00953289B659}" destId="{035E99D3-78D3-4DB6-B8F3-9AFDB0D6908F}" srcOrd="2" destOrd="0" presId="urn:microsoft.com/office/officeart/2005/8/layout/lProcess1"/>
    <dgm:cxn modelId="{733B03A2-9FC5-4D9D-A18C-D19A67F104C6}" type="presParOf" srcId="{0E7C7EEE-7E86-449B-BD1D-00953289B659}" destId="{75F7087B-D761-4B16-96F0-CAA2974E9B2E}" srcOrd="3" destOrd="0" presId="urn:microsoft.com/office/officeart/2005/8/layout/lProcess1"/>
    <dgm:cxn modelId="{DCE0CCFA-7A4F-4092-B06B-F707DDB53C94}" type="presParOf" srcId="{0E7C7EEE-7E86-449B-BD1D-00953289B659}" destId="{90F2AEC0-D69B-44EB-AC62-C50B9ED15021}" srcOrd="4" destOrd="0" presId="urn:microsoft.com/office/officeart/2005/8/layout/lProcess1"/>
    <dgm:cxn modelId="{BDCF3E06-1A91-4B0B-A91E-1765A1D110DD}" type="presParOf" srcId="{0E7C7EEE-7E86-449B-BD1D-00953289B659}" destId="{76282B29-05DE-46E8-ACC0-480957773441}" srcOrd="5" destOrd="0" presId="urn:microsoft.com/office/officeart/2005/8/layout/lProcess1"/>
    <dgm:cxn modelId="{AB7A5CA0-3612-4BBA-B5B3-75037BFC3CDA}" type="presParOf" srcId="{0E7C7EEE-7E86-449B-BD1D-00953289B659}" destId="{21324DDF-5F96-4CE2-81F8-251B01327077}" srcOrd="6" destOrd="0" presId="urn:microsoft.com/office/officeart/2005/8/layout/lProcess1"/>
    <dgm:cxn modelId="{07B5FE8E-3295-457E-9725-E611C0029332}" type="presParOf" srcId="{0E7C7EEE-7E86-449B-BD1D-00953289B659}" destId="{4763FC6B-C579-4955-9077-E5EA227698BC}" srcOrd="7" destOrd="0" presId="urn:microsoft.com/office/officeart/2005/8/layout/lProcess1"/>
    <dgm:cxn modelId="{05639119-067B-4DB1-9C5D-CB165987657B}" type="presParOf" srcId="{0E7C7EEE-7E86-449B-BD1D-00953289B659}" destId="{025B7001-BAB0-4346-94AD-6BD5DB4D35B2}" srcOrd="8" destOrd="0" presId="urn:microsoft.com/office/officeart/2005/8/layout/lProcess1"/>
    <dgm:cxn modelId="{D962F4E6-2EA9-42AE-A3C7-CB25EB7436E0}" type="presParOf" srcId="{0E7C7EEE-7E86-449B-BD1D-00953289B659}" destId="{C4084694-52C8-44CE-8FC5-8C2F4D509E69}" srcOrd="9" destOrd="0" presId="urn:microsoft.com/office/officeart/2005/8/layout/lProcess1"/>
    <dgm:cxn modelId="{1375B1BC-DA04-4C7E-9914-5FD1C60D093E}" type="presParOf" srcId="{0E7C7EEE-7E86-449B-BD1D-00953289B659}" destId="{BB41370D-427F-483F-92D9-6EAE661E0A09}" srcOrd="10" destOrd="0" presId="urn:microsoft.com/office/officeart/2005/8/layout/lProcess1"/>
    <dgm:cxn modelId="{4553D7C5-E24B-45DF-8F81-C9288CBF8B93}" type="presParOf" srcId="{4E687C71-960C-4E8F-A6EF-A9E0DF1C4B98}" destId="{22F98005-2507-429B-A4BB-690B2D941B25}" srcOrd="1" destOrd="0" presId="urn:microsoft.com/office/officeart/2005/8/layout/lProcess1"/>
    <dgm:cxn modelId="{4A956C0E-DB40-43B0-B8CA-9AAB2FF46F62}" type="presParOf" srcId="{4E687C71-960C-4E8F-A6EF-A9E0DF1C4B98}" destId="{FFD3222D-63CD-4FBF-A454-105226B4C737}" srcOrd="2" destOrd="0" presId="urn:microsoft.com/office/officeart/2005/8/layout/lProcess1"/>
    <dgm:cxn modelId="{CF761A40-C4F2-4868-949C-8C06D170D281}" type="presParOf" srcId="{FFD3222D-63CD-4FBF-A454-105226B4C737}" destId="{F6F3E424-F7D2-42BA-A269-C68F652FAE6A}" srcOrd="0" destOrd="0" presId="urn:microsoft.com/office/officeart/2005/8/layout/lProcess1"/>
    <dgm:cxn modelId="{82223311-902B-4DB2-B5A9-B61AD8B6C56D}" type="presParOf" srcId="{FFD3222D-63CD-4FBF-A454-105226B4C737}" destId="{85AC9F9E-B1E5-4F98-92B4-20C85F285412}" srcOrd="1" destOrd="0" presId="urn:microsoft.com/office/officeart/2005/8/layout/lProcess1"/>
    <dgm:cxn modelId="{C8D9D99F-B8DD-4AAA-A459-1032A2264276}" type="presParOf" srcId="{FFD3222D-63CD-4FBF-A454-105226B4C737}" destId="{9FA9B50B-4839-4A49-ACEA-43CE83C4D9AD}" srcOrd="2" destOrd="0" presId="urn:microsoft.com/office/officeart/2005/8/layout/lProcess1"/>
    <dgm:cxn modelId="{6FE7411A-CEBA-41FF-8F6D-082722B20679}" type="presParOf" srcId="{FFD3222D-63CD-4FBF-A454-105226B4C737}" destId="{CB0ED53D-CD65-4070-8E52-59342AA37547}" srcOrd="3" destOrd="0" presId="urn:microsoft.com/office/officeart/2005/8/layout/lProcess1"/>
    <dgm:cxn modelId="{ECB4A331-2F0C-441B-8055-29BCB95AD6D8}" type="presParOf" srcId="{FFD3222D-63CD-4FBF-A454-105226B4C737}" destId="{43669284-F2AF-42B4-BF3F-7C2FDE6748DB}" srcOrd="4" destOrd="0" presId="urn:microsoft.com/office/officeart/2005/8/layout/lProcess1"/>
    <dgm:cxn modelId="{07EDC911-7AC1-43AA-9D42-B929B2B12ACF}" type="presParOf" srcId="{FFD3222D-63CD-4FBF-A454-105226B4C737}" destId="{F2BA2E33-10E0-49D9-84E7-A3254FC2D709}" srcOrd="5" destOrd="0" presId="urn:microsoft.com/office/officeart/2005/8/layout/lProcess1"/>
    <dgm:cxn modelId="{F4579133-7638-4D07-8DB6-30314A40C089}" type="presParOf" srcId="{FFD3222D-63CD-4FBF-A454-105226B4C737}" destId="{4DF58747-7C1F-48D2-9424-22DB33F16E6B}" srcOrd="6" destOrd="0" presId="urn:microsoft.com/office/officeart/2005/8/layout/lProcess1"/>
    <dgm:cxn modelId="{7318C994-7DE3-49B7-BF60-4BD4E9C14EC6}" type="presParOf" srcId="{FFD3222D-63CD-4FBF-A454-105226B4C737}" destId="{DB501931-1056-467A-97FE-F3DD322F987B}" srcOrd="7" destOrd="0" presId="urn:microsoft.com/office/officeart/2005/8/layout/lProcess1"/>
    <dgm:cxn modelId="{10FE9291-40F7-4A57-B738-4F43701EDF52}" type="presParOf" srcId="{FFD3222D-63CD-4FBF-A454-105226B4C737}" destId="{2FFCA7E4-CB2D-4672-BBF1-9F2B41F72ABC}" srcOrd="8" destOrd="0" presId="urn:microsoft.com/office/officeart/2005/8/layout/lProcess1"/>
    <dgm:cxn modelId="{E540E0BD-0AD4-405B-88DD-87192CDDBAE4}" type="presParOf" srcId="{FFD3222D-63CD-4FBF-A454-105226B4C737}" destId="{2E08F589-1418-4665-A0F9-8BE7AC56C9E1}" srcOrd="9" destOrd="0" presId="urn:microsoft.com/office/officeart/2005/8/layout/lProcess1"/>
    <dgm:cxn modelId="{7021762C-9A7F-498D-ABC7-E82DAD4A5297}" type="presParOf" srcId="{FFD3222D-63CD-4FBF-A454-105226B4C737}" destId="{F38A24FF-E5E0-4E5C-9770-D77EB8B3229E}" srcOrd="10" destOrd="0" presId="urn:microsoft.com/office/officeart/2005/8/layout/lProcess1"/>
    <dgm:cxn modelId="{C24E5ED0-DF9C-4566-8719-3237CE68499E}" type="presParOf" srcId="{4E687C71-960C-4E8F-A6EF-A9E0DF1C4B98}" destId="{FB3B7B7A-DF61-40E3-90AE-B491B496BBF2}" srcOrd="3" destOrd="0" presId="urn:microsoft.com/office/officeart/2005/8/layout/lProcess1"/>
    <dgm:cxn modelId="{0F1CA96B-A498-4147-8E6D-39610AD77717}" type="presParOf" srcId="{4E687C71-960C-4E8F-A6EF-A9E0DF1C4B98}" destId="{2A2BB4EB-6A57-4801-9C88-EB48150CA8D4}" srcOrd="4" destOrd="0" presId="urn:microsoft.com/office/officeart/2005/8/layout/lProcess1"/>
    <dgm:cxn modelId="{CA66AA60-3965-4B3D-979B-1647F5E15E21}" type="presParOf" srcId="{2A2BB4EB-6A57-4801-9C88-EB48150CA8D4}" destId="{D82DC832-1E72-4845-BEEC-A7EA9530F34E}" srcOrd="0" destOrd="0" presId="urn:microsoft.com/office/officeart/2005/8/layout/lProcess1"/>
    <dgm:cxn modelId="{AF9C07E5-92FD-4E1E-9DF0-F233D64D5C4B}" type="presParOf" srcId="{2A2BB4EB-6A57-4801-9C88-EB48150CA8D4}" destId="{1E86F725-3D59-414A-915E-77E5837FF8AC}" srcOrd="1" destOrd="0" presId="urn:microsoft.com/office/officeart/2005/8/layout/lProcess1"/>
    <dgm:cxn modelId="{C54C2015-2398-413D-A9A3-7D00B0A8E87D}" type="presParOf" srcId="{2A2BB4EB-6A57-4801-9C88-EB48150CA8D4}" destId="{7297A9CC-BFB8-412B-93ED-3476EB4EAA50}" srcOrd="2" destOrd="0" presId="urn:microsoft.com/office/officeart/2005/8/layout/lProcess1"/>
    <dgm:cxn modelId="{F6750653-B8C6-4BF8-B7ED-E4CCCC555E7D}" type="presParOf" srcId="{2A2BB4EB-6A57-4801-9C88-EB48150CA8D4}" destId="{F49C67D0-78E1-4CAE-84D2-B39D5D6455BB}" srcOrd="3" destOrd="0" presId="urn:microsoft.com/office/officeart/2005/8/layout/lProcess1"/>
    <dgm:cxn modelId="{E7B0327F-4653-44E5-81D1-03986D406BD5}" type="presParOf" srcId="{2A2BB4EB-6A57-4801-9C88-EB48150CA8D4}" destId="{9A693028-9B74-4368-9BC6-3C644F42DB92}" srcOrd="4" destOrd="0" presId="urn:microsoft.com/office/officeart/2005/8/layout/lProcess1"/>
    <dgm:cxn modelId="{67FDED09-19A5-4F72-8030-B93B3AEC6F0D}" type="presParOf" srcId="{2A2BB4EB-6A57-4801-9C88-EB48150CA8D4}" destId="{9D096F5C-7D20-490C-8304-D508518C452B}" srcOrd="5" destOrd="0" presId="urn:microsoft.com/office/officeart/2005/8/layout/lProcess1"/>
    <dgm:cxn modelId="{BB62B8A3-AFFA-42D6-A7CC-1620D35CEE0B}" type="presParOf" srcId="{2A2BB4EB-6A57-4801-9C88-EB48150CA8D4}" destId="{82B2E158-DFB6-44BB-B988-34751BEED4B4}" srcOrd="6" destOrd="0" presId="urn:microsoft.com/office/officeart/2005/8/layout/lProcess1"/>
    <dgm:cxn modelId="{8CBCD235-7B13-4588-929E-4675096D6B3F}" type="presParOf" srcId="{2A2BB4EB-6A57-4801-9C88-EB48150CA8D4}" destId="{2E04C4D5-4437-43B1-B07C-670555A69E25}" srcOrd="7" destOrd="0" presId="urn:microsoft.com/office/officeart/2005/8/layout/lProcess1"/>
    <dgm:cxn modelId="{CB043CC1-6791-4187-B070-FB95D4C60FE8}" type="presParOf" srcId="{2A2BB4EB-6A57-4801-9C88-EB48150CA8D4}" destId="{EB99ED38-3DD4-411E-BB61-001CFD956391}" srcOrd="8" destOrd="0" presId="urn:microsoft.com/office/officeart/2005/8/layout/lProcess1"/>
    <dgm:cxn modelId="{BEF74196-98D1-41D0-B1EC-54EE2EBD8423}" type="presParOf" srcId="{2A2BB4EB-6A57-4801-9C88-EB48150CA8D4}" destId="{B3AAE2EC-91B5-44C7-83F1-255533245465}" srcOrd="9" destOrd="0" presId="urn:microsoft.com/office/officeart/2005/8/layout/lProcess1"/>
    <dgm:cxn modelId="{C0800B18-6CC6-4D69-B792-536D017763A8}" type="presParOf" srcId="{2A2BB4EB-6A57-4801-9C88-EB48150CA8D4}" destId="{13412482-2500-4ACC-B8DE-584F174D29AE}" srcOrd="10" destOrd="0" presId="urn:microsoft.com/office/officeart/2005/8/layout/lProcess1"/>
  </dgm:cxnLst>
  <dgm:bg/>
  <dgm:whole/>
  <dgm:extLst>
    <a:ext uri="http://schemas.microsoft.com/office/drawing/2008/diagram">
      <dsp:dataModelExt xmlns:dsp="http://schemas.microsoft.com/office/drawing/2008/diagram" relId="rId23"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6B8521A2-868F-4858-AAA3-D9AA325C6D60}" type="doc">
      <dgm:prSet loTypeId="urn:microsoft.com/office/officeart/2005/8/layout/vList3" loCatId="list" qsTypeId="urn:microsoft.com/office/officeart/2005/8/quickstyle/simple1" qsCatId="simple" csTypeId="urn:microsoft.com/office/officeart/2005/8/colors/accent1_2" csCatId="accent1" phldr="1"/>
      <dgm:spPr/>
    </dgm:pt>
    <dgm:pt modelId="{0CE68302-20FA-4E52-AD08-1A8713410EE8}">
      <dgm:prSet phldrT="[Text]" custT="1"/>
      <dgm:spPr>
        <a:solidFill>
          <a:schemeClr val="bg1">
            <a:lumMod val="95000"/>
          </a:schemeClr>
        </a:solidFill>
        <a:ln>
          <a:solidFill>
            <a:schemeClr val="bg1">
              <a:lumMod val="95000"/>
            </a:schemeClr>
          </a:solidFill>
        </a:ln>
      </dgm:spPr>
      <dgm:t>
        <a:bodyPr/>
        <a:lstStyle/>
        <a:p>
          <a:pPr algn="l"/>
          <a:r>
            <a:rPr lang="en-GB" sz="1000">
              <a:solidFill>
                <a:sysClr val="windowText" lastClr="000000"/>
              </a:solidFill>
              <a:latin typeface="Arial" panose="020B0604020202020204" pitchFamily="34" charset="0"/>
              <a:cs typeface="Arial" panose="020B0604020202020204" pitchFamily="34" charset="0"/>
            </a:rPr>
            <a:t>77% female</a:t>
          </a:r>
        </a:p>
      </dgm:t>
    </dgm:pt>
    <dgm:pt modelId="{2227CF19-F82A-4694-9836-B902D4F3950B}" type="parTrans" cxnId="{235680D8-5483-4B8D-86D2-E2650E945804}">
      <dgm:prSet/>
      <dgm:spPr/>
      <dgm:t>
        <a:bodyPr/>
        <a:lstStyle/>
        <a:p>
          <a:endParaRPr lang="en-GB"/>
        </a:p>
      </dgm:t>
    </dgm:pt>
    <dgm:pt modelId="{27B2D8EB-0299-4EA7-BCAA-F83A8273F5DB}" type="sibTrans" cxnId="{235680D8-5483-4B8D-86D2-E2650E945804}">
      <dgm:prSet/>
      <dgm:spPr/>
      <dgm:t>
        <a:bodyPr/>
        <a:lstStyle/>
        <a:p>
          <a:endParaRPr lang="en-GB"/>
        </a:p>
      </dgm:t>
    </dgm:pt>
    <dgm:pt modelId="{8FC82490-C0C7-467A-BC99-1E1AD392CD37}">
      <dgm:prSet phldrT="[Text]" custT="1"/>
      <dgm:spPr>
        <a:solidFill>
          <a:schemeClr val="bg1">
            <a:lumMod val="95000"/>
          </a:schemeClr>
        </a:solidFill>
        <a:ln>
          <a:solidFill>
            <a:schemeClr val="bg1">
              <a:lumMod val="95000"/>
            </a:schemeClr>
          </a:solidFill>
        </a:ln>
      </dgm:spPr>
      <dgm:t>
        <a:bodyPr/>
        <a:lstStyle/>
        <a:p>
          <a:pPr algn="l"/>
          <a:r>
            <a:rPr lang="en-GB" sz="1000">
              <a:solidFill>
                <a:sysClr val="windowText" lastClr="000000"/>
              </a:solidFill>
              <a:latin typeface="Arial" panose="020B0604020202020204" pitchFamily="34" charset="0"/>
              <a:cs typeface="Arial" panose="020B0604020202020204" pitchFamily="34" charset="0"/>
            </a:rPr>
            <a:t>94% of white ethnicity</a:t>
          </a:r>
        </a:p>
      </dgm:t>
    </dgm:pt>
    <dgm:pt modelId="{C1BB4658-E839-4170-87C6-2EE4E1E3B856}" type="parTrans" cxnId="{2384342D-922D-49B5-ADE0-AD26C153E6F5}">
      <dgm:prSet/>
      <dgm:spPr/>
      <dgm:t>
        <a:bodyPr/>
        <a:lstStyle/>
        <a:p>
          <a:endParaRPr lang="en-GB"/>
        </a:p>
      </dgm:t>
    </dgm:pt>
    <dgm:pt modelId="{2A54D986-F504-440A-B56B-D49E22BB9516}" type="sibTrans" cxnId="{2384342D-922D-49B5-ADE0-AD26C153E6F5}">
      <dgm:prSet/>
      <dgm:spPr/>
      <dgm:t>
        <a:bodyPr/>
        <a:lstStyle/>
        <a:p>
          <a:endParaRPr lang="en-GB"/>
        </a:p>
      </dgm:t>
    </dgm:pt>
    <dgm:pt modelId="{CB229240-6CF9-452D-B680-23C08F384B23}">
      <dgm:prSet phldrT="[Text]" custT="1"/>
      <dgm:spPr>
        <a:solidFill>
          <a:schemeClr val="bg1">
            <a:lumMod val="95000"/>
          </a:schemeClr>
        </a:solidFill>
        <a:ln>
          <a:solidFill>
            <a:schemeClr val="bg1">
              <a:lumMod val="95000"/>
            </a:schemeClr>
          </a:solidFill>
        </a:ln>
      </dgm:spPr>
      <dgm:t>
        <a:bodyPr/>
        <a:lstStyle/>
        <a:p>
          <a:pPr algn="l"/>
          <a:r>
            <a:rPr lang="en-GB" sz="1000">
              <a:solidFill>
                <a:sysClr val="windowText" lastClr="000000"/>
              </a:solidFill>
              <a:latin typeface="Arial" panose="020B0604020202020204" pitchFamily="34" charset="0"/>
              <a:cs typeface="Arial" panose="020B0604020202020204" pitchFamily="34" charset="0"/>
            </a:rPr>
            <a:t>28% aged 40-49</a:t>
          </a:r>
        </a:p>
        <a:p>
          <a:pPr algn="l"/>
          <a:r>
            <a:rPr lang="en-GB" sz="1000">
              <a:solidFill>
                <a:sysClr val="windowText" lastClr="000000"/>
              </a:solidFill>
              <a:latin typeface="Arial" panose="020B0604020202020204" pitchFamily="34" charset="0"/>
              <a:cs typeface="Arial" panose="020B0604020202020204" pitchFamily="34" charset="0"/>
            </a:rPr>
            <a:t>40% aged 50+</a:t>
          </a:r>
        </a:p>
      </dgm:t>
    </dgm:pt>
    <dgm:pt modelId="{4C9A5CB6-375D-4B12-BB0C-12A0BFDD332A}" type="parTrans" cxnId="{4980572B-9202-4A8F-9514-0152F75C0EAF}">
      <dgm:prSet/>
      <dgm:spPr/>
      <dgm:t>
        <a:bodyPr/>
        <a:lstStyle/>
        <a:p>
          <a:endParaRPr lang="en-GB"/>
        </a:p>
      </dgm:t>
    </dgm:pt>
    <dgm:pt modelId="{C5CDEC21-A89C-41C6-8E63-67DB1A5800A5}" type="sibTrans" cxnId="{4980572B-9202-4A8F-9514-0152F75C0EAF}">
      <dgm:prSet/>
      <dgm:spPr/>
      <dgm:t>
        <a:bodyPr/>
        <a:lstStyle/>
        <a:p>
          <a:endParaRPr lang="en-GB"/>
        </a:p>
      </dgm:t>
    </dgm:pt>
    <dgm:pt modelId="{53447AF5-EB06-4DEB-8212-4BDE5E7C5ACF}">
      <dgm:prSet phldrT="[Text]" custT="1"/>
      <dgm:spPr>
        <a:solidFill>
          <a:schemeClr val="bg1">
            <a:lumMod val="95000"/>
          </a:schemeClr>
        </a:solidFill>
        <a:ln>
          <a:solidFill>
            <a:schemeClr val="bg1">
              <a:lumMod val="95000"/>
            </a:schemeClr>
          </a:solidFill>
        </a:ln>
      </dgm:spPr>
      <dgm:t>
        <a:bodyPr/>
        <a:lstStyle/>
        <a:p>
          <a:pPr algn="l"/>
          <a:r>
            <a:rPr lang="en-GB" sz="1000">
              <a:solidFill>
                <a:sysClr val="windowText" lastClr="000000"/>
              </a:solidFill>
              <a:latin typeface="Arial" panose="020B0604020202020204" pitchFamily="34" charset="0"/>
              <a:cs typeface="Arial" panose="020B0604020202020204" pitchFamily="34" charset="0"/>
            </a:rPr>
            <a:t>67% were HR or personnel specialists</a:t>
          </a:r>
        </a:p>
        <a:p>
          <a:pPr algn="l"/>
          <a:r>
            <a:rPr lang="en-GB" sz="1000">
              <a:solidFill>
                <a:sysClr val="windowText" lastClr="000000"/>
              </a:solidFill>
              <a:latin typeface="Arial" panose="020B0604020202020204" pitchFamily="34" charset="0"/>
              <a:cs typeface="Arial" panose="020B0604020202020204" pitchFamily="34" charset="0"/>
            </a:rPr>
            <a:t>98% had a HR department in their workplace</a:t>
          </a:r>
        </a:p>
      </dgm:t>
    </dgm:pt>
    <dgm:pt modelId="{63C60190-4421-4A39-8C08-F4B878C703D9}" type="parTrans" cxnId="{6C2663F5-176E-4E6A-84B3-CD74D6D56658}">
      <dgm:prSet/>
      <dgm:spPr/>
      <dgm:t>
        <a:bodyPr/>
        <a:lstStyle/>
        <a:p>
          <a:endParaRPr lang="en-GB"/>
        </a:p>
      </dgm:t>
    </dgm:pt>
    <dgm:pt modelId="{9C4C4344-DFBB-47C4-BC5F-50FCEAECBD73}" type="sibTrans" cxnId="{6C2663F5-176E-4E6A-84B3-CD74D6D56658}">
      <dgm:prSet/>
      <dgm:spPr/>
      <dgm:t>
        <a:bodyPr/>
        <a:lstStyle/>
        <a:p>
          <a:endParaRPr lang="en-GB"/>
        </a:p>
      </dgm:t>
    </dgm:pt>
    <dgm:pt modelId="{8FF92CAF-314C-4838-94CA-61A1AAC89275}">
      <dgm:prSet phldrT="[Text]" custT="1"/>
      <dgm:spPr>
        <a:solidFill>
          <a:schemeClr val="bg1">
            <a:lumMod val="95000"/>
          </a:schemeClr>
        </a:solidFill>
        <a:ln>
          <a:solidFill>
            <a:schemeClr val="bg1">
              <a:lumMod val="95000"/>
            </a:schemeClr>
          </a:solidFill>
        </a:ln>
      </dgm:spPr>
      <dgm:t>
        <a:bodyPr/>
        <a:lstStyle/>
        <a:p>
          <a:pPr algn="l"/>
          <a:r>
            <a:rPr lang="en-GB" sz="1000">
              <a:solidFill>
                <a:sysClr val="windowText" lastClr="000000"/>
              </a:solidFill>
              <a:latin typeface="Arial" panose="020B0604020202020204" pitchFamily="34" charset="0"/>
              <a:cs typeface="Arial" panose="020B0604020202020204" pitchFamily="34" charset="0"/>
            </a:rPr>
            <a:t>47% worked in public sector</a:t>
          </a:r>
        </a:p>
        <a:p>
          <a:pPr algn="l"/>
          <a:r>
            <a:rPr lang="en-GB" sz="1000">
              <a:solidFill>
                <a:sysClr val="windowText" lastClr="000000"/>
              </a:solidFill>
              <a:latin typeface="Arial" panose="020B0604020202020204" pitchFamily="34" charset="0"/>
              <a:cs typeface="Arial" panose="020B0604020202020204" pitchFamily="34" charset="0"/>
            </a:rPr>
            <a:t>41% worked in private sector</a:t>
          </a:r>
        </a:p>
      </dgm:t>
    </dgm:pt>
    <dgm:pt modelId="{432A9475-269E-404B-92DD-F21D3270E8CD}" type="parTrans" cxnId="{A8490C33-CC3E-418B-9D7F-40BF8DEC597E}">
      <dgm:prSet/>
      <dgm:spPr/>
      <dgm:t>
        <a:bodyPr/>
        <a:lstStyle/>
        <a:p>
          <a:endParaRPr lang="en-GB"/>
        </a:p>
      </dgm:t>
    </dgm:pt>
    <dgm:pt modelId="{8719D509-3173-4EEF-BFA4-D9F19B7AD808}" type="sibTrans" cxnId="{A8490C33-CC3E-418B-9D7F-40BF8DEC597E}">
      <dgm:prSet/>
      <dgm:spPr/>
      <dgm:t>
        <a:bodyPr/>
        <a:lstStyle/>
        <a:p>
          <a:endParaRPr lang="en-GB"/>
        </a:p>
      </dgm:t>
    </dgm:pt>
    <dgm:pt modelId="{735E5622-BEF9-4AB3-ACAD-46B22AD13F31}">
      <dgm:prSet phldrT="[Text]" custT="1"/>
      <dgm:spPr>
        <a:solidFill>
          <a:schemeClr val="bg1">
            <a:lumMod val="95000"/>
          </a:schemeClr>
        </a:solidFill>
        <a:ln>
          <a:solidFill>
            <a:schemeClr val="bg1">
              <a:lumMod val="95000"/>
            </a:schemeClr>
          </a:solidFill>
        </a:ln>
      </dgm:spPr>
      <dgm:t>
        <a:bodyPr/>
        <a:lstStyle/>
        <a:p>
          <a:pPr algn="l"/>
          <a:r>
            <a:rPr lang="en-GB" sz="1000">
              <a:solidFill>
                <a:sysClr val="windowText" lastClr="000000"/>
              </a:solidFill>
              <a:latin typeface="Arial" panose="020B0604020202020204" pitchFamily="34" charset="0"/>
              <a:cs typeface="Arial" panose="020B0604020202020204" pitchFamily="34" charset="0"/>
            </a:rPr>
            <a:t>83% worked in large organisations (250+ employees)</a:t>
          </a:r>
        </a:p>
      </dgm:t>
    </dgm:pt>
    <dgm:pt modelId="{E569FE2B-DDBC-4067-899A-D084D59FC6F4}" type="parTrans" cxnId="{D361EE2C-6BCE-4E2D-A19F-6550B79EE9F5}">
      <dgm:prSet/>
      <dgm:spPr/>
      <dgm:t>
        <a:bodyPr/>
        <a:lstStyle/>
        <a:p>
          <a:endParaRPr lang="en-GB"/>
        </a:p>
      </dgm:t>
    </dgm:pt>
    <dgm:pt modelId="{53F5C3A8-CB6B-4B68-9FE2-48CD070A9715}" type="sibTrans" cxnId="{D361EE2C-6BCE-4E2D-A19F-6550B79EE9F5}">
      <dgm:prSet/>
      <dgm:spPr/>
      <dgm:t>
        <a:bodyPr/>
        <a:lstStyle/>
        <a:p>
          <a:endParaRPr lang="en-GB"/>
        </a:p>
      </dgm:t>
    </dgm:pt>
    <dgm:pt modelId="{5F413440-D6C3-405F-A87A-163ECCB70E5D}">
      <dgm:prSet phldrT="[Text]" custT="1"/>
      <dgm:spPr>
        <a:solidFill>
          <a:schemeClr val="bg1">
            <a:lumMod val="95000"/>
          </a:schemeClr>
        </a:solidFill>
        <a:ln>
          <a:solidFill>
            <a:schemeClr val="bg1">
              <a:lumMod val="95000"/>
            </a:schemeClr>
          </a:solidFill>
        </a:ln>
      </dgm:spPr>
      <dgm:t>
        <a:bodyPr/>
        <a:lstStyle/>
        <a:p>
          <a:pPr algn="l"/>
          <a:r>
            <a:rPr lang="en-GB" sz="1000">
              <a:solidFill>
                <a:sysClr val="windowText" lastClr="000000"/>
              </a:solidFill>
              <a:latin typeface="Arial" panose="020B0604020202020204" pitchFamily="34" charset="0"/>
              <a:cs typeface="Arial" panose="020B0604020202020204" pitchFamily="34" charset="0"/>
            </a:rPr>
            <a:t>82% did not have a health condition which impacted their day-to-day life</a:t>
          </a:r>
        </a:p>
      </dgm:t>
    </dgm:pt>
    <dgm:pt modelId="{D687E4ED-3EFC-4330-80DA-B7211FECBCF0}" type="parTrans" cxnId="{110A38A5-2F89-49FE-B6BC-2D4099D17318}">
      <dgm:prSet/>
      <dgm:spPr/>
      <dgm:t>
        <a:bodyPr/>
        <a:lstStyle/>
        <a:p>
          <a:endParaRPr lang="en-GB"/>
        </a:p>
      </dgm:t>
    </dgm:pt>
    <dgm:pt modelId="{FA9024B7-5AD6-44CE-AC08-B173201C2788}" type="sibTrans" cxnId="{110A38A5-2F89-49FE-B6BC-2D4099D17318}">
      <dgm:prSet/>
      <dgm:spPr/>
      <dgm:t>
        <a:bodyPr/>
        <a:lstStyle/>
        <a:p>
          <a:endParaRPr lang="en-GB"/>
        </a:p>
      </dgm:t>
    </dgm:pt>
    <dgm:pt modelId="{3C8271E4-F7D7-4733-8C4B-CCB74EC57EA9}" type="pres">
      <dgm:prSet presAssocID="{6B8521A2-868F-4858-AAA3-D9AA325C6D60}" presName="linearFlow" presStyleCnt="0">
        <dgm:presLayoutVars>
          <dgm:dir/>
          <dgm:resizeHandles val="exact"/>
        </dgm:presLayoutVars>
      </dgm:prSet>
      <dgm:spPr/>
    </dgm:pt>
    <dgm:pt modelId="{76B3C6A5-41B0-4C4E-ACD0-929205F8BAF8}" type="pres">
      <dgm:prSet presAssocID="{0CE68302-20FA-4E52-AD08-1A8713410EE8}" presName="composite" presStyleCnt="0"/>
      <dgm:spPr/>
    </dgm:pt>
    <dgm:pt modelId="{F569382A-BE39-409D-912C-0BFD610B758B}" type="pres">
      <dgm:prSet presAssocID="{0CE68302-20FA-4E52-AD08-1A8713410EE8}" presName="imgShp" presStyleLbl="fgImgPlace1" presStyleIdx="0" presStyleCnt="7" custLinFactNeighborX="29000"/>
      <dgm:spPr>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Gender outline"/>
        </a:ext>
      </dgm:extLst>
    </dgm:pt>
    <dgm:pt modelId="{5805426C-A331-42AE-9EF5-415B976D96EA}" type="pres">
      <dgm:prSet presAssocID="{0CE68302-20FA-4E52-AD08-1A8713410EE8}" presName="txShp" presStyleLbl="node1" presStyleIdx="0" presStyleCnt="7" custScaleX="79427">
        <dgm:presLayoutVars>
          <dgm:bulletEnabled val="1"/>
        </dgm:presLayoutVars>
      </dgm:prSet>
      <dgm:spPr>
        <a:prstGeom prst="roundRect">
          <a:avLst/>
        </a:prstGeom>
      </dgm:spPr>
    </dgm:pt>
    <dgm:pt modelId="{4536F08A-39E8-47A0-A417-CD703E349F49}" type="pres">
      <dgm:prSet presAssocID="{27B2D8EB-0299-4EA7-BCAA-F83A8273F5DB}" presName="spacing" presStyleCnt="0"/>
      <dgm:spPr/>
    </dgm:pt>
    <dgm:pt modelId="{E91256A5-E617-49FC-94AD-B1E1113C8EA1}" type="pres">
      <dgm:prSet presAssocID="{8FC82490-C0C7-467A-BC99-1E1AD392CD37}" presName="composite" presStyleCnt="0"/>
      <dgm:spPr/>
    </dgm:pt>
    <dgm:pt modelId="{41B67ABC-1F62-4D80-BA04-16EB2C3DD760}" type="pres">
      <dgm:prSet presAssocID="{8FC82490-C0C7-467A-BC99-1E1AD392CD37}" presName="imgShp" presStyleLbl="fgImgPlace1" presStyleIdx="1" presStyleCnt="7" custLinFactNeighborX="29000"/>
      <dgm:spPr>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a:blipFill>
        <a:ln>
          <a:noFill/>
        </a:ln>
      </dgm:spPr>
    </dgm:pt>
    <dgm:pt modelId="{C1FC60F4-F6AB-4E9F-BA20-339035A6F570}" type="pres">
      <dgm:prSet presAssocID="{8FC82490-C0C7-467A-BC99-1E1AD392CD37}" presName="txShp" presStyleLbl="node1" presStyleIdx="1" presStyleCnt="7" custScaleX="79427">
        <dgm:presLayoutVars>
          <dgm:bulletEnabled val="1"/>
        </dgm:presLayoutVars>
      </dgm:prSet>
      <dgm:spPr>
        <a:prstGeom prst="roundRect">
          <a:avLst/>
        </a:prstGeom>
      </dgm:spPr>
    </dgm:pt>
    <dgm:pt modelId="{777EED08-243E-465E-A1C5-8F393B1A617C}" type="pres">
      <dgm:prSet presAssocID="{2A54D986-F504-440A-B56B-D49E22BB9516}" presName="spacing" presStyleCnt="0"/>
      <dgm:spPr/>
    </dgm:pt>
    <dgm:pt modelId="{EDC168D1-26A8-4DD2-9362-D0205C3E0D7B}" type="pres">
      <dgm:prSet presAssocID="{CB229240-6CF9-452D-B680-23C08F384B23}" presName="composite" presStyleCnt="0"/>
      <dgm:spPr/>
    </dgm:pt>
    <dgm:pt modelId="{46D6AC1A-8DB3-4747-BB26-C9A8BD126CA9}" type="pres">
      <dgm:prSet presAssocID="{CB229240-6CF9-452D-B680-23C08F384B23}" presName="imgShp" presStyleLbl="fgImgPlace1" presStyleIdx="2" presStyleCnt="7" custLinFactNeighborX="29000"/>
      <dgm:spPr>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a:noFill/>
        </a:ln>
      </dgm:spPr>
      <dgm:extLst>
        <a:ext uri="{E40237B7-FDA0-4F09-8148-C483321AD2D9}">
          <dgm14:cNvPr xmlns:dgm14="http://schemas.microsoft.com/office/drawing/2010/diagram" id="0" name="" descr="Daily calendar outline"/>
        </a:ext>
      </dgm:extLst>
    </dgm:pt>
    <dgm:pt modelId="{D3A36CBB-38D4-4347-9D8F-59EE00071623}" type="pres">
      <dgm:prSet presAssocID="{CB229240-6CF9-452D-B680-23C08F384B23}" presName="txShp" presStyleLbl="node1" presStyleIdx="2" presStyleCnt="7" custScaleX="79427">
        <dgm:presLayoutVars>
          <dgm:bulletEnabled val="1"/>
        </dgm:presLayoutVars>
      </dgm:prSet>
      <dgm:spPr>
        <a:prstGeom prst="roundRect">
          <a:avLst/>
        </a:prstGeom>
      </dgm:spPr>
    </dgm:pt>
    <dgm:pt modelId="{C539D628-704B-4E9E-B07B-1990FE09738E}" type="pres">
      <dgm:prSet presAssocID="{C5CDEC21-A89C-41C6-8E63-67DB1A5800A5}" presName="spacing" presStyleCnt="0"/>
      <dgm:spPr/>
    </dgm:pt>
    <dgm:pt modelId="{1F1980F4-E21D-410B-8353-35AE2FF16999}" type="pres">
      <dgm:prSet presAssocID="{5F413440-D6C3-405F-A87A-163ECCB70E5D}" presName="composite" presStyleCnt="0"/>
      <dgm:spPr/>
    </dgm:pt>
    <dgm:pt modelId="{AE18A8E6-1BA2-4114-B3CC-296707A0BC79}" type="pres">
      <dgm:prSet presAssocID="{5F413440-D6C3-405F-A87A-163ECCB70E5D}" presName="imgShp" presStyleLbl="fgImgPlace1" presStyleIdx="3" presStyleCnt="7" custLinFactNeighborX="29000"/>
      <dgm:spPr>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a:noFill/>
        </a:ln>
      </dgm:spPr>
      <dgm:extLst>
        <a:ext uri="{E40237B7-FDA0-4F09-8148-C483321AD2D9}">
          <dgm14:cNvPr xmlns:dgm14="http://schemas.microsoft.com/office/drawing/2010/diagram" id="0" name="" descr="Medical outline"/>
        </a:ext>
      </dgm:extLst>
    </dgm:pt>
    <dgm:pt modelId="{E5AED935-DBC1-4564-9969-FFCEAB981602}" type="pres">
      <dgm:prSet presAssocID="{5F413440-D6C3-405F-A87A-163ECCB70E5D}" presName="txShp" presStyleLbl="node1" presStyleIdx="3" presStyleCnt="7" custScaleX="79427">
        <dgm:presLayoutVars>
          <dgm:bulletEnabled val="1"/>
        </dgm:presLayoutVars>
      </dgm:prSet>
      <dgm:spPr>
        <a:prstGeom prst="roundRect">
          <a:avLst/>
        </a:prstGeom>
      </dgm:spPr>
    </dgm:pt>
    <dgm:pt modelId="{77F15A58-3F80-495B-8907-029A6E68D80F}" type="pres">
      <dgm:prSet presAssocID="{FA9024B7-5AD6-44CE-AC08-B173201C2788}" presName="spacing" presStyleCnt="0"/>
      <dgm:spPr/>
    </dgm:pt>
    <dgm:pt modelId="{DFF74963-2F5D-40DC-B511-61079B268945}" type="pres">
      <dgm:prSet presAssocID="{735E5622-BEF9-4AB3-ACAD-46B22AD13F31}" presName="composite" presStyleCnt="0"/>
      <dgm:spPr/>
    </dgm:pt>
    <dgm:pt modelId="{FC626A08-3097-42FE-B7CF-4D44991B8707}" type="pres">
      <dgm:prSet presAssocID="{735E5622-BEF9-4AB3-ACAD-46B22AD13F31}" presName="imgShp" presStyleLbl="fgImgPlace1" presStyleIdx="4" presStyleCnt="7" custLinFactNeighborX="29000"/>
      <dgm:spPr>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a:blipFill>
        <a:ln>
          <a:noFill/>
        </a:ln>
      </dgm:spPr>
      <dgm:extLst>
        <a:ext uri="{E40237B7-FDA0-4F09-8148-C483321AD2D9}">
          <dgm14:cNvPr xmlns:dgm14="http://schemas.microsoft.com/office/drawing/2010/diagram" id="0" name="" descr="Group of people outline"/>
        </a:ext>
      </dgm:extLst>
    </dgm:pt>
    <dgm:pt modelId="{1FAFAC2C-B2D7-45BB-9FEB-C9DA7A32180C}" type="pres">
      <dgm:prSet presAssocID="{735E5622-BEF9-4AB3-ACAD-46B22AD13F31}" presName="txShp" presStyleLbl="node1" presStyleIdx="4" presStyleCnt="7" custScaleX="79427">
        <dgm:presLayoutVars>
          <dgm:bulletEnabled val="1"/>
        </dgm:presLayoutVars>
      </dgm:prSet>
      <dgm:spPr>
        <a:prstGeom prst="roundRect">
          <a:avLst/>
        </a:prstGeom>
      </dgm:spPr>
    </dgm:pt>
    <dgm:pt modelId="{AB7AC5C7-6A42-4836-B277-2F6D6CC26B09}" type="pres">
      <dgm:prSet presAssocID="{53F5C3A8-CB6B-4B68-9FE2-48CD070A9715}" presName="spacing" presStyleCnt="0"/>
      <dgm:spPr/>
    </dgm:pt>
    <dgm:pt modelId="{507EE14E-118E-4858-9C54-1F0C4A545A32}" type="pres">
      <dgm:prSet presAssocID="{8FF92CAF-314C-4838-94CA-61A1AAC89275}" presName="composite" presStyleCnt="0"/>
      <dgm:spPr/>
    </dgm:pt>
    <dgm:pt modelId="{9F05BDEA-39C9-4125-904C-5B109C6B78CE}" type="pres">
      <dgm:prSet presAssocID="{8FF92CAF-314C-4838-94CA-61A1AAC89275}" presName="imgShp" presStyleLbl="fgImgPlace1" presStyleIdx="5" presStyleCnt="7" custLinFactNeighborX="29000"/>
      <dgm:spPr>
        <a:prstGeom prst="rect">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a:blipFill>
        <a:ln>
          <a:noFill/>
        </a:ln>
      </dgm:spPr>
      <dgm:extLst>
        <a:ext uri="{E40237B7-FDA0-4F09-8148-C483321AD2D9}">
          <dgm14:cNvPr xmlns:dgm14="http://schemas.microsoft.com/office/drawing/2010/diagram" id="0" name="" descr="Work from home house outline"/>
        </a:ext>
      </dgm:extLst>
    </dgm:pt>
    <dgm:pt modelId="{CB70065F-9926-4FE2-9FA5-F304ED2FB0CD}" type="pres">
      <dgm:prSet presAssocID="{8FF92CAF-314C-4838-94CA-61A1AAC89275}" presName="txShp" presStyleLbl="node1" presStyleIdx="5" presStyleCnt="7" custScaleX="79427">
        <dgm:presLayoutVars>
          <dgm:bulletEnabled val="1"/>
        </dgm:presLayoutVars>
      </dgm:prSet>
      <dgm:spPr>
        <a:prstGeom prst="roundRect">
          <a:avLst/>
        </a:prstGeom>
      </dgm:spPr>
    </dgm:pt>
    <dgm:pt modelId="{EB8DC47A-668C-4EF2-A31F-0CFE310BF4A3}" type="pres">
      <dgm:prSet presAssocID="{8719D509-3173-4EEF-BFA4-D9F19B7AD808}" presName="spacing" presStyleCnt="0"/>
      <dgm:spPr/>
    </dgm:pt>
    <dgm:pt modelId="{5B2518EE-044A-46B3-AA76-F0C71FFE6745}" type="pres">
      <dgm:prSet presAssocID="{53447AF5-EB06-4DEB-8212-4BDE5E7C5ACF}" presName="composite" presStyleCnt="0"/>
      <dgm:spPr/>
    </dgm:pt>
    <dgm:pt modelId="{FEF9360A-CDE8-4833-B507-4E29C592C8B1}" type="pres">
      <dgm:prSet presAssocID="{53447AF5-EB06-4DEB-8212-4BDE5E7C5ACF}" presName="imgShp" presStyleLbl="fgImgPlace1" presStyleIdx="6" presStyleCnt="7" custLinFactNeighborX="29000"/>
      <dgm:spPr>
        <a:prstGeom prst="rect">
          <a:avLst/>
        </a:prstGeom>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a:blipFill>
        <a:ln>
          <a:noFill/>
        </a:ln>
      </dgm:spPr>
      <dgm:extLst>
        <a:ext uri="{E40237B7-FDA0-4F09-8148-C483321AD2D9}">
          <dgm14:cNvPr xmlns:dgm14="http://schemas.microsoft.com/office/drawing/2010/diagram" id="0" name="" descr="Chat outline"/>
        </a:ext>
      </dgm:extLst>
    </dgm:pt>
    <dgm:pt modelId="{3204F215-2768-41D7-B654-E7DFC7C4DC3A}" type="pres">
      <dgm:prSet presAssocID="{53447AF5-EB06-4DEB-8212-4BDE5E7C5ACF}" presName="txShp" presStyleLbl="node1" presStyleIdx="6" presStyleCnt="7" custScaleX="79427">
        <dgm:presLayoutVars>
          <dgm:bulletEnabled val="1"/>
        </dgm:presLayoutVars>
      </dgm:prSet>
      <dgm:spPr>
        <a:prstGeom prst="roundRect">
          <a:avLst/>
        </a:prstGeom>
      </dgm:spPr>
    </dgm:pt>
  </dgm:ptLst>
  <dgm:cxnLst>
    <dgm:cxn modelId="{F62F7E00-36ED-4AE8-8B32-3170F9021864}" type="presOf" srcId="{CB229240-6CF9-452D-B680-23C08F384B23}" destId="{D3A36CBB-38D4-4347-9D8F-59EE00071623}" srcOrd="0" destOrd="0" presId="urn:microsoft.com/office/officeart/2005/8/layout/vList3"/>
    <dgm:cxn modelId="{5207320B-93C9-47B1-8528-828872D26548}" type="presOf" srcId="{53447AF5-EB06-4DEB-8212-4BDE5E7C5ACF}" destId="{3204F215-2768-41D7-B654-E7DFC7C4DC3A}" srcOrd="0" destOrd="0" presId="urn:microsoft.com/office/officeart/2005/8/layout/vList3"/>
    <dgm:cxn modelId="{78AD4218-1607-4715-9527-D849EC7EC3C9}" type="presOf" srcId="{8FC82490-C0C7-467A-BC99-1E1AD392CD37}" destId="{C1FC60F4-F6AB-4E9F-BA20-339035A6F570}" srcOrd="0" destOrd="0" presId="urn:microsoft.com/office/officeart/2005/8/layout/vList3"/>
    <dgm:cxn modelId="{4980572B-9202-4A8F-9514-0152F75C0EAF}" srcId="{6B8521A2-868F-4858-AAA3-D9AA325C6D60}" destId="{CB229240-6CF9-452D-B680-23C08F384B23}" srcOrd="2" destOrd="0" parTransId="{4C9A5CB6-375D-4B12-BB0C-12A0BFDD332A}" sibTransId="{C5CDEC21-A89C-41C6-8E63-67DB1A5800A5}"/>
    <dgm:cxn modelId="{D361EE2C-6BCE-4E2D-A19F-6550B79EE9F5}" srcId="{6B8521A2-868F-4858-AAA3-D9AA325C6D60}" destId="{735E5622-BEF9-4AB3-ACAD-46B22AD13F31}" srcOrd="4" destOrd="0" parTransId="{E569FE2B-DDBC-4067-899A-D084D59FC6F4}" sibTransId="{53F5C3A8-CB6B-4B68-9FE2-48CD070A9715}"/>
    <dgm:cxn modelId="{2384342D-922D-49B5-ADE0-AD26C153E6F5}" srcId="{6B8521A2-868F-4858-AAA3-D9AA325C6D60}" destId="{8FC82490-C0C7-467A-BC99-1E1AD392CD37}" srcOrd="1" destOrd="0" parTransId="{C1BB4658-E839-4170-87C6-2EE4E1E3B856}" sibTransId="{2A54D986-F504-440A-B56B-D49E22BB9516}"/>
    <dgm:cxn modelId="{A8490C33-CC3E-418B-9D7F-40BF8DEC597E}" srcId="{6B8521A2-868F-4858-AAA3-D9AA325C6D60}" destId="{8FF92CAF-314C-4838-94CA-61A1AAC89275}" srcOrd="5" destOrd="0" parTransId="{432A9475-269E-404B-92DD-F21D3270E8CD}" sibTransId="{8719D509-3173-4EEF-BFA4-D9F19B7AD808}"/>
    <dgm:cxn modelId="{26456D62-CA2C-40C5-B571-99E3C7D854C8}" type="presOf" srcId="{8FF92CAF-314C-4838-94CA-61A1AAC89275}" destId="{CB70065F-9926-4FE2-9FA5-F304ED2FB0CD}" srcOrd="0" destOrd="0" presId="urn:microsoft.com/office/officeart/2005/8/layout/vList3"/>
    <dgm:cxn modelId="{95182668-A20B-471D-A901-7011502F97B5}" type="presOf" srcId="{735E5622-BEF9-4AB3-ACAD-46B22AD13F31}" destId="{1FAFAC2C-B2D7-45BB-9FEB-C9DA7A32180C}" srcOrd="0" destOrd="0" presId="urn:microsoft.com/office/officeart/2005/8/layout/vList3"/>
    <dgm:cxn modelId="{6B974A50-4ED7-43DB-B5A0-025BB1371E2F}" type="presOf" srcId="{0CE68302-20FA-4E52-AD08-1A8713410EE8}" destId="{5805426C-A331-42AE-9EF5-415B976D96EA}" srcOrd="0" destOrd="0" presId="urn:microsoft.com/office/officeart/2005/8/layout/vList3"/>
    <dgm:cxn modelId="{110A38A5-2F89-49FE-B6BC-2D4099D17318}" srcId="{6B8521A2-868F-4858-AAA3-D9AA325C6D60}" destId="{5F413440-D6C3-405F-A87A-163ECCB70E5D}" srcOrd="3" destOrd="0" parTransId="{D687E4ED-3EFC-4330-80DA-B7211FECBCF0}" sibTransId="{FA9024B7-5AD6-44CE-AC08-B173201C2788}"/>
    <dgm:cxn modelId="{78DB96B6-07FF-4DFB-8F61-CD6ACCD26431}" type="presOf" srcId="{5F413440-D6C3-405F-A87A-163ECCB70E5D}" destId="{E5AED935-DBC1-4564-9969-FFCEAB981602}" srcOrd="0" destOrd="0" presId="urn:microsoft.com/office/officeart/2005/8/layout/vList3"/>
    <dgm:cxn modelId="{4DE0F3C0-A44B-4E03-9736-90306A7DFB29}" type="presOf" srcId="{6B8521A2-868F-4858-AAA3-D9AA325C6D60}" destId="{3C8271E4-F7D7-4733-8C4B-CCB74EC57EA9}" srcOrd="0" destOrd="0" presId="urn:microsoft.com/office/officeart/2005/8/layout/vList3"/>
    <dgm:cxn modelId="{235680D8-5483-4B8D-86D2-E2650E945804}" srcId="{6B8521A2-868F-4858-AAA3-D9AA325C6D60}" destId="{0CE68302-20FA-4E52-AD08-1A8713410EE8}" srcOrd="0" destOrd="0" parTransId="{2227CF19-F82A-4694-9836-B902D4F3950B}" sibTransId="{27B2D8EB-0299-4EA7-BCAA-F83A8273F5DB}"/>
    <dgm:cxn modelId="{6C2663F5-176E-4E6A-84B3-CD74D6D56658}" srcId="{6B8521A2-868F-4858-AAA3-D9AA325C6D60}" destId="{53447AF5-EB06-4DEB-8212-4BDE5E7C5ACF}" srcOrd="6" destOrd="0" parTransId="{63C60190-4421-4A39-8C08-F4B878C703D9}" sibTransId="{9C4C4344-DFBB-47C4-BC5F-50FCEAECBD73}"/>
    <dgm:cxn modelId="{A0E8CEFF-B706-47B0-ABDA-CE46574A0758}" type="presParOf" srcId="{3C8271E4-F7D7-4733-8C4B-CCB74EC57EA9}" destId="{76B3C6A5-41B0-4C4E-ACD0-929205F8BAF8}" srcOrd="0" destOrd="0" presId="urn:microsoft.com/office/officeart/2005/8/layout/vList3"/>
    <dgm:cxn modelId="{B8E028FB-4ECB-490F-8457-6ED53D3B67F1}" type="presParOf" srcId="{76B3C6A5-41B0-4C4E-ACD0-929205F8BAF8}" destId="{F569382A-BE39-409D-912C-0BFD610B758B}" srcOrd="0" destOrd="0" presId="urn:microsoft.com/office/officeart/2005/8/layout/vList3"/>
    <dgm:cxn modelId="{C7EE1099-C0AC-4340-AE8D-33FD3229D0B7}" type="presParOf" srcId="{76B3C6A5-41B0-4C4E-ACD0-929205F8BAF8}" destId="{5805426C-A331-42AE-9EF5-415B976D96EA}" srcOrd="1" destOrd="0" presId="urn:microsoft.com/office/officeart/2005/8/layout/vList3"/>
    <dgm:cxn modelId="{40089C14-CBFD-47E2-8649-15BAFBA38B50}" type="presParOf" srcId="{3C8271E4-F7D7-4733-8C4B-CCB74EC57EA9}" destId="{4536F08A-39E8-47A0-A417-CD703E349F49}" srcOrd="1" destOrd="0" presId="urn:microsoft.com/office/officeart/2005/8/layout/vList3"/>
    <dgm:cxn modelId="{CF92233B-8F4A-4728-BC4D-12B6980B6DD3}" type="presParOf" srcId="{3C8271E4-F7D7-4733-8C4B-CCB74EC57EA9}" destId="{E91256A5-E617-49FC-94AD-B1E1113C8EA1}" srcOrd="2" destOrd="0" presId="urn:microsoft.com/office/officeart/2005/8/layout/vList3"/>
    <dgm:cxn modelId="{0D13C6C8-0862-4206-A06B-0172DD588BE8}" type="presParOf" srcId="{E91256A5-E617-49FC-94AD-B1E1113C8EA1}" destId="{41B67ABC-1F62-4D80-BA04-16EB2C3DD760}" srcOrd="0" destOrd="0" presId="urn:microsoft.com/office/officeart/2005/8/layout/vList3"/>
    <dgm:cxn modelId="{C6EF1622-F692-46CA-BFB9-56FC3129A55B}" type="presParOf" srcId="{E91256A5-E617-49FC-94AD-B1E1113C8EA1}" destId="{C1FC60F4-F6AB-4E9F-BA20-339035A6F570}" srcOrd="1" destOrd="0" presId="urn:microsoft.com/office/officeart/2005/8/layout/vList3"/>
    <dgm:cxn modelId="{9488B7BE-8E9F-4120-84CF-2E6EDDF72BD8}" type="presParOf" srcId="{3C8271E4-F7D7-4733-8C4B-CCB74EC57EA9}" destId="{777EED08-243E-465E-A1C5-8F393B1A617C}" srcOrd="3" destOrd="0" presId="urn:microsoft.com/office/officeart/2005/8/layout/vList3"/>
    <dgm:cxn modelId="{75CB859B-4A02-45FD-99D3-B06FE98454B0}" type="presParOf" srcId="{3C8271E4-F7D7-4733-8C4B-CCB74EC57EA9}" destId="{EDC168D1-26A8-4DD2-9362-D0205C3E0D7B}" srcOrd="4" destOrd="0" presId="urn:microsoft.com/office/officeart/2005/8/layout/vList3"/>
    <dgm:cxn modelId="{C8BD2FFF-5972-4360-A4D2-DAE34D256C27}" type="presParOf" srcId="{EDC168D1-26A8-4DD2-9362-D0205C3E0D7B}" destId="{46D6AC1A-8DB3-4747-BB26-C9A8BD126CA9}" srcOrd="0" destOrd="0" presId="urn:microsoft.com/office/officeart/2005/8/layout/vList3"/>
    <dgm:cxn modelId="{EE5637C1-8CA6-436E-9E17-C2F0C77F635C}" type="presParOf" srcId="{EDC168D1-26A8-4DD2-9362-D0205C3E0D7B}" destId="{D3A36CBB-38D4-4347-9D8F-59EE00071623}" srcOrd="1" destOrd="0" presId="urn:microsoft.com/office/officeart/2005/8/layout/vList3"/>
    <dgm:cxn modelId="{52647280-EC85-4530-A257-FB09E91D0CBA}" type="presParOf" srcId="{3C8271E4-F7D7-4733-8C4B-CCB74EC57EA9}" destId="{C539D628-704B-4E9E-B07B-1990FE09738E}" srcOrd="5" destOrd="0" presId="urn:microsoft.com/office/officeart/2005/8/layout/vList3"/>
    <dgm:cxn modelId="{88F0058A-14C3-4933-81E3-036753D4EA98}" type="presParOf" srcId="{3C8271E4-F7D7-4733-8C4B-CCB74EC57EA9}" destId="{1F1980F4-E21D-410B-8353-35AE2FF16999}" srcOrd="6" destOrd="0" presId="urn:microsoft.com/office/officeart/2005/8/layout/vList3"/>
    <dgm:cxn modelId="{5D5C7E4C-AE4A-45C1-9828-98FBCD4086AA}" type="presParOf" srcId="{1F1980F4-E21D-410B-8353-35AE2FF16999}" destId="{AE18A8E6-1BA2-4114-B3CC-296707A0BC79}" srcOrd="0" destOrd="0" presId="urn:microsoft.com/office/officeart/2005/8/layout/vList3"/>
    <dgm:cxn modelId="{90E82533-9FCD-4AD0-BF71-D611A90F473E}" type="presParOf" srcId="{1F1980F4-E21D-410B-8353-35AE2FF16999}" destId="{E5AED935-DBC1-4564-9969-FFCEAB981602}" srcOrd="1" destOrd="0" presId="urn:microsoft.com/office/officeart/2005/8/layout/vList3"/>
    <dgm:cxn modelId="{C30A613A-0CE1-485F-97E6-AD59E0B8568E}" type="presParOf" srcId="{3C8271E4-F7D7-4733-8C4B-CCB74EC57EA9}" destId="{77F15A58-3F80-495B-8907-029A6E68D80F}" srcOrd="7" destOrd="0" presId="urn:microsoft.com/office/officeart/2005/8/layout/vList3"/>
    <dgm:cxn modelId="{67E67E4A-8E2E-442E-AA97-14C67C63E3F6}" type="presParOf" srcId="{3C8271E4-F7D7-4733-8C4B-CCB74EC57EA9}" destId="{DFF74963-2F5D-40DC-B511-61079B268945}" srcOrd="8" destOrd="0" presId="urn:microsoft.com/office/officeart/2005/8/layout/vList3"/>
    <dgm:cxn modelId="{0097C9E3-464B-4B49-9DFF-83EE4965D2EA}" type="presParOf" srcId="{DFF74963-2F5D-40DC-B511-61079B268945}" destId="{FC626A08-3097-42FE-B7CF-4D44991B8707}" srcOrd="0" destOrd="0" presId="urn:microsoft.com/office/officeart/2005/8/layout/vList3"/>
    <dgm:cxn modelId="{44A39CFD-2D71-4AE5-A69B-AD1282A4F521}" type="presParOf" srcId="{DFF74963-2F5D-40DC-B511-61079B268945}" destId="{1FAFAC2C-B2D7-45BB-9FEB-C9DA7A32180C}" srcOrd="1" destOrd="0" presId="urn:microsoft.com/office/officeart/2005/8/layout/vList3"/>
    <dgm:cxn modelId="{1C99218E-3D1A-4841-AB0E-4CACE82C7B81}" type="presParOf" srcId="{3C8271E4-F7D7-4733-8C4B-CCB74EC57EA9}" destId="{AB7AC5C7-6A42-4836-B277-2F6D6CC26B09}" srcOrd="9" destOrd="0" presId="urn:microsoft.com/office/officeart/2005/8/layout/vList3"/>
    <dgm:cxn modelId="{2498609F-24AE-4921-B5E5-F6A654549221}" type="presParOf" srcId="{3C8271E4-F7D7-4733-8C4B-CCB74EC57EA9}" destId="{507EE14E-118E-4858-9C54-1F0C4A545A32}" srcOrd="10" destOrd="0" presId="urn:microsoft.com/office/officeart/2005/8/layout/vList3"/>
    <dgm:cxn modelId="{8B35E192-9B9D-4497-AC71-B1013FE514A1}" type="presParOf" srcId="{507EE14E-118E-4858-9C54-1F0C4A545A32}" destId="{9F05BDEA-39C9-4125-904C-5B109C6B78CE}" srcOrd="0" destOrd="0" presId="urn:microsoft.com/office/officeart/2005/8/layout/vList3"/>
    <dgm:cxn modelId="{831CEDE9-B2E2-430D-9FF1-295870B012EC}" type="presParOf" srcId="{507EE14E-118E-4858-9C54-1F0C4A545A32}" destId="{CB70065F-9926-4FE2-9FA5-F304ED2FB0CD}" srcOrd="1" destOrd="0" presId="urn:microsoft.com/office/officeart/2005/8/layout/vList3"/>
    <dgm:cxn modelId="{0C834380-AABF-4D88-9044-36011059129F}" type="presParOf" srcId="{3C8271E4-F7D7-4733-8C4B-CCB74EC57EA9}" destId="{EB8DC47A-668C-4EF2-A31F-0CFE310BF4A3}" srcOrd="11" destOrd="0" presId="urn:microsoft.com/office/officeart/2005/8/layout/vList3"/>
    <dgm:cxn modelId="{A88CCC78-A869-42FE-8248-D03730D0215D}" type="presParOf" srcId="{3C8271E4-F7D7-4733-8C4B-CCB74EC57EA9}" destId="{5B2518EE-044A-46B3-AA76-F0C71FFE6745}" srcOrd="12" destOrd="0" presId="urn:microsoft.com/office/officeart/2005/8/layout/vList3"/>
    <dgm:cxn modelId="{8CD797E2-7EE4-4AFA-81D2-3DE51220CEDA}" type="presParOf" srcId="{5B2518EE-044A-46B3-AA76-F0C71FFE6745}" destId="{FEF9360A-CDE8-4833-B507-4E29C592C8B1}" srcOrd="0" destOrd="0" presId="urn:microsoft.com/office/officeart/2005/8/layout/vList3"/>
    <dgm:cxn modelId="{9574A2B6-4E75-4CDB-AA46-D30ED784A34E}" type="presParOf" srcId="{5B2518EE-044A-46B3-AA76-F0C71FFE6745}" destId="{3204F215-2768-41D7-B654-E7DFC7C4DC3A}" srcOrd="1" destOrd="0" presId="urn:microsoft.com/office/officeart/2005/8/layout/vList3"/>
  </dgm:cxnLst>
  <dgm:bg/>
  <dgm:whole/>
  <dgm:extLst>
    <a:ext uri="http://schemas.microsoft.com/office/drawing/2008/diagram">
      <dsp:dataModelExt xmlns:dsp="http://schemas.microsoft.com/office/drawing/2008/diagram" relId="rId30"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8CD265B1-69D0-407A-AC43-DCA4820AA05C}"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CC546305-8164-4AF1-B7C9-A9560556331A}">
      <dgm:prSet phldrT="[Text]" custT="1"/>
      <dgm:spPr>
        <a:solidFill>
          <a:schemeClr val="tx2"/>
        </a:solidFill>
        <a:ln>
          <a:noFill/>
        </a:ln>
      </dgm:spPr>
      <dgm:t>
        <a:bodyPr/>
        <a:lstStyle/>
        <a:p>
          <a:pPr algn="ctr"/>
          <a:r>
            <a:rPr lang="en-GB" sz="1000">
              <a:latin typeface="Arial" panose="020B0604020202020204" pitchFamily="34" charset="0"/>
              <a:cs typeface="Arial" panose="020B0604020202020204" pitchFamily="34" charset="0"/>
            </a:rPr>
            <a:t>Before the training</a:t>
          </a:r>
        </a:p>
      </dgm:t>
    </dgm:pt>
    <dgm:pt modelId="{1A87AE38-501E-463F-A3F7-F1CB579510E9}" type="parTrans" cxnId="{86A0F569-8070-4886-A8BC-68320D01B14A}">
      <dgm:prSet/>
      <dgm:spPr/>
      <dgm:t>
        <a:bodyPr/>
        <a:lstStyle/>
        <a:p>
          <a:pPr algn="ctr"/>
          <a:endParaRPr lang="en-GB" sz="1000">
            <a:latin typeface="Arial" panose="020B0604020202020204" pitchFamily="34" charset="0"/>
            <a:cs typeface="Arial" panose="020B0604020202020204" pitchFamily="34" charset="0"/>
          </a:endParaRPr>
        </a:p>
      </dgm:t>
    </dgm:pt>
    <dgm:pt modelId="{9E3CD167-7E6F-481F-B6AB-03BC1DFBEF15}" type="sibTrans" cxnId="{86A0F569-8070-4886-A8BC-68320D01B14A}">
      <dgm:prSet/>
      <dgm:spPr/>
      <dgm:t>
        <a:bodyPr/>
        <a:lstStyle/>
        <a:p>
          <a:pPr algn="ctr"/>
          <a:endParaRPr lang="en-GB" sz="1000">
            <a:latin typeface="Arial" panose="020B0604020202020204" pitchFamily="34" charset="0"/>
            <a:cs typeface="Arial" panose="020B0604020202020204" pitchFamily="34" charset="0"/>
          </a:endParaRPr>
        </a:p>
      </dgm:t>
    </dgm:pt>
    <dgm:pt modelId="{E1D78801-9692-43EF-BB21-CEE2DA5DD4AC}">
      <dgm:prSet phldrT="[Text]" custT="1"/>
      <dgm:spPr>
        <a:solidFill>
          <a:schemeClr val="bg2">
            <a:alpha val="90000"/>
          </a:schemeClr>
        </a:solidFill>
        <a:ln>
          <a:noFill/>
        </a:ln>
      </dgm:spPr>
      <dgm:t>
        <a:bodyPr/>
        <a:lstStyle/>
        <a:p>
          <a:pPr algn="ctr"/>
          <a:r>
            <a:rPr lang="en-GB" sz="1000">
              <a:latin typeface="Arial" panose="020B0604020202020204" pitchFamily="34" charset="0"/>
              <a:cs typeface="Arial" panose="020B0604020202020204" pitchFamily="34" charset="0"/>
            </a:rPr>
            <a:t>30%</a:t>
          </a:r>
        </a:p>
      </dgm:t>
    </dgm:pt>
    <dgm:pt modelId="{60360F98-E3FE-4230-A4D5-7EDBFD1C598B}" type="parTrans" cxnId="{8E092792-7B3A-4F4C-9D97-915DF2189673}">
      <dgm:prSet/>
      <dgm:spPr>
        <a:noFill/>
        <a:ln>
          <a:noFill/>
        </a:ln>
      </dgm:spPr>
      <dgm:t>
        <a:bodyPr/>
        <a:lstStyle/>
        <a:p>
          <a:pPr algn="ctr"/>
          <a:endParaRPr lang="en-GB" sz="1000">
            <a:latin typeface="Arial" panose="020B0604020202020204" pitchFamily="34" charset="0"/>
            <a:cs typeface="Arial" panose="020B0604020202020204" pitchFamily="34" charset="0"/>
          </a:endParaRPr>
        </a:p>
      </dgm:t>
    </dgm:pt>
    <dgm:pt modelId="{E9540F13-67DC-4BAD-A40A-10A0A3B81956}" type="sibTrans" cxnId="{8E092792-7B3A-4F4C-9D97-915DF2189673}">
      <dgm:prSet/>
      <dgm:spPr/>
      <dgm:t>
        <a:bodyPr/>
        <a:lstStyle/>
        <a:p>
          <a:pPr algn="ctr"/>
          <a:endParaRPr lang="en-GB" sz="1000">
            <a:latin typeface="Arial" panose="020B0604020202020204" pitchFamily="34" charset="0"/>
            <a:cs typeface="Arial" panose="020B0604020202020204" pitchFamily="34" charset="0"/>
          </a:endParaRPr>
        </a:p>
      </dgm:t>
    </dgm:pt>
    <dgm:pt modelId="{7221D920-07D3-4A65-8AD2-82EC3AD22E4E}">
      <dgm:prSet phldrT="[Text]" custT="1"/>
      <dgm:spPr/>
      <dgm:t>
        <a:bodyPr/>
        <a:lstStyle/>
        <a:p>
          <a:pPr algn="ctr"/>
          <a:r>
            <a:rPr lang="en-GB" sz="1000">
              <a:latin typeface="Arial" panose="020B0604020202020204" pitchFamily="34" charset="0"/>
              <a:cs typeface="Arial" panose="020B0604020202020204" pitchFamily="34" charset="0"/>
            </a:rPr>
            <a:t>80%</a:t>
          </a:r>
        </a:p>
      </dgm:t>
    </dgm:pt>
    <dgm:pt modelId="{E7D433FE-3DCB-4851-BCCB-E81879F15D68}" type="parTrans" cxnId="{22717692-D1E7-4C3E-8EF2-09C8CD155F78}">
      <dgm:prSet/>
      <dgm:spPr/>
      <dgm:t>
        <a:bodyPr/>
        <a:lstStyle/>
        <a:p>
          <a:pPr algn="ctr"/>
          <a:endParaRPr lang="en-GB" sz="1000">
            <a:latin typeface="Arial" panose="020B0604020202020204" pitchFamily="34" charset="0"/>
            <a:cs typeface="Arial" panose="020B0604020202020204" pitchFamily="34" charset="0"/>
          </a:endParaRPr>
        </a:p>
      </dgm:t>
    </dgm:pt>
    <dgm:pt modelId="{6C044EEF-687A-49BF-A5E4-BF0EE851C46F}" type="sibTrans" cxnId="{22717692-D1E7-4C3E-8EF2-09C8CD155F78}">
      <dgm:prSet/>
      <dgm:spPr>
        <a:noFill/>
        <a:ln>
          <a:noFill/>
        </a:ln>
      </dgm:spPr>
      <dgm:t>
        <a:bodyPr/>
        <a:lstStyle/>
        <a:p>
          <a:pPr algn="ctr"/>
          <a:endParaRPr lang="en-GB" sz="1000">
            <a:latin typeface="Arial" panose="020B0604020202020204" pitchFamily="34" charset="0"/>
            <a:cs typeface="Arial" panose="020B0604020202020204" pitchFamily="34" charset="0"/>
          </a:endParaRPr>
        </a:p>
      </dgm:t>
    </dgm:pt>
    <dgm:pt modelId="{7210BF14-133B-4752-B637-E0CB67A16342}">
      <dgm:prSet phldrT="[Text]" custT="1"/>
      <dgm:spPr>
        <a:solidFill>
          <a:schemeClr val="tx2"/>
        </a:solidFill>
        <a:ln>
          <a:noFill/>
        </a:ln>
      </dgm:spPr>
      <dgm:t>
        <a:bodyPr/>
        <a:lstStyle/>
        <a:p>
          <a:pPr algn="ctr"/>
          <a:r>
            <a:rPr lang="en-GB" sz="1000">
              <a:latin typeface="Arial" panose="020B0604020202020204" pitchFamily="34" charset="0"/>
              <a:cs typeface="Arial" panose="020B0604020202020204" pitchFamily="34" charset="0"/>
            </a:rPr>
            <a:t>Since the training</a:t>
          </a:r>
        </a:p>
      </dgm:t>
    </dgm:pt>
    <dgm:pt modelId="{D8162C7B-3F46-42F1-9B3B-E6B5BFDB8CE4}" type="parTrans" cxnId="{ADB605A3-06F1-475C-91E0-0FAAD0D879DC}">
      <dgm:prSet/>
      <dgm:spPr/>
      <dgm:t>
        <a:bodyPr/>
        <a:lstStyle/>
        <a:p>
          <a:pPr algn="ctr"/>
          <a:endParaRPr lang="en-GB" sz="1000">
            <a:latin typeface="Arial" panose="020B0604020202020204" pitchFamily="34" charset="0"/>
            <a:cs typeface="Arial" panose="020B0604020202020204" pitchFamily="34" charset="0"/>
          </a:endParaRPr>
        </a:p>
      </dgm:t>
    </dgm:pt>
    <dgm:pt modelId="{45E2ACD2-7E6E-49E8-B5CD-F5DB3CFB8ACC}" type="sibTrans" cxnId="{ADB605A3-06F1-475C-91E0-0FAAD0D879DC}">
      <dgm:prSet/>
      <dgm:spPr/>
      <dgm:t>
        <a:bodyPr/>
        <a:lstStyle/>
        <a:p>
          <a:pPr algn="ctr"/>
          <a:endParaRPr lang="en-GB" sz="1000">
            <a:latin typeface="Arial" panose="020B0604020202020204" pitchFamily="34" charset="0"/>
            <a:cs typeface="Arial" panose="020B0604020202020204" pitchFamily="34" charset="0"/>
          </a:endParaRPr>
        </a:p>
      </dgm:t>
    </dgm:pt>
    <dgm:pt modelId="{F5346A49-35C8-47D3-A3BC-F041C1E4D84D}">
      <dgm:prSet phldrT="[Text]" custT="1"/>
      <dgm:spPr>
        <a:solidFill>
          <a:schemeClr val="bg2">
            <a:alpha val="90000"/>
          </a:schemeClr>
        </a:solidFill>
        <a:ln>
          <a:noFill/>
        </a:ln>
      </dgm:spPr>
      <dgm:t>
        <a:bodyPr/>
        <a:lstStyle/>
        <a:p>
          <a:pPr algn="ctr"/>
          <a:r>
            <a:rPr lang="en-GB" sz="1000">
              <a:latin typeface="Arial" panose="020B0604020202020204" pitchFamily="34" charset="0"/>
              <a:cs typeface="Arial" panose="020B0604020202020204" pitchFamily="34" charset="0"/>
            </a:rPr>
            <a:t>59%</a:t>
          </a:r>
        </a:p>
      </dgm:t>
    </dgm:pt>
    <dgm:pt modelId="{4D83C660-20EF-4BD8-8CD2-F624F56618B1}" type="parTrans" cxnId="{CEBA8757-FE07-470D-A4A5-0E9FCC8696BC}">
      <dgm:prSet/>
      <dgm:spPr>
        <a:noFill/>
        <a:ln>
          <a:noFill/>
        </a:ln>
      </dgm:spPr>
      <dgm:t>
        <a:bodyPr/>
        <a:lstStyle/>
        <a:p>
          <a:pPr algn="ctr"/>
          <a:endParaRPr lang="en-GB" sz="1000">
            <a:latin typeface="Arial" panose="020B0604020202020204" pitchFamily="34" charset="0"/>
            <a:cs typeface="Arial" panose="020B0604020202020204" pitchFamily="34" charset="0"/>
          </a:endParaRPr>
        </a:p>
      </dgm:t>
    </dgm:pt>
    <dgm:pt modelId="{A56AA624-AE1D-4A74-971B-A7D7149A33E0}" type="sibTrans" cxnId="{CEBA8757-FE07-470D-A4A5-0E9FCC8696BC}">
      <dgm:prSet/>
      <dgm:spPr/>
      <dgm:t>
        <a:bodyPr/>
        <a:lstStyle/>
        <a:p>
          <a:pPr algn="ctr"/>
          <a:endParaRPr lang="en-GB" sz="1000">
            <a:latin typeface="Arial" panose="020B0604020202020204" pitchFamily="34" charset="0"/>
            <a:cs typeface="Arial" panose="020B0604020202020204" pitchFamily="34" charset="0"/>
          </a:endParaRPr>
        </a:p>
      </dgm:t>
    </dgm:pt>
    <dgm:pt modelId="{8625F9C1-64B1-4108-A11D-B8669D7E07E4}">
      <dgm:prSet phldrT="[Text]" custT="1"/>
      <dgm:spPr/>
      <dgm:t>
        <a:bodyPr/>
        <a:lstStyle/>
        <a:p>
          <a:pPr algn="ctr"/>
          <a:r>
            <a:rPr lang="en-GB" sz="1000">
              <a:latin typeface="Arial" panose="020B0604020202020204" pitchFamily="34" charset="0"/>
              <a:cs typeface="Arial" panose="020B0604020202020204" pitchFamily="34" charset="0"/>
            </a:rPr>
            <a:t>77%</a:t>
          </a:r>
        </a:p>
      </dgm:t>
    </dgm:pt>
    <dgm:pt modelId="{40830053-8CDB-4144-8BCD-F16CDFC62929}" type="parTrans" cxnId="{169A25F1-8615-4FBF-8C09-CCB9EA19F07E}">
      <dgm:prSet/>
      <dgm:spPr/>
      <dgm:t>
        <a:bodyPr/>
        <a:lstStyle/>
        <a:p>
          <a:pPr algn="ctr"/>
          <a:endParaRPr lang="en-GB" sz="1000">
            <a:latin typeface="Arial" panose="020B0604020202020204" pitchFamily="34" charset="0"/>
            <a:cs typeface="Arial" panose="020B0604020202020204" pitchFamily="34" charset="0"/>
          </a:endParaRPr>
        </a:p>
      </dgm:t>
    </dgm:pt>
    <dgm:pt modelId="{321D056F-DB78-4549-B0F0-3AB1EFD25366}" type="sibTrans" cxnId="{169A25F1-8615-4FBF-8C09-CCB9EA19F07E}">
      <dgm:prSet/>
      <dgm:spPr>
        <a:noFill/>
        <a:ln>
          <a:noFill/>
        </a:ln>
      </dgm:spPr>
      <dgm:t>
        <a:bodyPr/>
        <a:lstStyle/>
        <a:p>
          <a:pPr algn="ctr"/>
          <a:endParaRPr lang="en-GB" sz="1000">
            <a:latin typeface="Arial" panose="020B0604020202020204" pitchFamily="34" charset="0"/>
            <a:cs typeface="Arial" panose="020B0604020202020204" pitchFamily="34" charset="0"/>
          </a:endParaRPr>
        </a:p>
      </dgm:t>
    </dgm:pt>
    <dgm:pt modelId="{B0E91554-3208-49D1-86CF-5DE244D108FD}">
      <dgm:prSet phldrT="[Text]" custT="1"/>
      <dgm:spPr/>
      <dgm:t>
        <a:bodyPr/>
        <a:lstStyle/>
        <a:p>
          <a:pPr algn="ctr"/>
          <a:r>
            <a:rPr lang="en-GB" sz="1000">
              <a:latin typeface="Arial" panose="020B0604020202020204" pitchFamily="34" charset="0"/>
              <a:cs typeface="Arial" panose="020B0604020202020204" pitchFamily="34" charset="0"/>
            </a:rPr>
            <a:t>6%</a:t>
          </a:r>
        </a:p>
      </dgm:t>
    </dgm:pt>
    <dgm:pt modelId="{416CA3D0-27F0-45A7-9D94-553DFCE8CF34}" type="parTrans" cxnId="{1A187360-A681-4013-BB35-9ACFF9A863D9}">
      <dgm:prSet/>
      <dgm:spPr/>
      <dgm:t>
        <a:bodyPr/>
        <a:lstStyle/>
        <a:p>
          <a:endParaRPr lang="en-GB" sz="1000"/>
        </a:p>
      </dgm:t>
    </dgm:pt>
    <dgm:pt modelId="{1D835898-27DB-40FE-8736-4066DED52257}" type="sibTrans" cxnId="{1A187360-A681-4013-BB35-9ACFF9A863D9}">
      <dgm:prSet/>
      <dgm:spPr>
        <a:noFill/>
        <a:ln>
          <a:noFill/>
        </a:ln>
      </dgm:spPr>
      <dgm:t>
        <a:bodyPr/>
        <a:lstStyle/>
        <a:p>
          <a:endParaRPr lang="en-GB" sz="1000"/>
        </a:p>
      </dgm:t>
    </dgm:pt>
    <dgm:pt modelId="{04C075F5-1B2D-47F2-94EE-942C44B5F696}">
      <dgm:prSet phldrT="[Text]" custT="1"/>
      <dgm:spPr/>
      <dgm:t>
        <a:bodyPr/>
        <a:lstStyle/>
        <a:p>
          <a:pPr algn="ctr"/>
          <a:r>
            <a:rPr lang="en-GB" sz="1000">
              <a:latin typeface="Arial" panose="020B0604020202020204" pitchFamily="34" charset="0"/>
              <a:cs typeface="Arial" panose="020B0604020202020204" pitchFamily="34" charset="0"/>
            </a:rPr>
            <a:t>3%</a:t>
          </a:r>
        </a:p>
      </dgm:t>
    </dgm:pt>
    <dgm:pt modelId="{70F505C9-DF38-41D3-8338-66D46B8E9E5F}" type="parTrans" cxnId="{171E0C86-0B23-485C-BB2E-23D5DC8C8D9E}">
      <dgm:prSet/>
      <dgm:spPr/>
      <dgm:t>
        <a:bodyPr/>
        <a:lstStyle/>
        <a:p>
          <a:endParaRPr lang="en-GB" sz="1000"/>
        </a:p>
      </dgm:t>
    </dgm:pt>
    <dgm:pt modelId="{754567E6-BA1C-481E-992E-9DE02D054123}" type="sibTrans" cxnId="{171E0C86-0B23-485C-BB2E-23D5DC8C8D9E}">
      <dgm:prSet/>
      <dgm:spPr>
        <a:noFill/>
        <a:ln>
          <a:noFill/>
        </a:ln>
      </dgm:spPr>
      <dgm:t>
        <a:bodyPr/>
        <a:lstStyle/>
        <a:p>
          <a:endParaRPr lang="en-GB" sz="1000"/>
        </a:p>
      </dgm:t>
    </dgm:pt>
    <dgm:pt modelId="{E317B949-745C-4306-A48E-3DAAE8D04BC7}">
      <dgm:prSet phldrT="[Text]" custT="1"/>
      <dgm:spPr/>
      <dgm:t>
        <a:bodyPr/>
        <a:lstStyle/>
        <a:p>
          <a:pPr algn="ctr"/>
          <a:r>
            <a:rPr lang="en-GB" sz="1000">
              <a:latin typeface="Arial" panose="020B0604020202020204" pitchFamily="34" charset="0"/>
              <a:cs typeface="Arial" panose="020B0604020202020204" pitchFamily="34" charset="0"/>
            </a:rPr>
            <a:t>6%</a:t>
          </a:r>
        </a:p>
      </dgm:t>
    </dgm:pt>
    <dgm:pt modelId="{3D64B949-AE89-44B4-9CFA-821BAB68A8CC}" type="parTrans" cxnId="{9358172D-BD85-4B65-83BB-9BA90689B78E}">
      <dgm:prSet/>
      <dgm:spPr/>
      <dgm:t>
        <a:bodyPr/>
        <a:lstStyle/>
        <a:p>
          <a:endParaRPr lang="en-GB" sz="1000"/>
        </a:p>
      </dgm:t>
    </dgm:pt>
    <dgm:pt modelId="{A16F11E1-D34A-4F18-B363-97AC4514A657}" type="sibTrans" cxnId="{9358172D-BD85-4B65-83BB-9BA90689B78E}">
      <dgm:prSet/>
      <dgm:spPr>
        <a:noFill/>
        <a:ln>
          <a:noFill/>
        </a:ln>
      </dgm:spPr>
      <dgm:t>
        <a:bodyPr/>
        <a:lstStyle/>
        <a:p>
          <a:endParaRPr lang="en-GB" sz="1000"/>
        </a:p>
      </dgm:t>
    </dgm:pt>
    <dgm:pt modelId="{F0CAF34A-E885-4301-96AB-4E882B437B42}">
      <dgm:prSet phldrT="[Text]" custT="1"/>
      <dgm:spPr/>
      <dgm:t>
        <a:bodyPr/>
        <a:lstStyle/>
        <a:p>
          <a:pPr algn="ctr"/>
          <a:r>
            <a:rPr lang="en-GB" sz="1000">
              <a:latin typeface="Arial" panose="020B0604020202020204" pitchFamily="34" charset="0"/>
              <a:cs typeface="Arial" panose="020B0604020202020204" pitchFamily="34" charset="0"/>
            </a:rPr>
            <a:t>10%</a:t>
          </a:r>
        </a:p>
      </dgm:t>
    </dgm:pt>
    <dgm:pt modelId="{EE6BD4CF-FC1D-44DE-AE9F-A223A7B566A3}" type="parTrans" cxnId="{163DCB21-32C0-4FE3-ADB5-6386CE9EB14A}">
      <dgm:prSet/>
      <dgm:spPr/>
      <dgm:t>
        <a:bodyPr/>
        <a:lstStyle/>
        <a:p>
          <a:endParaRPr lang="en-GB" sz="1000"/>
        </a:p>
      </dgm:t>
    </dgm:pt>
    <dgm:pt modelId="{07697998-87CE-4EF1-B24F-6D608F6A81DD}" type="sibTrans" cxnId="{163DCB21-32C0-4FE3-ADB5-6386CE9EB14A}">
      <dgm:prSet/>
      <dgm:spPr>
        <a:noFill/>
        <a:ln>
          <a:noFill/>
        </a:ln>
      </dgm:spPr>
      <dgm:t>
        <a:bodyPr/>
        <a:lstStyle/>
        <a:p>
          <a:endParaRPr lang="en-GB" sz="1000"/>
        </a:p>
      </dgm:t>
    </dgm:pt>
    <dgm:pt modelId="{D023063E-ED4A-4B10-AA9D-490E8CA53416}">
      <dgm:prSet phldrT="[Text]" custT="1"/>
      <dgm:spPr/>
      <dgm:t>
        <a:bodyPr/>
        <a:lstStyle/>
        <a:p>
          <a:pPr algn="ctr"/>
          <a:r>
            <a:rPr lang="en-GB" sz="1000">
              <a:latin typeface="Arial" panose="020B0604020202020204" pitchFamily="34" charset="0"/>
              <a:cs typeface="Arial" panose="020B0604020202020204" pitchFamily="34" charset="0"/>
            </a:rPr>
            <a:t>7%</a:t>
          </a:r>
        </a:p>
      </dgm:t>
    </dgm:pt>
    <dgm:pt modelId="{975C57B3-AEC9-4BC6-A1B8-37FB3A8BC12F}" type="parTrans" cxnId="{3722DB03-C514-4D40-B19D-BE21209F8E27}">
      <dgm:prSet/>
      <dgm:spPr/>
      <dgm:t>
        <a:bodyPr/>
        <a:lstStyle/>
        <a:p>
          <a:endParaRPr lang="en-GB" sz="1000"/>
        </a:p>
      </dgm:t>
    </dgm:pt>
    <dgm:pt modelId="{9ED2014A-92D5-4D14-A51E-3C1740679756}" type="sibTrans" cxnId="{3722DB03-C514-4D40-B19D-BE21209F8E27}">
      <dgm:prSet/>
      <dgm:spPr/>
      <dgm:t>
        <a:bodyPr/>
        <a:lstStyle/>
        <a:p>
          <a:endParaRPr lang="en-GB" sz="1000"/>
        </a:p>
      </dgm:t>
    </dgm:pt>
    <dgm:pt modelId="{C346C633-D364-4249-A81E-0F444DB43BDE}">
      <dgm:prSet phldrT="[Text]" custT="1"/>
      <dgm:spPr/>
      <dgm:t>
        <a:bodyPr/>
        <a:lstStyle/>
        <a:p>
          <a:pPr algn="ctr"/>
          <a:r>
            <a:rPr lang="en-GB" sz="1000">
              <a:latin typeface="Arial" panose="020B0604020202020204" pitchFamily="34" charset="0"/>
              <a:cs typeface="Arial" panose="020B0604020202020204" pitchFamily="34" charset="0"/>
            </a:rPr>
            <a:t>11%</a:t>
          </a:r>
        </a:p>
      </dgm:t>
    </dgm:pt>
    <dgm:pt modelId="{3E8F7579-D85F-4794-AB00-2BB376B6753F}" type="parTrans" cxnId="{49A0C792-EE7D-4774-8F46-903B50E22327}">
      <dgm:prSet/>
      <dgm:spPr/>
      <dgm:t>
        <a:bodyPr/>
        <a:lstStyle/>
        <a:p>
          <a:endParaRPr lang="en-GB" sz="1000"/>
        </a:p>
      </dgm:t>
    </dgm:pt>
    <dgm:pt modelId="{96C7DAD6-AC06-4DC9-A61A-A2F81436AB74}" type="sibTrans" cxnId="{49A0C792-EE7D-4774-8F46-903B50E22327}">
      <dgm:prSet/>
      <dgm:spPr/>
      <dgm:t>
        <a:bodyPr/>
        <a:lstStyle/>
        <a:p>
          <a:endParaRPr lang="en-GB" sz="1000"/>
        </a:p>
      </dgm:t>
    </dgm:pt>
    <dgm:pt modelId="{C193A925-B611-4E3C-AB56-3C29516408EF}">
      <dgm:prSet phldrT="[Text]" custT="1"/>
      <dgm:spPr>
        <a:solidFill>
          <a:schemeClr val="bg1">
            <a:lumMod val="95000"/>
          </a:schemeClr>
        </a:solidFill>
        <a:ln>
          <a:solidFill>
            <a:schemeClr val="bg1">
              <a:lumMod val="95000"/>
            </a:schemeClr>
          </a:solidFill>
        </a:ln>
      </dgm:spPr>
      <dgm:t>
        <a:bodyPr/>
        <a:lstStyle/>
        <a:p>
          <a:pPr algn="ctr"/>
          <a:r>
            <a:rPr lang="en-GB" sz="1000">
              <a:solidFill>
                <a:sysClr val="windowText" lastClr="000000"/>
              </a:solidFill>
              <a:latin typeface="Arial" panose="020B0604020202020204" pitchFamily="34" charset="0"/>
              <a:cs typeface="Arial" panose="020B0604020202020204" pitchFamily="34" charset="0"/>
            </a:rPr>
            <a:t>Moved to formal complaint</a:t>
          </a:r>
        </a:p>
      </dgm:t>
    </dgm:pt>
    <dgm:pt modelId="{22D412D6-39D9-408A-9711-26310285CD8A}" type="parTrans" cxnId="{43BC001B-5E4C-4B76-A545-C4B9E443761C}">
      <dgm:prSet/>
      <dgm:spPr/>
      <dgm:t>
        <a:bodyPr/>
        <a:lstStyle/>
        <a:p>
          <a:endParaRPr lang="en-GB" sz="1000"/>
        </a:p>
      </dgm:t>
    </dgm:pt>
    <dgm:pt modelId="{7C633DFA-9849-4F87-B168-E1955468FA41}" type="sibTrans" cxnId="{43BC001B-5E4C-4B76-A545-C4B9E443761C}">
      <dgm:prSet/>
      <dgm:spPr/>
      <dgm:t>
        <a:bodyPr/>
        <a:lstStyle/>
        <a:p>
          <a:endParaRPr lang="en-GB" sz="1000"/>
        </a:p>
      </dgm:t>
    </dgm:pt>
    <dgm:pt modelId="{571BB1F6-C021-4716-B46E-5F252140BF0E}">
      <dgm:prSet phldrT="[Text]" custT="1"/>
      <dgm:spPr>
        <a:noFill/>
        <a:ln>
          <a:noFill/>
        </a:ln>
      </dgm:spPr>
      <dgm:t>
        <a:bodyPr/>
        <a:lstStyle/>
        <a:p>
          <a:pPr algn="ctr"/>
          <a:endParaRPr lang="en-GB" sz="1000">
            <a:latin typeface="Arial" panose="020B0604020202020204" pitchFamily="34" charset="0"/>
            <a:cs typeface="Arial" panose="020B0604020202020204" pitchFamily="34" charset="0"/>
          </a:endParaRPr>
        </a:p>
      </dgm:t>
    </dgm:pt>
    <dgm:pt modelId="{39C41644-0EF5-4330-B43C-EC3E4196306C}" type="parTrans" cxnId="{DAE4085E-9307-46D4-9569-04D9A62A58DD}">
      <dgm:prSet/>
      <dgm:spPr/>
      <dgm:t>
        <a:bodyPr/>
        <a:lstStyle/>
        <a:p>
          <a:endParaRPr lang="en-GB" sz="1000"/>
        </a:p>
      </dgm:t>
    </dgm:pt>
    <dgm:pt modelId="{A13DF3DF-6CA4-4983-A016-A51AE12C15A2}" type="sibTrans" cxnId="{DAE4085E-9307-46D4-9569-04D9A62A58DD}">
      <dgm:prSet/>
      <dgm:spPr/>
      <dgm:t>
        <a:bodyPr/>
        <a:lstStyle/>
        <a:p>
          <a:endParaRPr lang="en-GB" sz="1000"/>
        </a:p>
      </dgm:t>
    </dgm:pt>
    <dgm:pt modelId="{E64BFAF7-3713-4931-8C73-18CEE4806AFF}">
      <dgm:prSet phldrT="[Text]" custT="1"/>
      <dgm:spPr>
        <a:solidFill>
          <a:schemeClr val="bg1">
            <a:lumMod val="95000"/>
          </a:schemeClr>
        </a:solidFill>
        <a:ln>
          <a:solidFill>
            <a:schemeClr val="bg1">
              <a:lumMod val="95000"/>
            </a:schemeClr>
          </a:solidFill>
        </a:ln>
      </dgm:spPr>
      <dgm:t>
        <a:bodyPr/>
        <a:lstStyle/>
        <a:p>
          <a:pPr algn="ctr"/>
          <a:r>
            <a:rPr lang="en-GB" sz="1000">
              <a:solidFill>
                <a:sysClr val="windowText" lastClr="000000"/>
              </a:solidFill>
              <a:latin typeface="Arial" panose="020B0604020202020204" pitchFamily="34" charset="0"/>
              <a:cs typeface="Arial" panose="020B0604020202020204" pitchFamily="34" charset="0"/>
            </a:rPr>
            <a:t>Withdrawn</a:t>
          </a:r>
        </a:p>
      </dgm:t>
    </dgm:pt>
    <dgm:pt modelId="{6D9F82D5-430A-4C75-823C-70818539D340}" type="parTrans" cxnId="{FDC4F487-FD3B-478D-9295-881796455CEE}">
      <dgm:prSet/>
      <dgm:spPr/>
      <dgm:t>
        <a:bodyPr/>
        <a:lstStyle/>
        <a:p>
          <a:endParaRPr lang="en-GB" sz="1000"/>
        </a:p>
      </dgm:t>
    </dgm:pt>
    <dgm:pt modelId="{327237E0-F148-4B64-8B51-1A96CD9D6D03}" type="sibTrans" cxnId="{FDC4F487-FD3B-478D-9295-881796455CEE}">
      <dgm:prSet/>
      <dgm:spPr>
        <a:noFill/>
        <a:ln>
          <a:noFill/>
        </a:ln>
      </dgm:spPr>
      <dgm:t>
        <a:bodyPr/>
        <a:lstStyle/>
        <a:p>
          <a:endParaRPr lang="en-GB" sz="1000"/>
        </a:p>
      </dgm:t>
    </dgm:pt>
    <dgm:pt modelId="{FEA089A0-6EB8-4555-A5C7-BBF8B650303A}">
      <dgm:prSet phldrT="[Text]" custT="1"/>
      <dgm:spPr>
        <a:solidFill>
          <a:schemeClr val="bg1">
            <a:lumMod val="95000"/>
          </a:schemeClr>
        </a:solidFill>
        <a:ln>
          <a:solidFill>
            <a:schemeClr val="bg1">
              <a:lumMod val="95000"/>
            </a:schemeClr>
          </a:solidFill>
        </a:ln>
      </dgm:spPr>
      <dgm:t>
        <a:bodyPr/>
        <a:lstStyle/>
        <a:p>
          <a:pPr algn="ctr"/>
          <a:r>
            <a:rPr lang="en-GB" sz="1000">
              <a:solidFill>
                <a:sysClr val="windowText" lastClr="000000"/>
              </a:solidFill>
              <a:latin typeface="Arial" panose="020B0604020202020204" pitchFamily="34" charset="0"/>
              <a:cs typeface="Arial" panose="020B0604020202020204" pitchFamily="34" charset="0"/>
            </a:rPr>
            <a:t>Ongoing</a:t>
          </a:r>
        </a:p>
      </dgm:t>
    </dgm:pt>
    <dgm:pt modelId="{66086A91-351F-4183-BCB5-9A246953741F}" type="parTrans" cxnId="{DDAAD476-7589-40A5-A812-030F3053873A}">
      <dgm:prSet/>
      <dgm:spPr/>
      <dgm:t>
        <a:bodyPr/>
        <a:lstStyle/>
        <a:p>
          <a:endParaRPr lang="en-GB" sz="1000"/>
        </a:p>
      </dgm:t>
    </dgm:pt>
    <dgm:pt modelId="{8745F22D-1ACD-4ECA-AD69-DAAC849736ED}" type="sibTrans" cxnId="{DDAAD476-7589-40A5-A812-030F3053873A}">
      <dgm:prSet/>
      <dgm:spPr>
        <a:noFill/>
        <a:ln>
          <a:noFill/>
        </a:ln>
      </dgm:spPr>
      <dgm:t>
        <a:bodyPr/>
        <a:lstStyle/>
        <a:p>
          <a:endParaRPr lang="en-GB" sz="1000"/>
        </a:p>
      </dgm:t>
    </dgm:pt>
    <dgm:pt modelId="{C57D63B9-06A0-4882-8259-58DDA00C0BDD}">
      <dgm:prSet phldrT="[Text]" custT="1"/>
      <dgm:spPr>
        <a:solidFill>
          <a:schemeClr val="bg1">
            <a:lumMod val="95000"/>
          </a:schemeClr>
        </a:solidFill>
        <a:ln>
          <a:solidFill>
            <a:schemeClr val="bg1">
              <a:lumMod val="95000"/>
            </a:schemeClr>
          </a:solidFill>
        </a:ln>
      </dgm:spPr>
      <dgm:t>
        <a:bodyPr/>
        <a:lstStyle/>
        <a:p>
          <a:pPr algn="ctr"/>
          <a:r>
            <a:rPr lang="en-GB" sz="1000">
              <a:solidFill>
                <a:sysClr val="windowText" lastClr="000000"/>
              </a:solidFill>
              <a:latin typeface="Arial" panose="020B0604020202020204" pitchFamily="34" charset="0"/>
              <a:cs typeface="Arial" panose="020B0604020202020204" pitchFamily="34" charset="0"/>
            </a:rPr>
            <a:t>Fully or partially resolved</a:t>
          </a:r>
        </a:p>
      </dgm:t>
    </dgm:pt>
    <dgm:pt modelId="{7B8BFDAD-4037-47E1-A394-212A0AC9D16B}" type="parTrans" cxnId="{F31E548F-2376-4777-A46C-9D5406A20B19}">
      <dgm:prSet/>
      <dgm:spPr/>
      <dgm:t>
        <a:bodyPr/>
        <a:lstStyle/>
        <a:p>
          <a:endParaRPr lang="en-GB" sz="1000"/>
        </a:p>
      </dgm:t>
    </dgm:pt>
    <dgm:pt modelId="{B4791425-DCC8-47CC-8556-2FF69A3AD1D2}" type="sibTrans" cxnId="{F31E548F-2376-4777-A46C-9D5406A20B19}">
      <dgm:prSet/>
      <dgm:spPr>
        <a:noFill/>
        <a:ln>
          <a:noFill/>
        </a:ln>
      </dgm:spPr>
      <dgm:t>
        <a:bodyPr/>
        <a:lstStyle/>
        <a:p>
          <a:endParaRPr lang="en-GB" sz="1000"/>
        </a:p>
      </dgm:t>
    </dgm:pt>
    <dgm:pt modelId="{2A44CDFB-3761-416D-89C5-4636C16AD71A}">
      <dgm:prSet phldrT="[Text]" custT="1"/>
      <dgm:spPr>
        <a:solidFill>
          <a:schemeClr val="bg1">
            <a:lumMod val="95000"/>
          </a:schemeClr>
        </a:solidFill>
        <a:ln>
          <a:solidFill>
            <a:schemeClr val="bg1">
              <a:lumMod val="95000"/>
            </a:schemeClr>
          </a:solidFill>
        </a:ln>
      </dgm:spPr>
      <dgm:t>
        <a:bodyPr/>
        <a:lstStyle/>
        <a:p>
          <a:pPr algn="ctr"/>
          <a:r>
            <a:rPr lang="en-GB" sz="1000">
              <a:solidFill>
                <a:sysClr val="windowText" lastClr="000000"/>
              </a:solidFill>
              <a:latin typeface="Arial" panose="020B0604020202020204" pitchFamily="34" charset="0"/>
              <a:cs typeface="Arial" panose="020B0604020202020204" pitchFamily="34" charset="0"/>
            </a:rPr>
            <a:t>Delegates facilitated mediations</a:t>
          </a:r>
        </a:p>
      </dgm:t>
    </dgm:pt>
    <dgm:pt modelId="{3F8806D2-9C2A-45C5-9B30-0837D1B8E685}" type="parTrans" cxnId="{C0466F24-5477-4137-A142-7BF951C06F76}">
      <dgm:prSet/>
      <dgm:spPr>
        <a:noFill/>
        <a:ln>
          <a:noFill/>
        </a:ln>
      </dgm:spPr>
      <dgm:t>
        <a:bodyPr/>
        <a:lstStyle/>
        <a:p>
          <a:endParaRPr lang="en-GB" sz="1000"/>
        </a:p>
      </dgm:t>
    </dgm:pt>
    <dgm:pt modelId="{3FC41217-EAC8-4C09-97D0-47B679DE015B}" type="sibTrans" cxnId="{C0466F24-5477-4137-A142-7BF951C06F76}">
      <dgm:prSet/>
      <dgm:spPr>
        <a:noFill/>
        <a:ln>
          <a:noFill/>
        </a:ln>
      </dgm:spPr>
      <dgm:t>
        <a:bodyPr/>
        <a:lstStyle/>
        <a:p>
          <a:endParaRPr lang="en-GB" sz="1000"/>
        </a:p>
      </dgm:t>
    </dgm:pt>
    <dgm:pt modelId="{4E687C71-960C-4E8F-A6EF-A9E0DF1C4B98}" type="pres">
      <dgm:prSet presAssocID="{8CD265B1-69D0-407A-AC43-DCA4820AA05C}" presName="Name0" presStyleCnt="0">
        <dgm:presLayoutVars>
          <dgm:dir/>
          <dgm:animLvl val="lvl"/>
          <dgm:resizeHandles val="exact"/>
        </dgm:presLayoutVars>
      </dgm:prSet>
      <dgm:spPr/>
    </dgm:pt>
    <dgm:pt modelId="{0E7C7EEE-7E86-449B-BD1D-00953289B659}" type="pres">
      <dgm:prSet presAssocID="{571BB1F6-C021-4716-B46E-5F252140BF0E}" presName="vertFlow" presStyleCnt="0"/>
      <dgm:spPr/>
    </dgm:pt>
    <dgm:pt modelId="{43A15174-6A77-42AB-8A79-0AA3AEB3FD43}" type="pres">
      <dgm:prSet presAssocID="{571BB1F6-C021-4716-B46E-5F252140BF0E}" presName="header" presStyleLbl="node1" presStyleIdx="0" presStyleCnt="3"/>
      <dgm:spPr/>
    </dgm:pt>
    <dgm:pt modelId="{3EEA99FA-A48F-4E6E-B763-F66A372E7C13}" type="pres">
      <dgm:prSet presAssocID="{3F8806D2-9C2A-45C5-9B30-0837D1B8E685}" presName="parTrans" presStyleLbl="sibTrans2D1" presStyleIdx="0" presStyleCnt="15"/>
      <dgm:spPr/>
    </dgm:pt>
    <dgm:pt modelId="{035E99D3-78D3-4DB6-B8F3-9AFDB0D6908F}" type="pres">
      <dgm:prSet presAssocID="{2A44CDFB-3761-416D-89C5-4636C16AD71A}" presName="child" presStyleLbl="alignAccFollowNode1" presStyleIdx="0" presStyleCnt="15" custLinFactNeighborX="16794">
        <dgm:presLayoutVars>
          <dgm:chMax val="0"/>
          <dgm:bulletEnabled val="1"/>
        </dgm:presLayoutVars>
      </dgm:prSet>
      <dgm:spPr/>
    </dgm:pt>
    <dgm:pt modelId="{75F7087B-D761-4B16-96F0-CAA2974E9B2E}" type="pres">
      <dgm:prSet presAssocID="{3FC41217-EAC8-4C09-97D0-47B679DE015B}" presName="sibTrans" presStyleLbl="sibTrans2D1" presStyleIdx="1" presStyleCnt="15"/>
      <dgm:spPr/>
    </dgm:pt>
    <dgm:pt modelId="{90F2AEC0-D69B-44EB-AC62-C50B9ED15021}" type="pres">
      <dgm:prSet presAssocID="{C57D63B9-06A0-4882-8259-58DDA00C0BDD}" presName="child" presStyleLbl="alignAccFollowNode1" presStyleIdx="1" presStyleCnt="15" custLinFactY="37197" custLinFactNeighborX="16433" custLinFactNeighborY="100000">
        <dgm:presLayoutVars>
          <dgm:chMax val="0"/>
          <dgm:bulletEnabled val="1"/>
        </dgm:presLayoutVars>
      </dgm:prSet>
      <dgm:spPr/>
    </dgm:pt>
    <dgm:pt modelId="{76282B29-05DE-46E8-ACC0-480957773441}" type="pres">
      <dgm:prSet presAssocID="{B4791425-DCC8-47CC-8556-2FF69A3AD1D2}" presName="sibTrans" presStyleLbl="sibTrans2D1" presStyleIdx="2" presStyleCnt="15"/>
      <dgm:spPr/>
    </dgm:pt>
    <dgm:pt modelId="{21324DDF-5F96-4CE2-81F8-251B01327077}" type="pres">
      <dgm:prSet presAssocID="{FEA089A0-6EB8-4555-A5C7-BBF8B650303A}" presName="child" presStyleLbl="alignAccFollowNode1" presStyleIdx="2" presStyleCnt="15" custLinFactY="12650" custLinFactNeighborX="16794" custLinFactNeighborY="100000">
        <dgm:presLayoutVars>
          <dgm:chMax val="0"/>
          <dgm:bulletEnabled val="1"/>
        </dgm:presLayoutVars>
      </dgm:prSet>
      <dgm:spPr/>
    </dgm:pt>
    <dgm:pt modelId="{4763FC6B-C579-4955-9077-E5EA227698BC}" type="pres">
      <dgm:prSet presAssocID="{8745F22D-1ACD-4ECA-AD69-DAAC849736ED}" presName="sibTrans" presStyleLbl="sibTrans2D1" presStyleIdx="3" presStyleCnt="15"/>
      <dgm:spPr/>
    </dgm:pt>
    <dgm:pt modelId="{025B7001-BAB0-4346-94AD-6BD5DB4D35B2}" type="pres">
      <dgm:prSet presAssocID="{E64BFAF7-3713-4931-8C73-18CEE4806AFF}" presName="child" presStyleLbl="alignAccFollowNode1" presStyleIdx="3" presStyleCnt="15" custLinFactNeighborX="16794" custLinFactNeighborY="67828">
        <dgm:presLayoutVars>
          <dgm:chMax val="0"/>
          <dgm:bulletEnabled val="1"/>
        </dgm:presLayoutVars>
      </dgm:prSet>
      <dgm:spPr/>
    </dgm:pt>
    <dgm:pt modelId="{C4084694-52C8-44CE-8FC5-8C2F4D509E69}" type="pres">
      <dgm:prSet presAssocID="{327237E0-F148-4B64-8B51-1A96CD9D6D03}" presName="sibTrans" presStyleLbl="sibTrans2D1" presStyleIdx="4" presStyleCnt="15"/>
      <dgm:spPr/>
    </dgm:pt>
    <dgm:pt modelId="{BB41370D-427F-483F-92D9-6EAE661E0A09}" type="pres">
      <dgm:prSet presAssocID="{C193A925-B611-4E3C-AB56-3C29516408EF}" presName="child" presStyleLbl="alignAccFollowNode1" presStyleIdx="4" presStyleCnt="15" custLinFactNeighborX="16794">
        <dgm:presLayoutVars>
          <dgm:chMax val="0"/>
          <dgm:bulletEnabled val="1"/>
        </dgm:presLayoutVars>
      </dgm:prSet>
      <dgm:spPr/>
    </dgm:pt>
    <dgm:pt modelId="{22F98005-2507-429B-A4BB-690B2D941B25}" type="pres">
      <dgm:prSet presAssocID="{571BB1F6-C021-4716-B46E-5F252140BF0E}" presName="hSp" presStyleCnt="0"/>
      <dgm:spPr/>
    </dgm:pt>
    <dgm:pt modelId="{FFD3222D-63CD-4FBF-A454-105226B4C737}" type="pres">
      <dgm:prSet presAssocID="{CC546305-8164-4AF1-B7C9-A9560556331A}" presName="vertFlow" presStyleCnt="0"/>
      <dgm:spPr/>
    </dgm:pt>
    <dgm:pt modelId="{F6F3E424-F7D2-42BA-A269-C68F652FAE6A}" type="pres">
      <dgm:prSet presAssocID="{CC546305-8164-4AF1-B7C9-A9560556331A}" presName="header" presStyleLbl="node1" presStyleIdx="1" presStyleCnt="3" custScaleX="40832"/>
      <dgm:spPr/>
    </dgm:pt>
    <dgm:pt modelId="{85AC9F9E-B1E5-4F98-92B4-20C85F285412}" type="pres">
      <dgm:prSet presAssocID="{60360F98-E3FE-4230-A4D5-7EDBFD1C598B}" presName="parTrans" presStyleLbl="sibTrans2D1" presStyleIdx="5" presStyleCnt="15"/>
      <dgm:spPr/>
    </dgm:pt>
    <dgm:pt modelId="{9FA9B50B-4839-4A49-ACEA-43CE83C4D9AD}" type="pres">
      <dgm:prSet presAssocID="{E1D78801-9692-43EF-BB21-CEE2DA5DD4AC}" presName="child" presStyleLbl="alignAccFollowNode1" presStyleIdx="5" presStyleCnt="15" custScaleX="23965">
        <dgm:presLayoutVars>
          <dgm:chMax val="0"/>
          <dgm:bulletEnabled val="1"/>
        </dgm:presLayoutVars>
      </dgm:prSet>
      <dgm:spPr/>
    </dgm:pt>
    <dgm:pt modelId="{CB0ED53D-CD65-4070-8E52-59342AA37547}" type="pres">
      <dgm:prSet presAssocID="{E9540F13-67DC-4BAD-A40A-10A0A3B81956}" presName="sibTrans" presStyleLbl="sibTrans2D1" presStyleIdx="6" presStyleCnt="15" custScaleY="498640"/>
      <dgm:spPr/>
    </dgm:pt>
    <dgm:pt modelId="{43669284-F2AF-42B4-BF3F-7C2FDE6748DB}" type="pres">
      <dgm:prSet presAssocID="{7221D920-07D3-4A65-8AD2-82EC3AD22E4E}" presName="child" presStyleLbl="alignAccFollowNode1" presStyleIdx="6" presStyleCnt="15" custScaleX="23965" custLinFactY="36579" custLinFactNeighborY="100000">
        <dgm:presLayoutVars>
          <dgm:chMax val="0"/>
          <dgm:bulletEnabled val="1"/>
        </dgm:presLayoutVars>
      </dgm:prSet>
      <dgm:spPr/>
    </dgm:pt>
    <dgm:pt modelId="{F2BA2E33-10E0-49D9-84E7-A3254FC2D709}" type="pres">
      <dgm:prSet presAssocID="{6C044EEF-687A-49BF-A5E4-BF0EE851C46F}" presName="sibTrans" presStyleLbl="sibTrans2D1" presStyleIdx="7" presStyleCnt="15"/>
      <dgm:spPr/>
    </dgm:pt>
    <dgm:pt modelId="{4DF58747-7C1F-48D2-9424-22DB33F16E6B}" type="pres">
      <dgm:prSet presAssocID="{04C075F5-1B2D-47F2-94EE-942C44B5F696}" presName="child" presStyleLbl="alignAccFollowNode1" presStyleIdx="7" presStyleCnt="15" custScaleX="23965" custLinFactY="12340" custLinFactNeighborY="100000">
        <dgm:presLayoutVars>
          <dgm:chMax val="0"/>
          <dgm:bulletEnabled val="1"/>
        </dgm:presLayoutVars>
      </dgm:prSet>
      <dgm:spPr/>
    </dgm:pt>
    <dgm:pt modelId="{DB501931-1056-467A-97FE-F3DD322F987B}" type="pres">
      <dgm:prSet presAssocID="{754567E6-BA1C-481E-992E-9DE02D054123}" presName="sibTrans" presStyleLbl="sibTrans2D1" presStyleIdx="8" presStyleCnt="15"/>
      <dgm:spPr/>
    </dgm:pt>
    <dgm:pt modelId="{2FFCA7E4-CB2D-4672-BBF1-9F2B41F72ABC}" type="pres">
      <dgm:prSet presAssocID="{E317B949-745C-4306-A48E-3DAAE8D04BC7}" presName="child" presStyleLbl="alignAccFollowNode1" presStyleIdx="8" presStyleCnt="15" custScaleX="23965" custLinFactNeighborY="65970">
        <dgm:presLayoutVars>
          <dgm:chMax val="0"/>
          <dgm:bulletEnabled val="1"/>
        </dgm:presLayoutVars>
      </dgm:prSet>
      <dgm:spPr/>
    </dgm:pt>
    <dgm:pt modelId="{2E08F589-1418-4665-A0F9-8BE7AC56C9E1}" type="pres">
      <dgm:prSet presAssocID="{A16F11E1-D34A-4F18-B363-97AC4514A657}" presName="sibTrans" presStyleLbl="sibTrans2D1" presStyleIdx="9" presStyleCnt="15"/>
      <dgm:spPr/>
    </dgm:pt>
    <dgm:pt modelId="{F38A24FF-E5E0-4E5C-9770-D77EB8B3229E}" type="pres">
      <dgm:prSet presAssocID="{C346C633-D364-4249-A81E-0F444DB43BDE}" presName="child" presStyleLbl="alignAccFollowNode1" presStyleIdx="9" presStyleCnt="15" custScaleX="23965">
        <dgm:presLayoutVars>
          <dgm:chMax val="0"/>
          <dgm:bulletEnabled val="1"/>
        </dgm:presLayoutVars>
      </dgm:prSet>
      <dgm:spPr/>
    </dgm:pt>
    <dgm:pt modelId="{FB3B7B7A-DF61-40E3-90AE-B491B496BBF2}" type="pres">
      <dgm:prSet presAssocID="{CC546305-8164-4AF1-B7C9-A9560556331A}" presName="hSp" presStyleCnt="0"/>
      <dgm:spPr/>
    </dgm:pt>
    <dgm:pt modelId="{2A2BB4EB-6A57-4801-9C88-EB48150CA8D4}" type="pres">
      <dgm:prSet presAssocID="{7210BF14-133B-4752-B637-E0CB67A16342}" presName="vertFlow" presStyleCnt="0"/>
      <dgm:spPr/>
    </dgm:pt>
    <dgm:pt modelId="{D82DC832-1E72-4845-BEEC-A7EA9530F34E}" type="pres">
      <dgm:prSet presAssocID="{7210BF14-133B-4752-B637-E0CB67A16342}" presName="header" presStyleLbl="node1" presStyleIdx="2" presStyleCnt="3" custScaleX="40832" custLinFactNeighborX="-9414"/>
      <dgm:spPr/>
    </dgm:pt>
    <dgm:pt modelId="{1E86F725-3D59-414A-915E-77E5837FF8AC}" type="pres">
      <dgm:prSet presAssocID="{4D83C660-20EF-4BD8-8CD2-F624F56618B1}" presName="parTrans" presStyleLbl="sibTrans2D1" presStyleIdx="10" presStyleCnt="15"/>
      <dgm:spPr/>
    </dgm:pt>
    <dgm:pt modelId="{7297A9CC-BFB8-412B-93ED-3476EB4EAA50}" type="pres">
      <dgm:prSet presAssocID="{F5346A49-35C8-47D3-A3BC-F041C1E4D84D}" presName="child" presStyleLbl="alignAccFollowNode1" presStyleIdx="10" presStyleCnt="15" custScaleX="23965" custLinFactNeighborX="-9414">
        <dgm:presLayoutVars>
          <dgm:chMax val="0"/>
          <dgm:bulletEnabled val="1"/>
        </dgm:presLayoutVars>
      </dgm:prSet>
      <dgm:spPr/>
    </dgm:pt>
    <dgm:pt modelId="{F49C67D0-78E1-4CAE-84D2-B39D5D6455BB}" type="pres">
      <dgm:prSet presAssocID="{A56AA624-AE1D-4A74-971B-A7D7149A33E0}" presName="sibTrans" presStyleLbl="sibTrans2D1" presStyleIdx="11" presStyleCnt="15" custScaleY="498640"/>
      <dgm:spPr/>
    </dgm:pt>
    <dgm:pt modelId="{9A693028-9B74-4368-9BC6-3C644F42DB92}" type="pres">
      <dgm:prSet presAssocID="{8625F9C1-64B1-4108-A11D-B8669D7E07E4}" presName="child" presStyleLbl="alignAccFollowNode1" presStyleIdx="11" presStyleCnt="15" custScaleX="23965" custLinFactY="36684" custLinFactNeighborX="-9414" custLinFactNeighborY="100000">
        <dgm:presLayoutVars>
          <dgm:chMax val="0"/>
          <dgm:bulletEnabled val="1"/>
        </dgm:presLayoutVars>
      </dgm:prSet>
      <dgm:spPr/>
    </dgm:pt>
    <dgm:pt modelId="{9D096F5C-7D20-490C-8304-D508518C452B}" type="pres">
      <dgm:prSet presAssocID="{321D056F-DB78-4549-B0F0-3AB1EFD25366}" presName="sibTrans" presStyleLbl="sibTrans2D1" presStyleIdx="12" presStyleCnt="15"/>
      <dgm:spPr/>
    </dgm:pt>
    <dgm:pt modelId="{82B2E158-DFB6-44BB-B988-34751BEED4B4}" type="pres">
      <dgm:prSet presAssocID="{B0E91554-3208-49D1-86CF-5DE244D108FD}" presName="child" presStyleLbl="alignAccFollowNode1" presStyleIdx="12" presStyleCnt="15" custScaleX="23965" custLinFactY="10699" custLinFactNeighborX="-9414" custLinFactNeighborY="100000">
        <dgm:presLayoutVars>
          <dgm:chMax val="0"/>
          <dgm:bulletEnabled val="1"/>
        </dgm:presLayoutVars>
      </dgm:prSet>
      <dgm:spPr/>
    </dgm:pt>
    <dgm:pt modelId="{2E04C4D5-4437-43B1-B07C-670555A69E25}" type="pres">
      <dgm:prSet presAssocID="{1D835898-27DB-40FE-8736-4066DED52257}" presName="sibTrans" presStyleLbl="sibTrans2D1" presStyleIdx="13" presStyleCnt="15"/>
      <dgm:spPr/>
    </dgm:pt>
    <dgm:pt modelId="{EB99ED38-3DD4-411E-BB61-001CFD956391}" type="pres">
      <dgm:prSet presAssocID="{F0CAF34A-E885-4301-96AB-4E882B437B42}" presName="child" presStyleLbl="alignAccFollowNode1" presStyleIdx="13" presStyleCnt="15" custScaleX="23965" custLinFactNeighborX="-9414" custLinFactNeighborY="65972">
        <dgm:presLayoutVars>
          <dgm:chMax val="0"/>
          <dgm:bulletEnabled val="1"/>
        </dgm:presLayoutVars>
      </dgm:prSet>
      <dgm:spPr/>
    </dgm:pt>
    <dgm:pt modelId="{B3AAE2EC-91B5-44C7-83F1-255533245465}" type="pres">
      <dgm:prSet presAssocID="{07697998-87CE-4EF1-B24F-6D608F6A81DD}" presName="sibTrans" presStyleLbl="sibTrans2D1" presStyleIdx="14" presStyleCnt="15"/>
      <dgm:spPr/>
    </dgm:pt>
    <dgm:pt modelId="{13412482-2500-4ACC-B8DE-584F174D29AE}" type="pres">
      <dgm:prSet presAssocID="{D023063E-ED4A-4B10-AA9D-490E8CA53416}" presName="child" presStyleLbl="alignAccFollowNode1" presStyleIdx="14" presStyleCnt="15" custScaleX="23965" custLinFactNeighborX="-9414">
        <dgm:presLayoutVars>
          <dgm:chMax val="0"/>
          <dgm:bulletEnabled val="1"/>
        </dgm:presLayoutVars>
      </dgm:prSet>
      <dgm:spPr/>
    </dgm:pt>
  </dgm:ptLst>
  <dgm:cxnLst>
    <dgm:cxn modelId="{3722DB03-C514-4D40-B19D-BE21209F8E27}" srcId="{7210BF14-133B-4752-B637-E0CB67A16342}" destId="{D023063E-ED4A-4B10-AA9D-490E8CA53416}" srcOrd="4" destOrd="0" parTransId="{975C57B3-AEC9-4BC6-A1B8-37FB3A8BC12F}" sibTransId="{9ED2014A-92D5-4D14-A51E-3C1740679756}"/>
    <dgm:cxn modelId="{4CF5EA04-1185-4893-89CD-F4215E81D9F7}" type="presOf" srcId="{1D835898-27DB-40FE-8736-4066DED52257}" destId="{2E04C4D5-4437-43B1-B07C-670555A69E25}" srcOrd="0" destOrd="0" presId="urn:microsoft.com/office/officeart/2005/8/layout/lProcess1"/>
    <dgm:cxn modelId="{4DE66E14-BAFC-43A6-AC2C-CEE65A912B2B}" type="presOf" srcId="{8745F22D-1ACD-4ECA-AD69-DAAC849736ED}" destId="{4763FC6B-C579-4955-9077-E5EA227698BC}" srcOrd="0" destOrd="0" presId="urn:microsoft.com/office/officeart/2005/8/layout/lProcess1"/>
    <dgm:cxn modelId="{43BC001B-5E4C-4B76-A545-C4B9E443761C}" srcId="{571BB1F6-C021-4716-B46E-5F252140BF0E}" destId="{C193A925-B611-4E3C-AB56-3C29516408EF}" srcOrd="4" destOrd="0" parTransId="{22D412D6-39D9-408A-9711-26310285CD8A}" sibTransId="{7C633DFA-9849-4F87-B168-E1955468FA41}"/>
    <dgm:cxn modelId="{163DCB21-32C0-4FE3-ADB5-6386CE9EB14A}" srcId="{7210BF14-133B-4752-B637-E0CB67A16342}" destId="{F0CAF34A-E885-4301-96AB-4E882B437B42}" srcOrd="3" destOrd="0" parTransId="{EE6BD4CF-FC1D-44DE-AE9F-A223A7B566A3}" sibTransId="{07697998-87CE-4EF1-B24F-6D608F6A81DD}"/>
    <dgm:cxn modelId="{C0466F24-5477-4137-A142-7BF951C06F76}" srcId="{571BB1F6-C021-4716-B46E-5F252140BF0E}" destId="{2A44CDFB-3761-416D-89C5-4636C16AD71A}" srcOrd="0" destOrd="0" parTransId="{3F8806D2-9C2A-45C5-9B30-0837D1B8E685}" sibTransId="{3FC41217-EAC8-4C09-97D0-47B679DE015B}"/>
    <dgm:cxn modelId="{9358172D-BD85-4B65-83BB-9BA90689B78E}" srcId="{CC546305-8164-4AF1-B7C9-A9560556331A}" destId="{E317B949-745C-4306-A48E-3DAAE8D04BC7}" srcOrd="3" destOrd="0" parTransId="{3D64B949-AE89-44B4-9CFA-821BAB68A8CC}" sibTransId="{A16F11E1-D34A-4F18-B363-97AC4514A657}"/>
    <dgm:cxn modelId="{F587842E-B49E-4AB7-A750-FB935FF25801}" type="presOf" srcId="{A56AA624-AE1D-4A74-971B-A7D7149A33E0}" destId="{F49C67D0-78E1-4CAE-84D2-B39D5D6455BB}" srcOrd="0" destOrd="0" presId="urn:microsoft.com/office/officeart/2005/8/layout/lProcess1"/>
    <dgm:cxn modelId="{AEC21E3D-CBF0-420E-83DA-C1725AEEA0D1}" type="presOf" srcId="{A16F11E1-D34A-4F18-B363-97AC4514A657}" destId="{2E08F589-1418-4665-A0F9-8BE7AC56C9E1}" srcOrd="0" destOrd="0" presId="urn:microsoft.com/office/officeart/2005/8/layout/lProcess1"/>
    <dgm:cxn modelId="{7767AA3E-D3AA-417A-BEA3-340534730CB6}" type="presOf" srcId="{327237E0-F148-4B64-8B51-1A96CD9D6D03}" destId="{C4084694-52C8-44CE-8FC5-8C2F4D509E69}" srcOrd="0" destOrd="0" presId="urn:microsoft.com/office/officeart/2005/8/layout/lProcess1"/>
    <dgm:cxn modelId="{CFE60940-CF1B-405B-B525-28E556958769}" type="presOf" srcId="{321D056F-DB78-4549-B0F0-3AB1EFD25366}" destId="{9D096F5C-7D20-490C-8304-D508518C452B}" srcOrd="0" destOrd="0" presId="urn:microsoft.com/office/officeart/2005/8/layout/lProcess1"/>
    <dgm:cxn modelId="{5493DB5D-BDF8-4895-A4EA-750C4676578D}" type="presOf" srcId="{60360F98-E3FE-4230-A4D5-7EDBFD1C598B}" destId="{85AC9F9E-B1E5-4F98-92B4-20C85F285412}" srcOrd="0" destOrd="0" presId="urn:microsoft.com/office/officeart/2005/8/layout/lProcess1"/>
    <dgm:cxn modelId="{DAE4085E-9307-46D4-9569-04D9A62A58DD}" srcId="{8CD265B1-69D0-407A-AC43-DCA4820AA05C}" destId="{571BB1F6-C021-4716-B46E-5F252140BF0E}" srcOrd="0" destOrd="0" parTransId="{39C41644-0EF5-4330-B43C-EC3E4196306C}" sibTransId="{A13DF3DF-6CA4-4983-A016-A51AE12C15A2}"/>
    <dgm:cxn modelId="{1A187360-A681-4013-BB35-9ACFF9A863D9}" srcId="{7210BF14-133B-4752-B637-E0CB67A16342}" destId="{B0E91554-3208-49D1-86CF-5DE244D108FD}" srcOrd="2" destOrd="0" parTransId="{416CA3D0-27F0-45A7-9D94-553DFCE8CF34}" sibTransId="{1D835898-27DB-40FE-8736-4066DED52257}"/>
    <dgm:cxn modelId="{6013E544-90C7-473C-8C3B-CA2B4422B823}" type="presOf" srcId="{D023063E-ED4A-4B10-AA9D-490E8CA53416}" destId="{13412482-2500-4ACC-B8DE-584F174D29AE}" srcOrd="0" destOrd="0" presId="urn:microsoft.com/office/officeart/2005/8/layout/lProcess1"/>
    <dgm:cxn modelId="{D3C8FA67-0A25-4926-8A8A-A5E70F8BEEF7}" type="presOf" srcId="{C193A925-B611-4E3C-AB56-3C29516408EF}" destId="{BB41370D-427F-483F-92D9-6EAE661E0A09}" srcOrd="0" destOrd="0" presId="urn:microsoft.com/office/officeart/2005/8/layout/lProcess1"/>
    <dgm:cxn modelId="{53405C48-8ACF-43E2-A452-334801A12289}" type="presOf" srcId="{04C075F5-1B2D-47F2-94EE-942C44B5F696}" destId="{4DF58747-7C1F-48D2-9424-22DB33F16E6B}" srcOrd="0" destOrd="0" presId="urn:microsoft.com/office/officeart/2005/8/layout/lProcess1"/>
    <dgm:cxn modelId="{760F7E48-C27E-4D63-9FDD-8849EA5C5B2C}" type="presOf" srcId="{7221D920-07D3-4A65-8AD2-82EC3AD22E4E}" destId="{43669284-F2AF-42B4-BF3F-7C2FDE6748DB}" srcOrd="0" destOrd="0" presId="urn:microsoft.com/office/officeart/2005/8/layout/lProcess1"/>
    <dgm:cxn modelId="{86A0F569-8070-4886-A8BC-68320D01B14A}" srcId="{8CD265B1-69D0-407A-AC43-DCA4820AA05C}" destId="{CC546305-8164-4AF1-B7C9-A9560556331A}" srcOrd="1" destOrd="0" parTransId="{1A87AE38-501E-463F-A3F7-F1CB579510E9}" sibTransId="{9E3CD167-7E6F-481F-B6AB-03BC1DFBEF15}"/>
    <dgm:cxn modelId="{2C14D54E-0B54-42FD-B91A-BE06A957A7BA}" type="presOf" srcId="{FEA089A0-6EB8-4555-A5C7-BBF8B650303A}" destId="{21324DDF-5F96-4CE2-81F8-251B01327077}" srcOrd="0" destOrd="0" presId="urn:microsoft.com/office/officeart/2005/8/layout/lProcess1"/>
    <dgm:cxn modelId="{3BE4B250-787C-4F0D-B03A-2CC4ADFD3DCE}" type="presOf" srcId="{E64BFAF7-3713-4931-8C73-18CEE4806AFF}" destId="{025B7001-BAB0-4346-94AD-6BD5DB4D35B2}" srcOrd="0" destOrd="0" presId="urn:microsoft.com/office/officeart/2005/8/layout/lProcess1"/>
    <dgm:cxn modelId="{1D70F950-8466-4707-9271-57AE35F68738}" type="presOf" srcId="{8625F9C1-64B1-4108-A11D-B8669D7E07E4}" destId="{9A693028-9B74-4368-9BC6-3C644F42DB92}" srcOrd="0" destOrd="0" presId="urn:microsoft.com/office/officeart/2005/8/layout/lProcess1"/>
    <dgm:cxn modelId="{70644376-7107-4876-A767-8ADD656EB7D4}" type="presOf" srcId="{E317B949-745C-4306-A48E-3DAAE8D04BC7}" destId="{2FFCA7E4-CB2D-4672-BBF1-9F2B41F72ABC}" srcOrd="0" destOrd="0" presId="urn:microsoft.com/office/officeart/2005/8/layout/lProcess1"/>
    <dgm:cxn modelId="{DDAAD476-7589-40A5-A812-030F3053873A}" srcId="{571BB1F6-C021-4716-B46E-5F252140BF0E}" destId="{FEA089A0-6EB8-4555-A5C7-BBF8B650303A}" srcOrd="2" destOrd="0" parTransId="{66086A91-351F-4183-BCB5-9A246953741F}" sibTransId="{8745F22D-1ACD-4ECA-AD69-DAAC849736ED}"/>
    <dgm:cxn modelId="{CEBA8757-FE07-470D-A4A5-0E9FCC8696BC}" srcId="{7210BF14-133B-4752-B637-E0CB67A16342}" destId="{F5346A49-35C8-47D3-A3BC-F041C1E4D84D}" srcOrd="0" destOrd="0" parTransId="{4D83C660-20EF-4BD8-8CD2-F624F56618B1}" sibTransId="{A56AA624-AE1D-4A74-971B-A7D7149A33E0}"/>
    <dgm:cxn modelId="{89ADD881-7114-4406-A9A9-20356FF30176}" type="presOf" srcId="{B0E91554-3208-49D1-86CF-5DE244D108FD}" destId="{82B2E158-DFB6-44BB-B988-34751BEED4B4}" srcOrd="0" destOrd="0" presId="urn:microsoft.com/office/officeart/2005/8/layout/lProcess1"/>
    <dgm:cxn modelId="{171E0C86-0B23-485C-BB2E-23D5DC8C8D9E}" srcId="{CC546305-8164-4AF1-B7C9-A9560556331A}" destId="{04C075F5-1B2D-47F2-94EE-942C44B5F696}" srcOrd="2" destOrd="0" parTransId="{70F505C9-DF38-41D3-8338-66D46B8E9E5F}" sibTransId="{754567E6-BA1C-481E-992E-9DE02D054123}"/>
    <dgm:cxn modelId="{11FF0F86-BBEA-49A3-8828-CB5370E1B19F}" type="presOf" srcId="{4D83C660-20EF-4BD8-8CD2-F624F56618B1}" destId="{1E86F725-3D59-414A-915E-77E5837FF8AC}" srcOrd="0" destOrd="0" presId="urn:microsoft.com/office/officeart/2005/8/layout/lProcess1"/>
    <dgm:cxn modelId="{FDC4F487-FD3B-478D-9295-881796455CEE}" srcId="{571BB1F6-C021-4716-B46E-5F252140BF0E}" destId="{E64BFAF7-3713-4931-8C73-18CEE4806AFF}" srcOrd="3" destOrd="0" parTransId="{6D9F82D5-430A-4C75-823C-70818539D340}" sibTransId="{327237E0-F148-4B64-8B51-1A96CD9D6D03}"/>
    <dgm:cxn modelId="{97FA5C8C-12B8-41D0-B747-1C42F33A796A}" type="presOf" srcId="{571BB1F6-C021-4716-B46E-5F252140BF0E}" destId="{43A15174-6A77-42AB-8A79-0AA3AEB3FD43}" srcOrd="0" destOrd="0" presId="urn:microsoft.com/office/officeart/2005/8/layout/lProcess1"/>
    <dgm:cxn modelId="{30EDA58D-05D2-4E44-9F5B-DF1D80A92B70}" type="presOf" srcId="{8CD265B1-69D0-407A-AC43-DCA4820AA05C}" destId="{4E687C71-960C-4E8F-A6EF-A9E0DF1C4B98}" srcOrd="0" destOrd="0" presId="urn:microsoft.com/office/officeart/2005/8/layout/lProcess1"/>
    <dgm:cxn modelId="{F31E548F-2376-4777-A46C-9D5406A20B19}" srcId="{571BB1F6-C021-4716-B46E-5F252140BF0E}" destId="{C57D63B9-06A0-4882-8259-58DDA00C0BDD}" srcOrd="1" destOrd="0" parTransId="{7B8BFDAD-4037-47E1-A394-212A0AC9D16B}" sibTransId="{B4791425-DCC8-47CC-8556-2FF69A3AD1D2}"/>
    <dgm:cxn modelId="{C9651B92-B6C0-433A-B07E-41D2C33F578A}" type="presOf" srcId="{3F8806D2-9C2A-45C5-9B30-0837D1B8E685}" destId="{3EEA99FA-A48F-4E6E-B763-F66A372E7C13}" srcOrd="0" destOrd="0" presId="urn:microsoft.com/office/officeart/2005/8/layout/lProcess1"/>
    <dgm:cxn modelId="{8E092792-7B3A-4F4C-9D97-915DF2189673}" srcId="{CC546305-8164-4AF1-B7C9-A9560556331A}" destId="{E1D78801-9692-43EF-BB21-CEE2DA5DD4AC}" srcOrd="0" destOrd="0" parTransId="{60360F98-E3FE-4230-A4D5-7EDBFD1C598B}" sibTransId="{E9540F13-67DC-4BAD-A40A-10A0A3B81956}"/>
    <dgm:cxn modelId="{22717692-D1E7-4C3E-8EF2-09C8CD155F78}" srcId="{CC546305-8164-4AF1-B7C9-A9560556331A}" destId="{7221D920-07D3-4A65-8AD2-82EC3AD22E4E}" srcOrd="1" destOrd="0" parTransId="{E7D433FE-3DCB-4851-BCCB-E81879F15D68}" sibTransId="{6C044EEF-687A-49BF-A5E4-BF0EE851C46F}"/>
    <dgm:cxn modelId="{49A0C792-EE7D-4774-8F46-903B50E22327}" srcId="{CC546305-8164-4AF1-B7C9-A9560556331A}" destId="{C346C633-D364-4249-A81E-0F444DB43BDE}" srcOrd="4" destOrd="0" parTransId="{3E8F7579-D85F-4794-AB00-2BB376B6753F}" sibTransId="{96C7DAD6-AC06-4DC9-A61A-A2F81436AB74}"/>
    <dgm:cxn modelId="{B3641E94-E938-4BDA-9938-E0DFB233155B}" type="presOf" srcId="{B4791425-DCC8-47CC-8556-2FF69A3AD1D2}" destId="{76282B29-05DE-46E8-ACC0-480957773441}" srcOrd="0" destOrd="0" presId="urn:microsoft.com/office/officeart/2005/8/layout/lProcess1"/>
    <dgm:cxn modelId="{C82E2F9D-4CA4-428A-BA2C-5D32C6EA55F2}" type="presOf" srcId="{F0CAF34A-E885-4301-96AB-4E882B437B42}" destId="{EB99ED38-3DD4-411E-BB61-001CFD956391}" srcOrd="0" destOrd="0" presId="urn:microsoft.com/office/officeart/2005/8/layout/lProcess1"/>
    <dgm:cxn modelId="{ADB605A3-06F1-475C-91E0-0FAAD0D879DC}" srcId="{8CD265B1-69D0-407A-AC43-DCA4820AA05C}" destId="{7210BF14-133B-4752-B637-E0CB67A16342}" srcOrd="2" destOrd="0" parTransId="{D8162C7B-3F46-42F1-9B3B-E6B5BFDB8CE4}" sibTransId="{45E2ACD2-7E6E-49E8-B5CD-F5DB3CFB8ACC}"/>
    <dgm:cxn modelId="{8AE7CFA4-EE96-47A1-BC89-EF32D8FDDE05}" type="presOf" srcId="{E9540F13-67DC-4BAD-A40A-10A0A3B81956}" destId="{CB0ED53D-CD65-4070-8E52-59342AA37547}" srcOrd="0" destOrd="0" presId="urn:microsoft.com/office/officeart/2005/8/layout/lProcess1"/>
    <dgm:cxn modelId="{4EF4BEA5-27AD-4B19-9F86-C4C77310DFBC}" type="presOf" srcId="{CC546305-8164-4AF1-B7C9-A9560556331A}" destId="{F6F3E424-F7D2-42BA-A269-C68F652FAE6A}" srcOrd="0" destOrd="0" presId="urn:microsoft.com/office/officeart/2005/8/layout/lProcess1"/>
    <dgm:cxn modelId="{8666C3A6-9034-4425-8BE8-A9750EEA89AB}" type="presOf" srcId="{7210BF14-133B-4752-B637-E0CB67A16342}" destId="{D82DC832-1E72-4845-BEEC-A7EA9530F34E}" srcOrd="0" destOrd="0" presId="urn:microsoft.com/office/officeart/2005/8/layout/lProcess1"/>
    <dgm:cxn modelId="{E24758A9-E263-457B-B513-075513AAFAB2}" type="presOf" srcId="{6C044EEF-687A-49BF-A5E4-BF0EE851C46F}" destId="{F2BA2E33-10E0-49D9-84E7-A3254FC2D709}" srcOrd="0" destOrd="0" presId="urn:microsoft.com/office/officeart/2005/8/layout/lProcess1"/>
    <dgm:cxn modelId="{365B5CB8-8E3F-4044-8616-DEEB32868EB8}" type="presOf" srcId="{C57D63B9-06A0-4882-8259-58DDA00C0BDD}" destId="{90F2AEC0-D69B-44EB-AC62-C50B9ED15021}" srcOrd="0" destOrd="0" presId="urn:microsoft.com/office/officeart/2005/8/layout/lProcess1"/>
    <dgm:cxn modelId="{6241DBBA-9363-4593-A28A-DFC6B5F9A296}" type="presOf" srcId="{754567E6-BA1C-481E-992E-9DE02D054123}" destId="{DB501931-1056-467A-97FE-F3DD322F987B}" srcOrd="0" destOrd="0" presId="urn:microsoft.com/office/officeart/2005/8/layout/lProcess1"/>
    <dgm:cxn modelId="{F25CB0BB-2DFA-4B62-9062-C5004A85AE7C}" type="presOf" srcId="{2A44CDFB-3761-416D-89C5-4636C16AD71A}" destId="{035E99D3-78D3-4DB6-B8F3-9AFDB0D6908F}" srcOrd="0" destOrd="0" presId="urn:microsoft.com/office/officeart/2005/8/layout/lProcess1"/>
    <dgm:cxn modelId="{9B0683BD-C552-481D-AF39-2AD762C257B9}" type="presOf" srcId="{C346C633-D364-4249-A81E-0F444DB43BDE}" destId="{F38A24FF-E5E0-4E5C-9770-D77EB8B3229E}" srcOrd="0" destOrd="0" presId="urn:microsoft.com/office/officeart/2005/8/layout/lProcess1"/>
    <dgm:cxn modelId="{52392BD1-327A-4AA2-9329-0D65AD690F6B}" type="presOf" srcId="{E1D78801-9692-43EF-BB21-CEE2DA5DD4AC}" destId="{9FA9B50B-4839-4A49-ACEA-43CE83C4D9AD}" srcOrd="0" destOrd="0" presId="urn:microsoft.com/office/officeart/2005/8/layout/lProcess1"/>
    <dgm:cxn modelId="{B95F76D8-7BD1-4944-AD7A-9627820CFFC6}" type="presOf" srcId="{07697998-87CE-4EF1-B24F-6D608F6A81DD}" destId="{B3AAE2EC-91B5-44C7-83F1-255533245465}" srcOrd="0" destOrd="0" presId="urn:microsoft.com/office/officeart/2005/8/layout/lProcess1"/>
    <dgm:cxn modelId="{1166E6DC-6611-4EFB-A32C-6911DF9DA531}" type="presOf" srcId="{F5346A49-35C8-47D3-A3BC-F041C1E4D84D}" destId="{7297A9CC-BFB8-412B-93ED-3476EB4EAA50}" srcOrd="0" destOrd="0" presId="urn:microsoft.com/office/officeart/2005/8/layout/lProcess1"/>
    <dgm:cxn modelId="{169A25F1-8615-4FBF-8C09-CCB9EA19F07E}" srcId="{7210BF14-133B-4752-B637-E0CB67A16342}" destId="{8625F9C1-64B1-4108-A11D-B8669D7E07E4}" srcOrd="1" destOrd="0" parTransId="{40830053-8CDB-4144-8BCD-F16CDFC62929}" sibTransId="{321D056F-DB78-4549-B0F0-3AB1EFD25366}"/>
    <dgm:cxn modelId="{DEFAB0F7-2B7E-449C-A53E-F238320AFADB}" type="presOf" srcId="{3FC41217-EAC8-4C09-97D0-47B679DE015B}" destId="{75F7087B-D761-4B16-96F0-CAA2974E9B2E}" srcOrd="0" destOrd="0" presId="urn:microsoft.com/office/officeart/2005/8/layout/lProcess1"/>
    <dgm:cxn modelId="{840E9D75-E1C3-4330-B1E0-49F45793EA31}" type="presParOf" srcId="{4E687C71-960C-4E8F-A6EF-A9E0DF1C4B98}" destId="{0E7C7EEE-7E86-449B-BD1D-00953289B659}" srcOrd="0" destOrd="0" presId="urn:microsoft.com/office/officeart/2005/8/layout/lProcess1"/>
    <dgm:cxn modelId="{375BB0FC-F32C-43E2-AF36-C4B78F150793}" type="presParOf" srcId="{0E7C7EEE-7E86-449B-BD1D-00953289B659}" destId="{43A15174-6A77-42AB-8A79-0AA3AEB3FD43}" srcOrd="0" destOrd="0" presId="urn:microsoft.com/office/officeart/2005/8/layout/lProcess1"/>
    <dgm:cxn modelId="{4A4EFA2D-C30C-4356-8DCE-60F4BAC3CA32}" type="presParOf" srcId="{0E7C7EEE-7E86-449B-BD1D-00953289B659}" destId="{3EEA99FA-A48F-4E6E-B763-F66A372E7C13}" srcOrd="1" destOrd="0" presId="urn:microsoft.com/office/officeart/2005/8/layout/lProcess1"/>
    <dgm:cxn modelId="{01E16519-DF5C-4BBD-88E7-E553CAB2B7CE}" type="presParOf" srcId="{0E7C7EEE-7E86-449B-BD1D-00953289B659}" destId="{035E99D3-78D3-4DB6-B8F3-9AFDB0D6908F}" srcOrd="2" destOrd="0" presId="urn:microsoft.com/office/officeart/2005/8/layout/lProcess1"/>
    <dgm:cxn modelId="{733B03A2-9FC5-4D9D-A18C-D19A67F104C6}" type="presParOf" srcId="{0E7C7EEE-7E86-449B-BD1D-00953289B659}" destId="{75F7087B-D761-4B16-96F0-CAA2974E9B2E}" srcOrd="3" destOrd="0" presId="urn:microsoft.com/office/officeart/2005/8/layout/lProcess1"/>
    <dgm:cxn modelId="{DCE0CCFA-7A4F-4092-B06B-F707DDB53C94}" type="presParOf" srcId="{0E7C7EEE-7E86-449B-BD1D-00953289B659}" destId="{90F2AEC0-D69B-44EB-AC62-C50B9ED15021}" srcOrd="4" destOrd="0" presId="urn:microsoft.com/office/officeart/2005/8/layout/lProcess1"/>
    <dgm:cxn modelId="{BDCF3E06-1A91-4B0B-A91E-1765A1D110DD}" type="presParOf" srcId="{0E7C7EEE-7E86-449B-BD1D-00953289B659}" destId="{76282B29-05DE-46E8-ACC0-480957773441}" srcOrd="5" destOrd="0" presId="urn:microsoft.com/office/officeart/2005/8/layout/lProcess1"/>
    <dgm:cxn modelId="{AB7A5CA0-3612-4BBA-B5B3-75037BFC3CDA}" type="presParOf" srcId="{0E7C7EEE-7E86-449B-BD1D-00953289B659}" destId="{21324DDF-5F96-4CE2-81F8-251B01327077}" srcOrd="6" destOrd="0" presId="urn:microsoft.com/office/officeart/2005/8/layout/lProcess1"/>
    <dgm:cxn modelId="{07B5FE8E-3295-457E-9725-E611C0029332}" type="presParOf" srcId="{0E7C7EEE-7E86-449B-BD1D-00953289B659}" destId="{4763FC6B-C579-4955-9077-E5EA227698BC}" srcOrd="7" destOrd="0" presId="urn:microsoft.com/office/officeart/2005/8/layout/lProcess1"/>
    <dgm:cxn modelId="{05639119-067B-4DB1-9C5D-CB165987657B}" type="presParOf" srcId="{0E7C7EEE-7E86-449B-BD1D-00953289B659}" destId="{025B7001-BAB0-4346-94AD-6BD5DB4D35B2}" srcOrd="8" destOrd="0" presId="urn:microsoft.com/office/officeart/2005/8/layout/lProcess1"/>
    <dgm:cxn modelId="{D962F4E6-2EA9-42AE-A3C7-CB25EB7436E0}" type="presParOf" srcId="{0E7C7EEE-7E86-449B-BD1D-00953289B659}" destId="{C4084694-52C8-44CE-8FC5-8C2F4D509E69}" srcOrd="9" destOrd="0" presId="urn:microsoft.com/office/officeart/2005/8/layout/lProcess1"/>
    <dgm:cxn modelId="{1375B1BC-DA04-4C7E-9914-5FD1C60D093E}" type="presParOf" srcId="{0E7C7EEE-7E86-449B-BD1D-00953289B659}" destId="{BB41370D-427F-483F-92D9-6EAE661E0A09}" srcOrd="10" destOrd="0" presId="urn:microsoft.com/office/officeart/2005/8/layout/lProcess1"/>
    <dgm:cxn modelId="{4553D7C5-E24B-45DF-8F81-C9288CBF8B93}" type="presParOf" srcId="{4E687C71-960C-4E8F-A6EF-A9E0DF1C4B98}" destId="{22F98005-2507-429B-A4BB-690B2D941B25}" srcOrd="1" destOrd="0" presId="urn:microsoft.com/office/officeart/2005/8/layout/lProcess1"/>
    <dgm:cxn modelId="{4A956C0E-DB40-43B0-B8CA-9AAB2FF46F62}" type="presParOf" srcId="{4E687C71-960C-4E8F-A6EF-A9E0DF1C4B98}" destId="{FFD3222D-63CD-4FBF-A454-105226B4C737}" srcOrd="2" destOrd="0" presId="urn:microsoft.com/office/officeart/2005/8/layout/lProcess1"/>
    <dgm:cxn modelId="{CF761A40-C4F2-4868-949C-8C06D170D281}" type="presParOf" srcId="{FFD3222D-63CD-4FBF-A454-105226B4C737}" destId="{F6F3E424-F7D2-42BA-A269-C68F652FAE6A}" srcOrd="0" destOrd="0" presId="urn:microsoft.com/office/officeart/2005/8/layout/lProcess1"/>
    <dgm:cxn modelId="{82223311-902B-4DB2-B5A9-B61AD8B6C56D}" type="presParOf" srcId="{FFD3222D-63CD-4FBF-A454-105226B4C737}" destId="{85AC9F9E-B1E5-4F98-92B4-20C85F285412}" srcOrd="1" destOrd="0" presId="urn:microsoft.com/office/officeart/2005/8/layout/lProcess1"/>
    <dgm:cxn modelId="{C8D9D99F-B8DD-4AAA-A459-1032A2264276}" type="presParOf" srcId="{FFD3222D-63CD-4FBF-A454-105226B4C737}" destId="{9FA9B50B-4839-4A49-ACEA-43CE83C4D9AD}" srcOrd="2" destOrd="0" presId="urn:microsoft.com/office/officeart/2005/8/layout/lProcess1"/>
    <dgm:cxn modelId="{6FE7411A-CEBA-41FF-8F6D-082722B20679}" type="presParOf" srcId="{FFD3222D-63CD-4FBF-A454-105226B4C737}" destId="{CB0ED53D-CD65-4070-8E52-59342AA37547}" srcOrd="3" destOrd="0" presId="urn:microsoft.com/office/officeart/2005/8/layout/lProcess1"/>
    <dgm:cxn modelId="{ECB4A331-2F0C-441B-8055-29BCB95AD6D8}" type="presParOf" srcId="{FFD3222D-63CD-4FBF-A454-105226B4C737}" destId="{43669284-F2AF-42B4-BF3F-7C2FDE6748DB}" srcOrd="4" destOrd="0" presId="urn:microsoft.com/office/officeart/2005/8/layout/lProcess1"/>
    <dgm:cxn modelId="{07EDC911-7AC1-43AA-9D42-B929B2B12ACF}" type="presParOf" srcId="{FFD3222D-63CD-4FBF-A454-105226B4C737}" destId="{F2BA2E33-10E0-49D9-84E7-A3254FC2D709}" srcOrd="5" destOrd="0" presId="urn:microsoft.com/office/officeart/2005/8/layout/lProcess1"/>
    <dgm:cxn modelId="{F4579133-7638-4D07-8DB6-30314A40C089}" type="presParOf" srcId="{FFD3222D-63CD-4FBF-A454-105226B4C737}" destId="{4DF58747-7C1F-48D2-9424-22DB33F16E6B}" srcOrd="6" destOrd="0" presId="urn:microsoft.com/office/officeart/2005/8/layout/lProcess1"/>
    <dgm:cxn modelId="{7318C994-7DE3-49B7-BF60-4BD4E9C14EC6}" type="presParOf" srcId="{FFD3222D-63CD-4FBF-A454-105226B4C737}" destId="{DB501931-1056-467A-97FE-F3DD322F987B}" srcOrd="7" destOrd="0" presId="urn:microsoft.com/office/officeart/2005/8/layout/lProcess1"/>
    <dgm:cxn modelId="{10FE9291-40F7-4A57-B738-4F43701EDF52}" type="presParOf" srcId="{FFD3222D-63CD-4FBF-A454-105226B4C737}" destId="{2FFCA7E4-CB2D-4672-BBF1-9F2B41F72ABC}" srcOrd="8" destOrd="0" presId="urn:microsoft.com/office/officeart/2005/8/layout/lProcess1"/>
    <dgm:cxn modelId="{E540E0BD-0AD4-405B-88DD-87192CDDBAE4}" type="presParOf" srcId="{FFD3222D-63CD-4FBF-A454-105226B4C737}" destId="{2E08F589-1418-4665-A0F9-8BE7AC56C9E1}" srcOrd="9" destOrd="0" presId="urn:microsoft.com/office/officeart/2005/8/layout/lProcess1"/>
    <dgm:cxn modelId="{7021762C-9A7F-498D-ABC7-E82DAD4A5297}" type="presParOf" srcId="{FFD3222D-63CD-4FBF-A454-105226B4C737}" destId="{F38A24FF-E5E0-4E5C-9770-D77EB8B3229E}" srcOrd="10" destOrd="0" presId="urn:microsoft.com/office/officeart/2005/8/layout/lProcess1"/>
    <dgm:cxn modelId="{C24E5ED0-DF9C-4566-8719-3237CE68499E}" type="presParOf" srcId="{4E687C71-960C-4E8F-A6EF-A9E0DF1C4B98}" destId="{FB3B7B7A-DF61-40E3-90AE-B491B496BBF2}" srcOrd="3" destOrd="0" presId="urn:microsoft.com/office/officeart/2005/8/layout/lProcess1"/>
    <dgm:cxn modelId="{0F1CA96B-A498-4147-8E6D-39610AD77717}" type="presParOf" srcId="{4E687C71-960C-4E8F-A6EF-A9E0DF1C4B98}" destId="{2A2BB4EB-6A57-4801-9C88-EB48150CA8D4}" srcOrd="4" destOrd="0" presId="urn:microsoft.com/office/officeart/2005/8/layout/lProcess1"/>
    <dgm:cxn modelId="{CA66AA60-3965-4B3D-979B-1647F5E15E21}" type="presParOf" srcId="{2A2BB4EB-6A57-4801-9C88-EB48150CA8D4}" destId="{D82DC832-1E72-4845-BEEC-A7EA9530F34E}" srcOrd="0" destOrd="0" presId="urn:microsoft.com/office/officeart/2005/8/layout/lProcess1"/>
    <dgm:cxn modelId="{AF9C07E5-92FD-4E1E-9DF0-F233D64D5C4B}" type="presParOf" srcId="{2A2BB4EB-6A57-4801-9C88-EB48150CA8D4}" destId="{1E86F725-3D59-414A-915E-77E5837FF8AC}" srcOrd="1" destOrd="0" presId="urn:microsoft.com/office/officeart/2005/8/layout/lProcess1"/>
    <dgm:cxn modelId="{C54C2015-2398-413D-A9A3-7D00B0A8E87D}" type="presParOf" srcId="{2A2BB4EB-6A57-4801-9C88-EB48150CA8D4}" destId="{7297A9CC-BFB8-412B-93ED-3476EB4EAA50}" srcOrd="2" destOrd="0" presId="urn:microsoft.com/office/officeart/2005/8/layout/lProcess1"/>
    <dgm:cxn modelId="{F6750653-B8C6-4BF8-B7ED-E4CCCC555E7D}" type="presParOf" srcId="{2A2BB4EB-6A57-4801-9C88-EB48150CA8D4}" destId="{F49C67D0-78E1-4CAE-84D2-B39D5D6455BB}" srcOrd="3" destOrd="0" presId="urn:microsoft.com/office/officeart/2005/8/layout/lProcess1"/>
    <dgm:cxn modelId="{E7B0327F-4653-44E5-81D1-03986D406BD5}" type="presParOf" srcId="{2A2BB4EB-6A57-4801-9C88-EB48150CA8D4}" destId="{9A693028-9B74-4368-9BC6-3C644F42DB92}" srcOrd="4" destOrd="0" presId="urn:microsoft.com/office/officeart/2005/8/layout/lProcess1"/>
    <dgm:cxn modelId="{67FDED09-19A5-4F72-8030-B93B3AEC6F0D}" type="presParOf" srcId="{2A2BB4EB-6A57-4801-9C88-EB48150CA8D4}" destId="{9D096F5C-7D20-490C-8304-D508518C452B}" srcOrd="5" destOrd="0" presId="urn:microsoft.com/office/officeart/2005/8/layout/lProcess1"/>
    <dgm:cxn modelId="{BB62B8A3-AFFA-42D6-A7CC-1620D35CEE0B}" type="presParOf" srcId="{2A2BB4EB-6A57-4801-9C88-EB48150CA8D4}" destId="{82B2E158-DFB6-44BB-B988-34751BEED4B4}" srcOrd="6" destOrd="0" presId="urn:microsoft.com/office/officeart/2005/8/layout/lProcess1"/>
    <dgm:cxn modelId="{8CBCD235-7B13-4588-929E-4675096D6B3F}" type="presParOf" srcId="{2A2BB4EB-6A57-4801-9C88-EB48150CA8D4}" destId="{2E04C4D5-4437-43B1-B07C-670555A69E25}" srcOrd="7" destOrd="0" presId="urn:microsoft.com/office/officeart/2005/8/layout/lProcess1"/>
    <dgm:cxn modelId="{CB043CC1-6791-4187-B070-FB95D4C60FE8}" type="presParOf" srcId="{2A2BB4EB-6A57-4801-9C88-EB48150CA8D4}" destId="{EB99ED38-3DD4-411E-BB61-001CFD956391}" srcOrd="8" destOrd="0" presId="urn:microsoft.com/office/officeart/2005/8/layout/lProcess1"/>
    <dgm:cxn modelId="{BEF74196-98D1-41D0-B1EC-54EE2EBD8423}" type="presParOf" srcId="{2A2BB4EB-6A57-4801-9C88-EB48150CA8D4}" destId="{B3AAE2EC-91B5-44C7-83F1-255533245465}" srcOrd="9" destOrd="0" presId="urn:microsoft.com/office/officeart/2005/8/layout/lProcess1"/>
    <dgm:cxn modelId="{C0800B18-6CC6-4D69-B792-536D017763A8}" type="presParOf" srcId="{2A2BB4EB-6A57-4801-9C88-EB48150CA8D4}" destId="{13412482-2500-4ACC-B8DE-584F174D29AE}" srcOrd="10" destOrd="0" presId="urn:microsoft.com/office/officeart/2005/8/layout/lProcess1"/>
  </dgm:cxnLst>
  <dgm:bg/>
  <dgm:whole/>
  <dgm:extLst>
    <a:ext uri="http://schemas.microsoft.com/office/drawing/2008/diagram">
      <dsp:dataModelExt xmlns:dsp="http://schemas.microsoft.com/office/drawing/2008/diagram" relId="rId49"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A15174-6A77-42AB-8A79-0AA3AEB3FD43}">
      <dsp:nvSpPr>
        <dsp:cNvPr id="0" name=""/>
        <dsp:cNvSpPr/>
      </dsp:nvSpPr>
      <dsp:spPr>
        <a:xfrm>
          <a:off x="1013255" y="1562"/>
          <a:ext cx="1650206" cy="412551"/>
        </a:xfrm>
        <a:prstGeom prst="roundRect">
          <a:avLst>
            <a:gd name="adj" fmla="val 10000"/>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endParaRPr lang="en-GB" sz="1000" kern="1200">
            <a:latin typeface="Arial" panose="020B0604020202020204" pitchFamily="34" charset="0"/>
            <a:cs typeface="Arial" panose="020B0604020202020204" pitchFamily="34" charset="0"/>
          </a:endParaRPr>
        </a:p>
      </dsp:txBody>
      <dsp:txXfrm>
        <a:off x="1025338" y="13645"/>
        <a:ext cx="1626040" cy="388385"/>
      </dsp:txXfrm>
    </dsp:sp>
    <dsp:sp modelId="{3EEA99FA-A48F-4E6E-B763-F66A372E7C13}">
      <dsp:nvSpPr>
        <dsp:cNvPr id="0" name=""/>
        <dsp:cNvSpPr/>
      </dsp:nvSpPr>
      <dsp:spPr>
        <a:xfrm rot="3812704">
          <a:off x="1936606" y="450212"/>
          <a:ext cx="8064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035E99D3-78D3-4DB6-B8F3-9AFDB0D6908F}">
      <dsp:nvSpPr>
        <dsp:cNvPr id="0" name=""/>
        <dsp:cNvSpPr/>
      </dsp:nvSpPr>
      <dsp:spPr>
        <a:xfrm>
          <a:off x="1290391" y="558507"/>
          <a:ext cx="1650206" cy="412551"/>
        </a:xfrm>
        <a:prstGeom prst="roundRect">
          <a:avLst>
            <a:gd name="adj" fmla="val 10000"/>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Delegates that facilitated mediations</a:t>
          </a:r>
        </a:p>
      </dsp:txBody>
      <dsp:txXfrm>
        <a:off x="1302474" y="570590"/>
        <a:ext cx="1626040" cy="388385"/>
      </dsp:txXfrm>
    </dsp:sp>
    <dsp:sp modelId="{75F7087B-D761-4B16-96F0-CAA2974E9B2E}">
      <dsp:nvSpPr>
        <dsp:cNvPr id="0" name=""/>
        <dsp:cNvSpPr/>
      </dsp:nvSpPr>
      <dsp:spPr>
        <a:xfrm rot="5423958">
          <a:off x="1927487" y="1156082"/>
          <a:ext cx="370057"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90F2AEC0-D69B-44EB-AC62-C50B9ED15021}">
      <dsp:nvSpPr>
        <dsp:cNvPr id="0" name=""/>
        <dsp:cNvSpPr/>
      </dsp:nvSpPr>
      <dsp:spPr>
        <a:xfrm>
          <a:off x="1284434" y="1413301"/>
          <a:ext cx="1650206" cy="412551"/>
        </a:xfrm>
        <a:prstGeom prst="roundRect">
          <a:avLst>
            <a:gd name="adj" fmla="val 10000"/>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Fully or partially resolved</a:t>
          </a:r>
        </a:p>
      </dsp:txBody>
      <dsp:txXfrm>
        <a:off x="1296517" y="1425384"/>
        <a:ext cx="1626040" cy="388385"/>
      </dsp:txXfrm>
    </dsp:sp>
    <dsp:sp modelId="{76282B29-05DE-46E8-ACC0-480957773441}">
      <dsp:nvSpPr>
        <dsp:cNvPr id="0" name=""/>
        <dsp:cNvSpPr/>
      </dsp:nvSpPr>
      <dsp:spPr>
        <a:xfrm rot="5355059">
          <a:off x="2112515" y="1811317"/>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21324DDF-5F96-4CE2-81F8-251B01327077}">
      <dsp:nvSpPr>
        <dsp:cNvPr id="0" name=""/>
        <dsp:cNvSpPr/>
      </dsp:nvSpPr>
      <dsp:spPr>
        <a:xfrm>
          <a:off x="1290391" y="1868977"/>
          <a:ext cx="1650206" cy="412551"/>
        </a:xfrm>
        <a:prstGeom prst="roundRect">
          <a:avLst>
            <a:gd name="adj" fmla="val 10000"/>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Ongoing</a:t>
          </a:r>
        </a:p>
      </dsp:txBody>
      <dsp:txXfrm>
        <a:off x="1302474" y="1881060"/>
        <a:ext cx="1626040" cy="388385"/>
      </dsp:txXfrm>
    </dsp:sp>
    <dsp:sp modelId="{4763FC6B-C579-4955-9077-E5EA227698BC}">
      <dsp:nvSpPr>
        <dsp:cNvPr id="0" name=""/>
        <dsp:cNvSpPr/>
      </dsp:nvSpPr>
      <dsp:spPr>
        <a:xfrm rot="5400000">
          <a:off x="2115494" y="2268306"/>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025B7001-BAB0-4346-94AD-6BD5DB4D35B2}">
      <dsp:nvSpPr>
        <dsp:cNvPr id="0" name=""/>
        <dsp:cNvSpPr/>
      </dsp:nvSpPr>
      <dsp:spPr>
        <a:xfrm>
          <a:off x="1290391" y="2327280"/>
          <a:ext cx="1650206" cy="412551"/>
        </a:xfrm>
        <a:prstGeom prst="roundRect">
          <a:avLst>
            <a:gd name="adj" fmla="val 10000"/>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Withdrawn</a:t>
          </a:r>
        </a:p>
      </dsp:txBody>
      <dsp:txXfrm>
        <a:off x="1302474" y="2339363"/>
        <a:ext cx="1626040" cy="388385"/>
      </dsp:txXfrm>
    </dsp:sp>
    <dsp:sp modelId="{C4084694-52C8-44CE-8FC5-8C2F4D509E69}">
      <dsp:nvSpPr>
        <dsp:cNvPr id="0" name=""/>
        <dsp:cNvSpPr/>
      </dsp:nvSpPr>
      <dsp:spPr>
        <a:xfrm rot="5400000">
          <a:off x="2115494" y="2726960"/>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BB41370D-427F-483F-92D9-6EAE661E0A09}">
      <dsp:nvSpPr>
        <dsp:cNvPr id="0" name=""/>
        <dsp:cNvSpPr/>
      </dsp:nvSpPr>
      <dsp:spPr>
        <a:xfrm>
          <a:off x="1290391" y="2786285"/>
          <a:ext cx="1650206" cy="412551"/>
        </a:xfrm>
        <a:prstGeom prst="roundRect">
          <a:avLst>
            <a:gd name="adj" fmla="val 10000"/>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Moved to formal complaint</a:t>
          </a:r>
        </a:p>
      </dsp:txBody>
      <dsp:txXfrm>
        <a:off x="1302474" y="2798368"/>
        <a:ext cx="1626040" cy="388385"/>
      </dsp:txXfrm>
    </dsp:sp>
    <dsp:sp modelId="{F6F3E424-F7D2-42BA-A269-C68F652FAE6A}">
      <dsp:nvSpPr>
        <dsp:cNvPr id="0" name=""/>
        <dsp:cNvSpPr/>
      </dsp:nvSpPr>
      <dsp:spPr>
        <a:xfrm>
          <a:off x="2894490" y="1562"/>
          <a:ext cx="673812" cy="412551"/>
        </a:xfrm>
        <a:prstGeom prst="roundRect">
          <a:avLst>
            <a:gd name="adj" fmla="val 10000"/>
          </a:avLst>
        </a:prstGeom>
        <a:solidFill>
          <a:schemeClr val="tx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Before the training</a:t>
          </a:r>
        </a:p>
      </dsp:txBody>
      <dsp:txXfrm>
        <a:off x="2906573" y="13645"/>
        <a:ext cx="649646" cy="388385"/>
      </dsp:txXfrm>
    </dsp:sp>
    <dsp:sp modelId="{85AC9F9E-B1E5-4F98-92B4-20C85F285412}">
      <dsp:nvSpPr>
        <dsp:cNvPr id="0" name=""/>
        <dsp:cNvSpPr/>
      </dsp:nvSpPr>
      <dsp:spPr>
        <a:xfrm rot="5400000">
          <a:off x="3195298" y="450212"/>
          <a:ext cx="72196"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9FA9B50B-4839-4A49-ACEA-43CE83C4D9AD}">
      <dsp:nvSpPr>
        <dsp:cNvPr id="0" name=""/>
        <dsp:cNvSpPr/>
      </dsp:nvSpPr>
      <dsp:spPr>
        <a:xfrm>
          <a:off x="3033661" y="558507"/>
          <a:ext cx="395471" cy="412551"/>
        </a:xfrm>
        <a:prstGeom prst="roundRect">
          <a:avLst>
            <a:gd name="adj" fmla="val 10000"/>
          </a:avLst>
        </a:prstGeom>
        <a:solidFill>
          <a:schemeClr val="bg2">
            <a:alpha val="90000"/>
          </a:schemeClr>
        </a:solidFill>
        <a:ln w="254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30%</a:t>
          </a:r>
        </a:p>
      </dsp:txBody>
      <dsp:txXfrm>
        <a:off x="3045244" y="570090"/>
        <a:ext cx="372305" cy="389385"/>
      </dsp:txXfrm>
    </dsp:sp>
    <dsp:sp modelId="{CB0ED53D-CD65-4070-8E52-59342AA37547}">
      <dsp:nvSpPr>
        <dsp:cNvPr id="0" name=""/>
        <dsp:cNvSpPr/>
      </dsp:nvSpPr>
      <dsp:spPr>
        <a:xfrm rot="5400000">
          <a:off x="3047648" y="1010905"/>
          <a:ext cx="367496" cy="36000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669284-F2AF-42B4-BF3F-7C2FDE6748DB}">
      <dsp:nvSpPr>
        <dsp:cNvPr id="0" name=""/>
        <dsp:cNvSpPr/>
      </dsp:nvSpPr>
      <dsp:spPr>
        <a:xfrm>
          <a:off x="3033661" y="1410752"/>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80%</a:t>
          </a:r>
        </a:p>
      </dsp:txBody>
      <dsp:txXfrm>
        <a:off x="3045244" y="1422335"/>
        <a:ext cx="372305" cy="389385"/>
      </dsp:txXfrm>
    </dsp:sp>
    <dsp:sp modelId="{F2BA2E33-10E0-49D9-84E7-A3254FC2D709}">
      <dsp:nvSpPr>
        <dsp:cNvPr id="0" name=""/>
        <dsp:cNvSpPr/>
      </dsp:nvSpPr>
      <dsp:spPr>
        <a:xfrm rot="5400000">
          <a:off x="3231397" y="1809402"/>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4DF58747-7C1F-48D2-9424-22DB33F16E6B}">
      <dsp:nvSpPr>
        <dsp:cNvPr id="0" name=""/>
        <dsp:cNvSpPr/>
      </dsp:nvSpPr>
      <dsp:spPr>
        <a:xfrm>
          <a:off x="3033661" y="1867698"/>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3%</a:t>
          </a:r>
        </a:p>
      </dsp:txBody>
      <dsp:txXfrm>
        <a:off x="3045244" y="1879281"/>
        <a:ext cx="372305" cy="389385"/>
      </dsp:txXfrm>
    </dsp:sp>
    <dsp:sp modelId="{DB501931-1056-467A-97FE-F3DD322F987B}">
      <dsp:nvSpPr>
        <dsp:cNvPr id="0" name=""/>
        <dsp:cNvSpPr/>
      </dsp:nvSpPr>
      <dsp:spPr>
        <a:xfrm rot="5400000">
          <a:off x="3231397" y="2266325"/>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2FFCA7E4-CB2D-4672-BBF1-9F2B41F72ABC}">
      <dsp:nvSpPr>
        <dsp:cNvPr id="0" name=""/>
        <dsp:cNvSpPr/>
      </dsp:nvSpPr>
      <dsp:spPr>
        <a:xfrm>
          <a:off x="3033661" y="2324597"/>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6%</a:t>
          </a:r>
        </a:p>
      </dsp:txBody>
      <dsp:txXfrm>
        <a:off x="3045244" y="2336180"/>
        <a:ext cx="372305" cy="389385"/>
      </dsp:txXfrm>
    </dsp:sp>
    <dsp:sp modelId="{2E08F589-1418-4665-A0F9-8BE7AC56C9E1}">
      <dsp:nvSpPr>
        <dsp:cNvPr id="0" name=""/>
        <dsp:cNvSpPr/>
      </dsp:nvSpPr>
      <dsp:spPr>
        <a:xfrm rot="5400000">
          <a:off x="3231397" y="2725619"/>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F38A24FF-E5E0-4E5C-9770-D77EB8B3229E}">
      <dsp:nvSpPr>
        <dsp:cNvPr id="0" name=""/>
        <dsp:cNvSpPr/>
      </dsp:nvSpPr>
      <dsp:spPr>
        <a:xfrm>
          <a:off x="3033661" y="2786285"/>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11%</a:t>
          </a:r>
        </a:p>
      </dsp:txBody>
      <dsp:txXfrm>
        <a:off x="3045244" y="2797868"/>
        <a:ext cx="372305" cy="389385"/>
      </dsp:txXfrm>
    </dsp:sp>
    <dsp:sp modelId="{D82DC832-1E72-4845-BEEC-A7EA9530F34E}">
      <dsp:nvSpPr>
        <dsp:cNvPr id="0" name=""/>
        <dsp:cNvSpPr/>
      </dsp:nvSpPr>
      <dsp:spPr>
        <a:xfrm>
          <a:off x="3643981" y="1562"/>
          <a:ext cx="673812" cy="412551"/>
        </a:xfrm>
        <a:prstGeom prst="roundRect">
          <a:avLst>
            <a:gd name="adj" fmla="val 10000"/>
          </a:avLst>
        </a:prstGeom>
        <a:solidFill>
          <a:schemeClr val="tx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Since the training</a:t>
          </a:r>
        </a:p>
      </dsp:txBody>
      <dsp:txXfrm>
        <a:off x="3656064" y="13645"/>
        <a:ext cx="649646" cy="388385"/>
      </dsp:txXfrm>
    </dsp:sp>
    <dsp:sp modelId="{1E86F725-3D59-414A-915E-77E5837FF8AC}">
      <dsp:nvSpPr>
        <dsp:cNvPr id="0" name=""/>
        <dsp:cNvSpPr/>
      </dsp:nvSpPr>
      <dsp:spPr>
        <a:xfrm rot="5400000">
          <a:off x="3944789" y="450212"/>
          <a:ext cx="72196"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7297A9CC-BFB8-412B-93ED-3476EB4EAA50}">
      <dsp:nvSpPr>
        <dsp:cNvPr id="0" name=""/>
        <dsp:cNvSpPr/>
      </dsp:nvSpPr>
      <dsp:spPr>
        <a:xfrm>
          <a:off x="3783151" y="558507"/>
          <a:ext cx="395471" cy="412551"/>
        </a:xfrm>
        <a:prstGeom prst="roundRect">
          <a:avLst>
            <a:gd name="adj" fmla="val 10000"/>
          </a:avLst>
        </a:prstGeom>
        <a:solidFill>
          <a:schemeClr val="bg2">
            <a:alpha val="90000"/>
          </a:schemeClr>
        </a:solidFill>
        <a:ln w="254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59%</a:t>
          </a:r>
        </a:p>
      </dsp:txBody>
      <dsp:txXfrm>
        <a:off x="3794734" y="570090"/>
        <a:ext cx="372305" cy="389385"/>
      </dsp:txXfrm>
    </dsp:sp>
    <dsp:sp modelId="{F49C67D0-78E1-4CAE-84D2-B39D5D6455BB}">
      <dsp:nvSpPr>
        <dsp:cNvPr id="0" name=""/>
        <dsp:cNvSpPr/>
      </dsp:nvSpPr>
      <dsp:spPr>
        <a:xfrm rot="5400000">
          <a:off x="3796922" y="1011121"/>
          <a:ext cx="367929" cy="36000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693028-9B74-4368-9BC6-3C644F42DB92}">
      <dsp:nvSpPr>
        <dsp:cNvPr id="0" name=""/>
        <dsp:cNvSpPr/>
      </dsp:nvSpPr>
      <dsp:spPr>
        <a:xfrm>
          <a:off x="3783151" y="1411185"/>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77%</a:t>
          </a:r>
        </a:p>
      </dsp:txBody>
      <dsp:txXfrm>
        <a:off x="3794734" y="1422768"/>
        <a:ext cx="372305" cy="389385"/>
      </dsp:txXfrm>
    </dsp:sp>
    <dsp:sp modelId="{9D096F5C-7D20-490C-8304-D508518C452B}">
      <dsp:nvSpPr>
        <dsp:cNvPr id="0" name=""/>
        <dsp:cNvSpPr/>
      </dsp:nvSpPr>
      <dsp:spPr>
        <a:xfrm rot="5400000">
          <a:off x="3980887" y="1806234"/>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82B2E158-DFB6-44BB-B988-34751BEED4B4}">
      <dsp:nvSpPr>
        <dsp:cNvPr id="0" name=""/>
        <dsp:cNvSpPr/>
      </dsp:nvSpPr>
      <dsp:spPr>
        <a:xfrm>
          <a:off x="3783151" y="1860928"/>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6%</a:t>
          </a:r>
        </a:p>
      </dsp:txBody>
      <dsp:txXfrm>
        <a:off x="3794734" y="1872511"/>
        <a:ext cx="372305" cy="389385"/>
      </dsp:txXfrm>
    </dsp:sp>
    <dsp:sp modelId="{2E04C4D5-4437-43B1-B07C-670555A69E25}">
      <dsp:nvSpPr>
        <dsp:cNvPr id="0" name=""/>
        <dsp:cNvSpPr/>
      </dsp:nvSpPr>
      <dsp:spPr>
        <a:xfrm rot="5400000">
          <a:off x="3980887" y="2262941"/>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EB99ED38-3DD4-411E-BB61-001CFD956391}">
      <dsp:nvSpPr>
        <dsp:cNvPr id="0" name=""/>
        <dsp:cNvSpPr/>
      </dsp:nvSpPr>
      <dsp:spPr>
        <a:xfrm>
          <a:off x="3783151" y="2324600"/>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10%</a:t>
          </a:r>
        </a:p>
      </dsp:txBody>
      <dsp:txXfrm>
        <a:off x="3794734" y="2336183"/>
        <a:ext cx="372305" cy="389385"/>
      </dsp:txXfrm>
    </dsp:sp>
    <dsp:sp modelId="{B3AAE2EC-91B5-44C7-83F1-255533245465}">
      <dsp:nvSpPr>
        <dsp:cNvPr id="0" name=""/>
        <dsp:cNvSpPr/>
      </dsp:nvSpPr>
      <dsp:spPr>
        <a:xfrm rot="5400000">
          <a:off x="3980887" y="2725620"/>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13412482-2500-4ACC-B8DE-584F174D29AE}">
      <dsp:nvSpPr>
        <dsp:cNvPr id="0" name=""/>
        <dsp:cNvSpPr/>
      </dsp:nvSpPr>
      <dsp:spPr>
        <a:xfrm>
          <a:off x="3783151" y="2786285"/>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7%</a:t>
          </a:r>
        </a:p>
      </dsp:txBody>
      <dsp:txXfrm>
        <a:off x="3794734" y="2797868"/>
        <a:ext cx="372305" cy="389385"/>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05426C-A331-42AE-9EF5-415B976D96EA}">
      <dsp:nvSpPr>
        <dsp:cNvPr id="0" name=""/>
        <dsp:cNvSpPr/>
      </dsp:nvSpPr>
      <dsp:spPr>
        <a:xfrm rot="10800000">
          <a:off x="1572896" y="628"/>
          <a:ext cx="2897859" cy="363909"/>
        </a:xfrm>
        <a:prstGeom prst="roundRect">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474" tIns="38100" rIns="71120" bIns="38100" numCol="1" spcCol="1270" anchor="ctr" anchorCtr="0">
          <a:noAutofit/>
        </a:bodyPr>
        <a:lstStyle/>
        <a:p>
          <a:pPr marL="0" lvl="0" indent="0" algn="l"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77% female</a:t>
          </a:r>
        </a:p>
      </dsp:txBody>
      <dsp:txXfrm rot="10800000">
        <a:off x="1590661" y="18393"/>
        <a:ext cx="2862329" cy="328379"/>
      </dsp:txXfrm>
    </dsp:sp>
    <dsp:sp modelId="{F569382A-BE39-409D-912C-0BFD610B758B}">
      <dsp:nvSpPr>
        <dsp:cNvPr id="0" name=""/>
        <dsp:cNvSpPr/>
      </dsp:nvSpPr>
      <dsp:spPr>
        <a:xfrm>
          <a:off x="1121177" y="628"/>
          <a:ext cx="363909" cy="3639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dsp:style>
    </dsp:sp>
    <dsp:sp modelId="{C1FC60F4-F6AB-4E9F-BA20-339035A6F570}">
      <dsp:nvSpPr>
        <dsp:cNvPr id="0" name=""/>
        <dsp:cNvSpPr/>
      </dsp:nvSpPr>
      <dsp:spPr>
        <a:xfrm rot="10800000">
          <a:off x="1572896" y="473167"/>
          <a:ext cx="2897859" cy="363909"/>
        </a:xfrm>
        <a:prstGeom prst="roundRect">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474" tIns="38100" rIns="71120" bIns="38100" numCol="1" spcCol="1270" anchor="ctr" anchorCtr="0">
          <a:noAutofit/>
        </a:bodyPr>
        <a:lstStyle/>
        <a:p>
          <a:pPr marL="0" lvl="0" indent="0" algn="l"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94% of white ethnicity</a:t>
          </a:r>
        </a:p>
      </dsp:txBody>
      <dsp:txXfrm rot="10800000">
        <a:off x="1590661" y="490932"/>
        <a:ext cx="2862329" cy="328379"/>
      </dsp:txXfrm>
    </dsp:sp>
    <dsp:sp modelId="{41B67ABC-1F62-4D80-BA04-16EB2C3DD760}">
      <dsp:nvSpPr>
        <dsp:cNvPr id="0" name=""/>
        <dsp:cNvSpPr/>
      </dsp:nvSpPr>
      <dsp:spPr>
        <a:xfrm>
          <a:off x="1121177" y="473167"/>
          <a:ext cx="363909" cy="36390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dsp:style>
    </dsp:sp>
    <dsp:sp modelId="{D3A36CBB-38D4-4347-9D8F-59EE00071623}">
      <dsp:nvSpPr>
        <dsp:cNvPr id="0" name=""/>
        <dsp:cNvSpPr/>
      </dsp:nvSpPr>
      <dsp:spPr>
        <a:xfrm rot="10800000">
          <a:off x="1572896" y="945706"/>
          <a:ext cx="2897859" cy="363909"/>
        </a:xfrm>
        <a:prstGeom prst="roundRect">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474" tIns="38100" rIns="71120" bIns="38100" numCol="1" spcCol="1270" anchor="ctr" anchorCtr="0">
          <a:noAutofit/>
        </a:bodyPr>
        <a:lstStyle/>
        <a:p>
          <a:pPr marL="0" lvl="0" indent="0" algn="l"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28% aged 40-49</a:t>
          </a:r>
        </a:p>
        <a:p>
          <a:pPr marL="0" lvl="0" indent="0" algn="l"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40% aged 50+</a:t>
          </a:r>
        </a:p>
      </dsp:txBody>
      <dsp:txXfrm rot="10800000">
        <a:off x="1590661" y="963471"/>
        <a:ext cx="2862329" cy="328379"/>
      </dsp:txXfrm>
    </dsp:sp>
    <dsp:sp modelId="{46D6AC1A-8DB3-4747-BB26-C9A8BD126CA9}">
      <dsp:nvSpPr>
        <dsp:cNvPr id="0" name=""/>
        <dsp:cNvSpPr/>
      </dsp:nvSpPr>
      <dsp:spPr>
        <a:xfrm>
          <a:off x="1121177" y="945706"/>
          <a:ext cx="363909" cy="363909"/>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dsp:style>
    </dsp:sp>
    <dsp:sp modelId="{E5AED935-DBC1-4564-9969-FFCEAB981602}">
      <dsp:nvSpPr>
        <dsp:cNvPr id="0" name=""/>
        <dsp:cNvSpPr/>
      </dsp:nvSpPr>
      <dsp:spPr>
        <a:xfrm rot="10800000">
          <a:off x="1572896" y="1418245"/>
          <a:ext cx="2897859" cy="363909"/>
        </a:xfrm>
        <a:prstGeom prst="roundRect">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474" tIns="38100" rIns="71120" bIns="38100" numCol="1" spcCol="1270" anchor="ctr" anchorCtr="0">
          <a:noAutofit/>
        </a:bodyPr>
        <a:lstStyle/>
        <a:p>
          <a:pPr marL="0" lvl="0" indent="0" algn="l"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82% did not have a health condition which impacted their day-to-day life</a:t>
          </a:r>
        </a:p>
      </dsp:txBody>
      <dsp:txXfrm rot="10800000">
        <a:off x="1590661" y="1436010"/>
        <a:ext cx="2862329" cy="328379"/>
      </dsp:txXfrm>
    </dsp:sp>
    <dsp:sp modelId="{AE18A8E6-1BA2-4114-B3CC-296707A0BC79}">
      <dsp:nvSpPr>
        <dsp:cNvPr id="0" name=""/>
        <dsp:cNvSpPr/>
      </dsp:nvSpPr>
      <dsp:spPr>
        <a:xfrm>
          <a:off x="1121177" y="1418245"/>
          <a:ext cx="363909" cy="363909"/>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dsp:style>
    </dsp:sp>
    <dsp:sp modelId="{1FAFAC2C-B2D7-45BB-9FEB-C9DA7A32180C}">
      <dsp:nvSpPr>
        <dsp:cNvPr id="0" name=""/>
        <dsp:cNvSpPr/>
      </dsp:nvSpPr>
      <dsp:spPr>
        <a:xfrm rot="10800000">
          <a:off x="1572896" y="1890784"/>
          <a:ext cx="2897859" cy="363909"/>
        </a:xfrm>
        <a:prstGeom prst="roundRect">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474" tIns="38100" rIns="71120" bIns="38100" numCol="1" spcCol="1270" anchor="ctr" anchorCtr="0">
          <a:noAutofit/>
        </a:bodyPr>
        <a:lstStyle/>
        <a:p>
          <a:pPr marL="0" lvl="0" indent="0" algn="l"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83% worked in large organisations (250+ employees)</a:t>
          </a:r>
        </a:p>
      </dsp:txBody>
      <dsp:txXfrm rot="10800000">
        <a:off x="1590661" y="1908549"/>
        <a:ext cx="2862329" cy="328379"/>
      </dsp:txXfrm>
    </dsp:sp>
    <dsp:sp modelId="{FC626A08-3097-42FE-B7CF-4D44991B8707}">
      <dsp:nvSpPr>
        <dsp:cNvPr id="0" name=""/>
        <dsp:cNvSpPr/>
      </dsp:nvSpPr>
      <dsp:spPr>
        <a:xfrm>
          <a:off x="1121177" y="1890784"/>
          <a:ext cx="363909" cy="363909"/>
        </a:xfrm>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dsp:style>
    </dsp:sp>
    <dsp:sp modelId="{CB70065F-9926-4FE2-9FA5-F304ED2FB0CD}">
      <dsp:nvSpPr>
        <dsp:cNvPr id="0" name=""/>
        <dsp:cNvSpPr/>
      </dsp:nvSpPr>
      <dsp:spPr>
        <a:xfrm rot="10800000">
          <a:off x="1572896" y="2363323"/>
          <a:ext cx="2897859" cy="363909"/>
        </a:xfrm>
        <a:prstGeom prst="roundRect">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474" tIns="38100" rIns="71120" bIns="38100" numCol="1" spcCol="1270" anchor="ctr" anchorCtr="0">
          <a:noAutofit/>
        </a:bodyPr>
        <a:lstStyle/>
        <a:p>
          <a:pPr marL="0" lvl="0" indent="0" algn="l"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47% worked in public sector</a:t>
          </a:r>
        </a:p>
        <a:p>
          <a:pPr marL="0" lvl="0" indent="0" algn="l"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41% worked in private sector</a:t>
          </a:r>
        </a:p>
      </dsp:txBody>
      <dsp:txXfrm rot="10800000">
        <a:off x="1590661" y="2381088"/>
        <a:ext cx="2862329" cy="328379"/>
      </dsp:txXfrm>
    </dsp:sp>
    <dsp:sp modelId="{9F05BDEA-39C9-4125-904C-5B109C6B78CE}">
      <dsp:nvSpPr>
        <dsp:cNvPr id="0" name=""/>
        <dsp:cNvSpPr/>
      </dsp:nvSpPr>
      <dsp:spPr>
        <a:xfrm>
          <a:off x="1121177" y="2363323"/>
          <a:ext cx="363909" cy="363909"/>
        </a:xfrm>
        <a:prstGeom prst="rect">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dsp:style>
    </dsp:sp>
    <dsp:sp modelId="{3204F215-2768-41D7-B654-E7DFC7C4DC3A}">
      <dsp:nvSpPr>
        <dsp:cNvPr id="0" name=""/>
        <dsp:cNvSpPr/>
      </dsp:nvSpPr>
      <dsp:spPr>
        <a:xfrm rot="10800000">
          <a:off x="1572896" y="2835862"/>
          <a:ext cx="2897859" cy="363909"/>
        </a:xfrm>
        <a:prstGeom prst="roundRect">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474" tIns="38100" rIns="71120" bIns="38100" numCol="1" spcCol="1270" anchor="ctr" anchorCtr="0">
          <a:noAutofit/>
        </a:bodyPr>
        <a:lstStyle/>
        <a:p>
          <a:pPr marL="0" lvl="0" indent="0" algn="l"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67% were HR or personnel specialists</a:t>
          </a:r>
        </a:p>
        <a:p>
          <a:pPr marL="0" lvl="0" indent="0" algn="l"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98% had a HR department in their workplace</a:t>
          </a:r>
        </a:p>
      </dsp:txBody>
      <dsp:txXfrm rot="10800000">
        <a:off x="1590661" y="2853627"/>
        <a:ext cx="2862329" cy="328379"/>
      </dsp:txXfrm>
    </dsp:sp>
    <dsp:sp modelId="{FEF9360A-CDE8-4833-B507-4E29C592C8B1}">
      <dsp:nvSpPr>
        <dsp:cNvPr id="0" name=""/>
        <dsp:cNvSpPr/>
      </dsp:nvSpPr>
      <dsp:spPr>
        <a:xfrm>
          <a:off x="1121177" y="2835862"/>
          <a:ext cx="363909" cy="363909"/>
        </a:xfrm>
        <a:prstGeom prst="rect">
          <a:avLst/>
        </a:prstGeom>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dsp:style>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A15174-6A77-42AB-8A79-0AA3AEB3FD43}">
      <dsp:nvSpPr>
        <dsp:cNvPr id="0" name=""/>
        <dsp:cNvSpPr/>
      </dsp:nvSpPr>
      <dsp:spPr>
        <a:xfrm>
          <a:off x="1013255" y="1562"/>
          <a:ext cx="1650206" cy="412551"/>
        </a:xfrm>
        <a:prstGeom prst="roundRect">
          <a:avLst>
            <a:gd name="adj" fmla="val 10000"/>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endParaRPr lang="en-GB" sz="1000" kern="1200">
            <a:latin typeface="Arial" panose="020B0604020202020204" pitchFamily="34" charset="0"/>
            <a:cs typeface="Arial" panose="020B0604020202020204" pitchFamily="34" charset="0"/>
          </a:endParaRPr>
        </a:p>
      </dsp:txBody>
      <dsp:txXfrm>
        <a:off x="1025338" y="13645"/>
        <a:ext cx="1626040" cy="388385"/>
      </dsp:txXfrm>
    </dsp:sp>
    <dsp:sp modelId="{3EEA99FA-A48F-4E6E-B763-F66A372E7C13}">
      <dsp:nvSpPr>
        <dsp:cNvPr id="0" name=""/>
        <dsp:cNvSpPr/>
      </dsp:nvSpPr>
      <dsp:spPr>
        <a:xfrm rot="3812704">
          <a:off x="1936606" y="450212"/>
          <a:ext cx="8064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035E99D3-78D3-4DB6-B8F3-9AFDB0D6908F}">
      <dsp:nvSpPr>
        <dsp:cNvPr id="0" name=""/>
        <dsp:cNvSpPr/>
      </dsp:nvSpPr>
      <dsp:spPr>
        <a:xfrm>
          <a:off x="1290391" y="558507"/>
          <a:ext cx="1650206" cy="412551"/>
        </a:xfrm>
        <a:prstGeom prst="roundRect">
          <a:avLst>
            <a:gd name="adj" fmla="val 10000"/>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Delegates facilitated mediations</a:t>
          </a:r>
        </a:p>
      </dsp:txBody>
      <dsp:txXfrm>
        <a:off x="1302474" y="570590"/>
        <a:ext cx="1626040" cy="388385"/>
      </dsp:txXfrm>
    </dsp:sp>
    <dsp:sp modelId="{75F7087B-D761-4B16-96F0-CAA2974E9B2E}">
      <dsp:nvSpPr>
        <dsp:cNvPr id="0" name=""/>
        <dsp:cNvSpPr/>
      </dsp:nvSpPr>
      <dsp:spPr>
        <a:xfrm rot="5423958">
          <a:off x="1927487" y="1156082"/>
          <a:ext cx="370057"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90F2AEC0-D69B-44EB-AC62-C50B9ED15021}">
      <dsp:nvSpPr>
        <dsp:cNvPr id="0" name=""/>
        <dsp:cNvSpPr/>
      </dsp:nvSpPr>
      <dsp:spPr>
        <a:xfrm>
          <a:off x="1284434" y="1413301"/>
          <a:ext cx="1650206" cy="412551"/>
        </a:xfrm>
        <a:prstGeom prst="roundRect">
          <a:avLst>
            <a:gd name="adj" fmla="val 10000"/>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Fully or partially resolved</a:t>
          </a:r>
        </a:p>
      </dsp:txBody>
      <dsp:txXfrm>
        <a:off x="1296517" y="1425384"/>
        <a:ext cx="1626040" cy="388385"/>
      </dsp:txXfrm>
    </dsp:sp>
    <dsp:sp modelId="{76282B29-05DE-46E8-ACC0-480957773441}">
      <dsp:nvSpPr>
        <dsp:cNvPr id="0" name=""/>
        <dsp:cNvSpPr/>
      </dsp:nvSpPr>
      <dsp:spPr>
        <a:xfrm rot="5355059">
          <a:off x="2112515" y="1811317"/>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21324DDF-5F96-4CE2-81F8-251B01327077}">
      <dsp:nvSpPr>
        <dsp:cNvPr id="0" name=""/>
        <dsp:cNvSpPr/>
      </dsp:nvSpPr>
      <dsp:spPr>
        <a:xfrm>
          <a:off x="1290391" y="1868977"/>
          <a:ext cx="1650206" cy="412551"/>
        </a:xfrm>
        <a:prstGeom prst="roundRect">
          <a:avLst>
            <a:gd name="adj" fmla="val 10000"/>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Ongoing</a:t>
          </a:r>
        </a:p>
      </dsp:txBody>
      <dsp:txXfrm>
        <a:off x="1302474" y="1881060"/>
        <a:ext cx="1626040" cy="388385"/>
      </dsp:txXfrm>
    </dsp:sp>
    <dsp:sp modelId="{4763FC6B-C579-4955-9077-E5EA227698BC}">
      <dsp:nvSpPr>
        <dsp:cNvPr id="0" name=""/>
        <dsp:cNvSpPr/>
      </dsp:nvSpPr>
      <dsp:spPr>
        <a:xfrm rot="5400000">
          <a:off x="2115494" y="2268306"/>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025B7001-BAB0-4346-94AD-6BD5DB4D35B2}">
      <dsp:nvSpPr>
        <dsp:cNvPr id="0" name=""/>
        <dsp:cNvSpPr/>
      </dsp:nvSpPr>
      <dsp:spPr>
        <a:xfrm>
          <a:off x="1290391" y="2327280"/>
          <a:ext cx="1650206" cy="412551"/>
        </a:xfrm>
        <a:prstGeom prst="roundRect">
          <a:avLst>
            <a:gd name="adj" fmla="val 10000"/>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Withdrawn</a:t>
          </a:r>
        </a:p>
      </dsp:txBody>
      <dsp:txXfrm>
        <a:off x="1302474" y="2339363"/>
        <a:ext cx="1626040" cy="388385"/>
      </dsp:txXfrm>
    </dsp:sp>
    <dsp:sp modelId="{C4084694-52C8-44CE-8FC5-8C2F4D509E69}">
      <dsp:nvSpPr>
        <dsp:cNvPr id="0" name=""/>
        <dsp:cNvSpPr/>
      </dsp:nvSpPr>
      <dsp:spPr>
        <a:xfrm rot="5400000">
          <a:off x="2115494" y="2726960"/>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BB41370D-427F-483F-92D9-6EAE661E0A09}">
      <dsp:nvSpPr>
        <dsp:cNvPr id="0" name=""/>
        <dsp:cNvSpPr/>
      </dsp:nvSpPr>
      <dsp:spPr>
        <a:xfrm>
          <a:off x="1290391" y="2786285"/>
          <a:ext cx="1650206" cy="412551"/>
        </a:xfrm>
        <a:prstGeom prst="roundRect">
          <a:avLst>
            <a:gd name="adj" fmla="val 10000"/>
          </a:avLst>
        </a:prstGeom>
        <a:solidFill>
          <a:schemeClr val="bg1">
            <a:lumMod val="95000"/>
          </a:schemeClr>
        </a:solidFill>
        <a:ln w="25400" cap="flat"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solidFill>
                <a:sysClr val="windowText" lastClr="000000"/>
              </a:solidFill>
              <a:latin typeface="Arial" panose="020B0604020202020204" pitchFamily="34" charset="0"/>
              <a:cs typeface="Arial" panose="020B0604020202020204" pitchFamily="34" charset="0"/>
            </a:rPr>
            <a:t>Moved to formal complaint</a:t>
          </a:r>
        </a:p>
      </dsp:txBody>
      <dsp:txXfrm>
        <a:off x="1302474" y="2798368"/>
        <a:ext cx="1626040" cy="388385"/>
      </dsp:txXfrm>
    </dsp:sp>
    <dsp:sp modelId="{F6F3E424-F7D2-42BA-A269-C68F652FAE6A}">
      <dsp:nvSpPr>
        <dsp:cNvPr id="0" name=""/>
        <dsp:cNvSpPr/>
      </dsp:nvSpPr>
      <dsp:spPr>
        <a:xfrm>
          <a:off x="2894490" y="1562"/>
          <a:ext cx="673812" cy="412551"/>
        </a:xfrm>
        <a:prstGeom prst="roundRect">
          <a:avLst>
            <a:gd name="adj" fmla="val 10000"/>
          </a:avLst>
        </a:prstGeom>
        <a:solidFill>
          <a:schemeClr val="tx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Before the training</a:t>
          </a:r>
        </a:p>
      </dsp:txBody>
      <dsp:txXfrm>
        <a:off x="2906573" y="13645"/>
        <a:ext cx="649646" cy="388385"/>
      </dsp:txXfrm>
    </dsp:sp>
    <dsp:sp modelId="{85AC9F9E-B1E5-4F98-92B4-20C85F285412}">
      <dsp:nvSpPr>
        <dsp:cNvPr id="0" name=""/>
        <dsp:cNvSpPr/>
      </dsp:nvSpPr>
      <dsp:spPr>
        <a:xfrm rot="5400000">
          <a:off x="3195298" y="450212"/>
          <a:ext cx="72196"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9FA9B50B-4839-4A49-ACEA-43CE83C4D9AD}">
      <dsp:nvSpPr>
        <dsp:cNvPr id="0" name=""/>
        <dsp:cNvSpPr/>
      </dsp:nvSpPr>
      <dsp:spPr>
        <a:xfrm>
          <a:off x="3033661" y="558507"/>
          <a:ext cx="395471" cy="412551"/>
        </a:xfrm>
        <a:prstGeom prst="roundRect">
          <a:avLst>
            <a:gd name="adj" fmla="val 10000"/>
          </a:avLst>
        </a:prstGeom>
        <a:solidFill>
          <a:schemeClr val="bg2">
            <a:alpha val="90000"/>
          </a:schemeClr>
        </a:solidFill>
        <a:ln w="254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30%</a:t>
          </a:r>
        </a:p>
      </dsp:txBody>
      <dsp:txXfrm>
        <a:off x="3045244" y="570090"/>
        <a:ext cx="372305" cy="389385"/>
      </dsp:txXfrm>
    </dsp:sp>
    <dsp:sp modelId="{CB0ED53D-CD65-4070-8E52-59342AA37547}">
      <dsp:nvSpPr>
        <dsp:cNvPr id="0" name=""/>
        <dsp:cNvSpPr/>
      </dsp:nvSpPr>
      <dsp:spPr>
        <a:xfrm rot="5400000">
          <a:off x="3047648" y="1010905"/>
          <a:ext cx="367496" cy="36000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669284-F2AF-42B4-BF3F-7C2FDE6748DB}">
      <dsp:nvSpPr>
        <dsp:cNvPr id="0" name=""/>
        <dsp:cNvSpPr/>
      </dsp:nvSpPr>
      <dsp:spPr>
        <a:xfrm>
          <a:off x="3033661" y="1410752"/>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80%</a:t>
          </a:r>
        </a:p>
      </dsp:txBody>
      <dsp:txXfrm>
        <a:off x="3045244" y="1422335"/>
        <a:ext cx="372305" cy="389385"/>
      </dsp:txXfrm>
    </dsp:sp>
    <dsp:sp modelId="{F2BA2E33-10E0-49D9-84E7-A3254FC2D709}">
      <dsp:nvSpPr>
        <dsp:cNvPr id="0" name=""/>
        <dsp:cNvSpPr/>
      </dsp:nvSpPr>
      <dsp:spPr>
        <a:xfrm rot="5400000">
          <a:off x="3231397" y="1809402"/>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4DF58747-7C1F-48D2-9424-22DB33F16E6B}">
      <dsp:nvSpPr>
        <dsp:cNvPr id="0" name=""/>
        <dsp:cNvSpPr/>
      </dsp:nvSpPr>
      <dsp:spPr>
        <a:xfrm>
          <a:off x="3033661" y="1867698"/>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3%</a:t>
          </a:r>
        </a:p>
      </dsp:txBody>
      <dsp:txXfrm>
        <a:off x="3045244" y="1879281"/>
        <a:ext cx="372305" cy="389385"/>
      </dsp:txXfrm>
    </dsp:sp>
    <dsp:sp modelId="{DB501931-1056-467A-97FE-F3DD322F987B}">
      <dsp:nvSpPr>
        <dsp:cNvPr id="0" name=""/>
        <dsp:cNvSpPr/>
      </dsp:nvSpPr>
      <dsp:spPr>
        <a:xfrm rot="5400000">
          <a:off x="3231397" y="2266325"/>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2FFCA7E4-CB2D-4672-BBF1-9F2B41F72ABC}">
      <dsp:nvSpPr>
        <dsp:cNvPr id="0" name=""/>
        <dsp:cNvSpPr/>
      </dsp:nvSpPr>
      <dsp:spPr>
        <a:xfrm>
          <a:off x="3033661" y="2324597"/>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6%</a:t>
          </a:r>
        </a:p>
      </dsp:txBody>
      <dsp:txXfrm>
        <a:off x="3045244" y="2336180"/>
        <a:ext cx="372305" cy="389385"/>
      </dsp:txXfrm>
    </dsp:sp>
    <dsp:sp modelId="{2E08F589-1418-4665-A0F9-8BE7AC56C9E1}">
      <dsp:nvSpPr>
        <dsp:cNvPr id="0" name=""/>
        <dsp:cNvSpPr/>
      </dsp:nvSpPr>
      <dsp:spPr>
        <a:xfrm rot="5400000">
          <a:off x="3231397" y="2725619"/>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F38A24FF-E5E0-4E5C-9770-D77EB8B3229E}">
      <dsp:nvSpPr>
        <dsp:cNvPr id="0" name=""/>
        <dsp:cNvSpPr/>
      </dsp:nvSpPr>
      <dsp:spPr>
        <a:xfrm>
          <a:off x="3033661" y="2786285"/>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11%</a:t>
          </a:r>
        </a:p>
      </dsp:txBody>
      <dsp:txXfrm>
        <a:off x="3045244" y="2797868"/>
        <a:ext cx="372305" cy="389385"/>
      </dsp:txXfrm>
    </dsp:sp>
    <dsp:sp modelId="{D82DC832-1E72-4845-BEEC-A7EA9530F34E}">
      <dsp:nvSpPr>
        <dsp:cNvPr id="0" name=""/>
        <dsp:cNvSpPr/>
      </dsp:nvSpPr>
      <dsp:spPr>
        <a:xfrm>
          <a:off x="3643981" y="1562"/>
          <a:ext cx="673812" cy="412551"/>
        </a:xfrm>
        <a:prstGeom prst="roundRect">
          <a:avLst>
            <a:gd name="adj" fmla="val 10000"/>
          </a:avLst>
        </a:prstGeom>
        <a:solidFill>
          <a:schemeClr val="tx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Since the training</a:t>
          </a:r>
        </a:p>
      </dsp:txBody>
      <dsp:txXfrm>
        <a:off x="3656064" y="13645"/>
        <a:ext cx="649646" cy="388385"/>
      </dsp:txXfrm>
    </dsp:sp>
    <dsp:sp modelId="{1E86F725-3D59-414A-915E-77E5837FF8AC}">
      <dsp:nvSpPr>
        <dsp:cNvPr id="0" name=""/>
        <dsp:cNvSpPr/>
      </dsp:nvSpPr>
      <dsp:spPr>
        <a:xfrm rot="5400000">
          <a:off x="3944789" y="450212"/>
          <a:ext cx="72196"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7297A9CC-BFB8-412B-93ED-3476EB4EAA50}">
      <dsp:nvSpPr>
        <dsp:cNvPr id="0" name=""/>
        <dsp:cNvSpPr/>
      </dsp:nvSpPr>
      <dsp:spPr>
        <a:xfrm>
          <a:off x="3783151" y="558507"/>
          <a:ext cx="395471" cy="412551"/>
        </a:xfrm>
        <a:prstGeom prst="roundRect">
          <a:avLst>
            <a:gd name="adj" fmla="val 10000"/>
          </a:avLst>
        </a:prstGeom>
        <a:solidFill>
          <a:schemeClr val="bg2">
            <a:alpha val="90000"/>
          </a:schemeClr>
        </a:solidFill>
        <a:ln w="254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59%</a:t>
          </a:r>
        </a:p>
      </dsp:txBody>
      <dsp:txXfrm>
        <a:off x="3794734" y="570090"/>
        <a:ext cx="372305" cy="389385"/>
      </dsp:txXfrm>
    </dsp:sp>
    <dsp:sp modelId="{F49C67D0-78E1-4CAE-84D2-B39D5D6455BB}">
      <dsp:nvSpPr>
        <dsp:cNvPr id="0" name=""/>
        <dsp:cNvSpPr/>
      </dsp:nvSpPr>
      <dsp:spPr>
        <a:xfrm rot="5400000">
          <a:off x="3796922" y="1011121"/>
          <a:ext cx="367929" cy="36000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693028-9B74-4368-9BC6-3C644F42DB92}">
      <dsp:nvSpPr>
        <dsp:cNvPr id="0" name=""/>
        <dsp:cNvSpPr/>
      </dsp:nvSpPr>
      <dsp:spPr>
        <a:xfrm>
          <a:off x="3783151" y="1411185"/>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77%</a:t>
          </a:r>
        </a:p>
      </dsp:txBody>
      <dsp:txXfrm>
        <a:off x="3794734" y="1422768"/>
        <a:ext cx="372305" cy="389385"/>
      </dsp:txXfrm>
    </dsp:sp>
    <dsp:sp modelId="{9D096F5C-7D20-490C-8304-D508518C452B}">
      <dsp:nvSpPr>
        <dsp:cNvPr id="0" name=""/>
        <dsp:cNvSpPr/>
      </dsp:nvSpPr>
      <dsp:spPr>
        <a:xfrm rot="5400000">
          <a:off x="3980887" y="1806234"/>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82B2E158-DFB6-44BB-B988-34751BEED4B4}">
      <dsp:nvSpPr>
        <dsp:cNvPr id="0" name=""/>
        <dsp:cNvSpPr/>
      </dsp:nvSpPr>
      <dsp:spPr>
        <a:xfrm>
          <a:off x="3783151" y="1860928"/>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6%</a:t>
          </a:r>
        </a:p>
      </dsp:txBody>
      <dsp:txXfrm>
        <a:off x="3794734" y="1872511"/>
        <a:ext cx="372305" cy="389385"/>
      </dsp:txXfrm>
    </dsp:sp>
    <dsp:sp modelId="{2E04C4D5-4437-43B1-B07C-670555A69E25}">
      <dsp:nvSpPr>
        <dsp:cNvPr id="0" name=""/>
        <dsp:cNvSpPr/>
      </dsp:nvSpPr>
      <dsp:spPr>
        <a:xfrm rot="5400000">
          <a:off x="3980887" y="2262941"/>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EB99ED38-3DD4-411E-BB61-001CFD956391}">
      <dsp:nvSpPr>
        <dsp:cNvPr id="0" name=""/>
        <dsp:cNvSpPr/>
      </dsp:nvSpPr>
      <dsp:spPr>
        <a:xfrm>
          <a:off x="3783151" y="2324600"/>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10%</a:t>
          </a:r>
        </a:p>
      </dsp:txBody>
      <dsp:txXfrm>
        <a:off x="3794734" y="2336183"/>
        <a:ext cx="372305" cy="389385"/>
      </dsp:txXfrm>
    </dsp:sp>
    <dsp:sp modelId="{B3AAE2EC-91B5-44C7-83F1-255533245465}">
      <dsp:nvSpPr>
        <dsp:cNvPr id="0" name=""/>
        <dsp:cNvSpPr/>
      </dsp:nvSpPr>
      <dsp:spPr>
        <a:xfrm rot="5400000">
          <a:off x="3980887" y="2725620"/>
          <a:ext cx="0" cy="72196"/>
        </a:xfrm>
        <a:prstGeom prst="rightArrow">
          <a:avLst>
            <a:gd name="adj1" fmla="val 667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sp>
    <dsp:sp modelId="{13412482-2500-4ACC-B8DE-584F174D29AE}">
      <dsp:nvSpPr>
        <dsp:cNvPr id="0" name=""/>
        <dsp:cNvSpPr/>
      </dsp:nvSpPr>
      <dsp:spPr>
        <a:xfrm>
          <a:off x="3783151" y="2786285"/>
          <a:ext cx="395471" cy="4125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7%</a:t>
          </a:r>
        </a:p>
      </dsp:txBody>
      <dsp:txXfrm>
        <a:off x="3794734" y="2797868"/>
        <a:ext cx="372305" cy="389385"/>
      </dsp:txXfrm>
    </dsp:sp>
  </dsp:spTree>
</dsp:drawing>
</file>

<file path=word/diagrams/layout1.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word/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ocumenttasks/documenttasks1.xml><?xml version="1.0" encoding="utf-8"?>
<t:Tasks xmlns:t="http://schemas.microsoft.com/office/tasks/2019/documenttasks" xmlns:oel="http://schemas.microsoft.com/office/2019/extlst">
  <t:Task id="{FCF1424A-331F-4706-90D2-E73069AED591}">
    <t:Anchor>
      <t:Comment id="678738360"/>
    </t:Anchor>
    <t:History>
      <t:Event id="{EF919BDB-68C8-4137-A8A6-11B6C378F98A}" time="2023-08-13T17:44:32.971Z">
        <t:Attribution userId="S::leyla.ahmed@iffresearch.com::23f158d5-65df-469f-9dfc-6626e83c728a" userProvider="AD" userName="Leyla Ahmed"/>
        <t:Anchor>
          <t:Comment id="1891082876"/>
        </t:Anchor>
        <t:Create/>
      </t:Event>
      <t:Event id="{CCEFB56B-A85A-4C7C-B545-DF149DD53194}" time="2023-08-13T17:44:32.971Z">
        <t:Attribution userId="S::leyla.ahmed@iffresearch.com::23f158d5-65df-469f-9dfc-6626e83c728a" userProvider="AD" userName="Leyla Ahmed"/>
        <t:Anchor>
          <t:Comment id="1891082876"/>
        </t:Anchor>
        <t:Assign userId="S::Rahma.Mohamed@iffresearch.com::37d5def4-cc6d-4a4c-a535-4df70dc76bf3" userProvider="AD" userName="Rahma Mohamed"/>
      </t:Event>
      <t:Event id="{7051E850-3928-4475-8295-B2E5AFFAED79}" time="2023-08-13T17:44:32.971Z">
        <t:Attribution userId="S::leyla.ahmed@iffresearch.com::23f158d5-65df-469f-9dfc-6626e83c728a" userProvider="AD" userName="Leyla Ahmed"/>
        <t:Anchor>
          <t:Comment id="1891082876"/>
        </t:Anchor>
        <t:SetTitle title="@Rahma, I'm not sure where the charts are saved? Can't see them in the folder - can you address this pretty pls?"/>
      </t:Event>
    </t:History>
  </t:Task>
  <t:Task id="{F992A441-F59E-4351-91F6-30CB5008D5A1}">
    <t:Anchor>
      <t:Comment id="678664292"/>
    </t:Anchor>
    <t:History>
      <t:Event id="{901885AA-3F36-4305-AFEB-B58E7F32E0EB}" time="2023-08-13T18:45:03.645Z">
        <t:Attribution userId="S::leyla.ahmed@iffresearch.com::23f158d5-65df-469f-9dfc-6626e83c728a" userProvider="AD" userName="Leyla Ahmed"/>
        <t:Anchor>
          <t:Comment id="1648372706"/>
        </t:Anchor>
        <t:Create/>
      </t:Event>
      <t:Event id="{8F9F4940-CD3F-4AB5-B131-AA51325399C8}" time="2023-08-13T18:45:03.645Z">
        <t:Attribution userId="S::leyla.ahmed@iffresearch.com::23f158d5-65df-469f-9dfc-6626e83c728a" userProvider="AD" userName="Leyla Ahmed"/>
        <t:Anchor>
          <t:Comment id="1648372706"/>
        </t:Anchor>
        <t:Assign userId="S::Rahma.Mohamed@iffresearch.com::37d5def4-cc6d-4a4c-a535-4df70dc76bf3" userProvider="AD" userName="Rahma Mohamed"/>
      </t:Event>
      <t:Event id="{FD8CE9B4-1FAC-438E-BAF9-50B0D1E6F46E}" time="2023-08-13T18:45:03.645Z">
        <t:Attribution userId="S::leyla.ahmed@iffresearch.com::23f158d5-65df-469f-9dfc-6626e83c728a" userProvider="AD" userName="Leyla Ahmed"/>
        <t:Anchor>
          <t:Comment id="1648372706"/>
        </t:Anchor>
        <t:SetTitle title="@Rahma, location of charts needed for this to be done"/>
      </t:Event>
    </t:History>
  </t:Task>
</t:Tasks>
</file>

<file path=word/theme/theme1.xml><?xml version="1.0" encoding="utf-8"?>
<a:theme xmlns:a="http://schemas.openxmlformats.org/drawingml/2006/main" name="Office Theme">
  <a:themeElements>
    <a:clrScheme name="IFF Report">
      <a:dk1>
        <a:sysClr val="windowText" lastClr="000000"/>
      </a:dk1>
      <a:lt1>
        <a:sysClr val="window" lastClr="FFFFFF"/>
      </a:lt1>
      <a:dk2>
        <a:srgbClr val="004436"/>
      </a:dk2>
      <a:lt2>
        <a:srgbClr val="A6CE39"/>
      </a:lt2>
      <a:accent1>
        <a:srgbClr val="A6CE39"/>
      </a:accent1>
      <a:accent2>
        <a:srgbClr val="439539"/>
      </a:accent2>
      <a:accent3>
        <a:srgbClr val="A9C398"/>
      </a:accent3>
      <a:accent4>
        <a:srgbClr val="A6A6A6"/>
      </a:accent4>
      <a:accent5>
        <a:srgbClr val="404040"/>
      </a:accent5>
      <a:accent6>
        <a:srgbClr val="C859A1"/>
      </a:accent6>
      <a:hlink>
        <a:srgbClr val="F8971D"/>
      </a:hlink>
      <a:folHlink>
        <a:srgbClr val="EE3124"/>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IFF Colours Nov 2020">
    <a:dk1>
      <a:srgbClr val="000000"/>
    </a:dk1>
    <a:lt1>
      <a:srgbClr val="FFFFFF"/>
    </a:lt1>
    <a:dk2>
      <a:srgbClr val="000000"/>
    </a:dk2>
    <a:lt2>
      <a:srgbClr val="E7E6E6"/>
    </a:lt2>
    <a:accent1>
      <a:srgbClr val="005547"/>
    </a:accent1>
    <a:accent2>
      <a:srgbClr val="7B9E42"/>
    </a:accent2>
    <a:accent3>
      <a:srgbClr val="B70050"/>
    </a:accent3>
    <a:accent4>
      <a:srgbClr val="FFD457"/>
    </a:accent4>
    <a:accent5>
      <a:srgbClr val="ED7D31"/>
    </a:accent5>
    <a:accent6>
      <a:srgbClr val="3392BD"/>
    </a:accent6>
    <a:hlink>
      <a:srgbClr val="005547"/>
    </a:hlink>
    <a:folHlink>
      <a:srgbClr val="B7005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IFF Colours Nov 2020">
    <a:dk1>
      <a:srgbClr val="000000"/>
    </a:dk1>
    <a:lt1>
      <a:srgbClr val="FFFFFF"/>
    </a:lt1>
    <a:dk2>
      <a:srgbClr val="000000"/>
    </a:dk2>
    <a:lt2>
      <a:srgbClr val="E7E6E6"/>
    </a:lt2>
    <a:accent1>
      <a:srgbClr val="005547"/>
    </a:accent1>
    <a:accent2>
      <a:srgbClr val="7B9E42"/>
    </a:accent2>
    <a:accent3>
      <a:srgbClr val="B70050"/>
    </a:accent3>
    <a:accent4>
      <a:srgbClr val="FFD457"/>
    </a:accent4>
    <a:accent5>
      <a:srgbClr val="ED7D31"/>
    </a:accent5>
    <a:accent6>
      <a:srgbClr val="3392BD"/>
    </a:accent6>
    <a:hlink>
      <a:srgbClr val="005547"/>
    </a:hlink>
    <a:folHlink>
      <a:srgbClr val="B7005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IFF Colours Nov 2020">
    <a:dk1>
      <a:srgbClr val="000000"/>
    </a:dk1>
    <a:lt1>
      <a:srgbClr val="FFFFFF"/>
    </a:lt1>
    <a:dk2>
      <a:srgbClr val="000000"/>
    </a:dk2>
    <a:lt2>
      <a:srgbClr val="E7E6E6"/>
    </a:lt2>
    <a:accent1>
      <a:srgbClr val="005547"/>
    </a:accent1>
    <a:accent2>
      <a:srgbClr val="7B9E42"/>
    </a:accent2>
    <a:accent3>
      <a:srgbClr val="B70050"/>
    </a:accent3>
    <a:accent4>
      <a:srgbClr val="FFD457"/>
    </a:accent4>
    <a:accent5>
      <a:srgbClr val="ED7D31"/>
    </a:accent5>
    <a:accent6>
      <a:srgbClr val="3392BD"/>
    </a:accent6>
    <a:hlink>
      <a:srgbClr val="005547"/>
    </a:hlink>
    <a:folHlink>
      <a:srgbClr val="B7005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IFF Colours Nov 2020">
    <a:dk1>
      <a:srgbClr val="000000"/>
    </a:dk1>
    <a:lt1>
      <a:srgbClr val="FFFFFF"/>
    </a:lt1>
    <a:dk2>
      <a:srgbClr val="000000"/>
    </a:dk2>
    <a:lt2>
      <a:srgbClr val="E7E6E6"/>
    </a:lt2>
    <a:accent1>
      <a:srgbClr val="005547"/>
    </a:accent1>
    <a:accent2>
      <a:srgbClr val="7B9E42"/>
    </a:accent2>
    <a:accent3>
      <a:srgbClr val="B70050"/>
    </a:accent3>
    <a:accent4>
      <a:srgbClr val="FFD457"/>
    </a:accent4>
    <a:accent5>
      <a:srgbClr val="ED7D31"/>
    </a:accent5>
    <a:accent6>
      <a:srgbClr val="3392BD"/>
    </a:accent6>
    <a:hlink>
      <a:srgbClr val="005547"/>
    </a:hlink>
    <a:folHlink>
      <a:srgbClr val="B7005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9e327556-dead-4928-8ae7-00bfd56bf57a" ContentTypeId="0x0101004C3A9FBBCC8DA14A80815109F700EF9B02" PreviousValue="false"/>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Acas Excel Workbook" ma:contentTypeID="0x0101004C3A9FBBCC8DA14A80815109F700EF9B02007FF77B4313E0C44588A6E5AC9046A09C" ma:contentTypeVersion="2" ma:contentTypeDescription="" ma:contentTypeScope="" ma:versionID="40b401ab9142b72b3fff0895f738dc0a">
  <xsd:schema xmlns:xsd="http://www.w3.org/2001/XMLSchema" xmlns:xs="http://www.w3.org/2001/XMLSchema" xmlns:p="http://schemas.microsoft.com/office/2006/metadata/properties" xmlns:ns2="776c0d8a-3a3c-48ea-9947-a9cf1f34a55f" targetNamespace="http://schemas.microsoft.com/office/2006/metadata/properties" ma:root="true" ma:fieldsID="0efb7d21efac87bd7ef561220c68911f" ns2:_="">
    <xsd:import namespace="776c0d8a-3a3c-48ea-9947-a9cf1f34a55f"/>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76c0d8a-3a3c-48ea-9947-a9cf1f34a55f"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file>

<file path=customXml/item6.xml><?xml version="1.0" encoding="utf-8"?>
<p:properties xmlns:p="http://schemas.microsoft.com/office/2006/metadata/properties" xmlns:xsi="http://www.w3.org/2001/XMLSchema-instance" xmlns:pc="http://schemas.microsoft.com/office/infopath/2007/PartnerControls">
  <documentManagement>
    <_dlc_DocId xmlns="776c0d8a-3a3c-48ea-9947-a9cf1f34a55f">IDRES-1243390942-57648</_dlc_DocId>
    <_dlc_DocIdUrl xmlns="776c0d8a-3a3c-48ea-9947-a9cf1f34a55f">
      <Url>https://acasorguk.sharepoint.com/sites/res/_layouts/15/DocIdRedir.aspx?ID=IDRES-1243390942-57648</Url>
      <Description>IDRES-1243390942-57648</Description>
    </_dlc_DocIdUrl>
  </documentManagement>
</p:properties>
</file>

<file path=customXml/itemProps1.xml><?xml version="1.0" encoding="utf-8"?>
<ds:datastoreItem xmlns:ds="http://schemas.openxmlformats.org/officeDocument/2006/customXml" ds:itemID="{5DCFA187-4F53-4BD1-9BC0-1278E97AB109}">
  <ds:schemaRefs>
    <ds:schemaRef ds:uri="Microsoft.SharePoint.Taxonomy.ContentTypeSync"/>
  </ds:schemaRefs>
</ds:datastoreItem>
</file>

<file path=customXml/itemProps2.xml><?xml version="1.0" encoding="utf-8"?>
<ds:datastoreItem xmlns:ds="http://schemas.openxmlformats.org/officeDocument/2006/customXml" ds:itemID="{5C00C6B7-C36A-4614-91A4-B57709A413FF}">
  <ds:schemaRefs>
    <ds:schemaRef ds:uri="http://schemas.microsoft.com/sharepoint/v3/contenttype/forms"/>
  </ds:schemaRefs>
</ds:datastoreItem>
</file>

<file path=customXml/itemProps3.xml><?xml version="1.0" encoding="utf-8"?>
<ds:datastoreItem xmlns:ds="http://schemas.openxmlformats.org/officeDocument/2006/customXml" ds:itemID="{38DC7D2E-6B99-4D87-AC1D-FE0DFE6701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76c0d8a-3a3c-48ea-9947-a9cf1f34a5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F19579C-E841-4A8F-BE7B-CE63068A262D}">
  <ds:schemaRefs>
    <ds:schemaRef ds:uri="http://schemas.openxmlformats.org/officeDocument/2006/bibliography"/>
  </ds:schemaRefs>
</ds:datastoreItem>
</file>

<file path=customXml/itemProps5.xml><?xml version="1.0" encoding="utf-8"?>
<ds:datastoreItem xmlns:ds="http://schemas.openxmlformats.org/officeDocument/2006/customXml" ds:itemID="{749B3909-2B70-4C80-AB06-9EFF7CBB4BC1}">
  <ds:schemaRefs>
    <ds:schemaRef ds:uri="http://schemas.microsoft.com/sharepoint/events"/>
  </ds:schemaRefs>
</ds:datastoreItem>
</file>

<file path=customXml/itemProps6.xml><?xml version="1.0" encoding="utf-8"?>
<ds:datastoreItem xmlns:ds="http://schemas.openxmlformats.org/officeDocument/2006/customXml" ds:itemID="{30102EEF-D352-4B76-8730-7A59DC79019F}">
  <ds:schemaRefs>
    <ds:schemaRef ds:uri="http://schemas.microsoft.com/office/2006/metadata/properties"/>
    <ds:schemaRef ds:uri="http://schemas.microsoft.com/office/infopath/2007/PartnerControls"/>
    <ds:schemaRef ds:uri="776c0d8a-3a3c-48ea-9947-a9cf1f34a55f"/>
  </ds:schemaRefs>
</ds:datastoreItem>
</file>

<file path=docProps/app.xml><?xml version="1.0" encoding="utf-8"?>
<Properties xmlns="http://schemas.openxmlformats.org/officeDocument/2006/extended-properties" xmlns:vt="http://schemas.openxmlformats.org/officeDocument/2006/docPropsVTypes">
  <Template>IFF Research Report</Template>
  <TotalTime>91</TotalTime>
  <Pages>133</Pages>
  <Words>41616</Words>
  <Characters>237216</Characters>
  <Application>Microsoft Office Word</Application>
  <DocSecurity>0</DocSecurity>
  <Lines>1976</Lines>
  <Paragraphs>556</Paragraphs>
  <ScaleCrop>false</ScaleCrop>
  <Company>IFF</Company>
  <LinksUpToDate>false</LinksUpToDate>
  <CharactersWithSpaces>278276</CharactersWithSpaces>
  <SharedDoc>false</SharedDoc>
  <HLinks>
    <vt:vector size="174" baseType="variant">
      <vt:variant>
        <vt:i4>1048636</vt:i4>
      </vt:variant>
      <vt:variant>
        <vt:i4>155</vt:i4>
      </vt:variant>
      <vt:variant>
        <vt:i4>0</vt:i4>
      </vt:variant>
      <vt:variant>
        <vt:i4>5</vt:i4>
      </vt:variant>
      <vt:variant>
        <vt:lpwstr/>
      </vt:variant>
      <vt:variant>
        <vt:lpwstr>_Toc144280118</vt:lpwstr>
      </vt:variant>
      <vt:variant>
        <vt:i4>1048636</vt:i4>
      </vt:variant>
      <vt:variant>
        <vt:i4>149</vt:i4>
      </vt:variant>
      <vt:variant>
        <vt:i4>0</vt:i4>
      </vt:variant>
      <vt:variant>
        <vt:i4>5</vt:i4>
      </vt:variant>
      <vt:variant>
        <vt:lpwstr/>
      </vt:variant>
      <vt:variant>
        <vt:lpwstr>_Toc144280117</vt:lpwstr>
      </vt:variant>
      <vt:variant>
        <vt:i4>1048636</vt:i4>
      </vt:variant>
      <vt:variant>
        <vt:i4>143</vt:i4>
      </vt:variant>
      <vt:variant>
        <vt:i4>0</vt:i4>
      </vt:variant>
      <vt:variant>
        <vt:i4>5</vt:i4>
      </vt:variant>
      <vt:variant>
        <vt:lpwstr/>
      </vt:variant>
      <vt:variant>
        <vt:lpwstr>_Toc144280116</vt:lpwstr>
      </vt:variant>
      <vt:variant>
        <vt:i4>1048636</vt:i4>
      </vt:variant>
      <vt:variant>
        <vt:i4>137</vt:i4>
      </vt:variant>
      <vt:variant>
        <vt:i4>0</vt:i4>
      </vt:variant>
      <vt:variant>
        <vt:i4>5</vt:i4>
      </vt:variant>
      <vt:variant>
        <vt:lpwstr/>
      </vt:variant>
      <vt:variant>
        <vt:lpwstr>_Toc144280115</vt:lpwstr>
      </vt:variant>
      <vt:variant>
        <vt:i4>1048636</vt:i4>
      </vt:variant>
      <vt:variant>
        <vt:i4>131</vt:i4>
      </vt:variant>
      <vt:variant>
        <vt:i4>0</vt:i4>
      </vt:variant>
      <vt:variant>
        <vt:i4>5</vt:i4>
      </vt:variant>
      <vt:variant>
        <vt:lpwstr/>
      </vt:variant>
      <vt:variant>
        <vt:lpwstr>_Toc144280114</vt:lpwstr>
      </vt:variant>
      <vt:variant>
        <vt:i4>1048636</vt:i4>
      </vt:variant>
      <vt:variant>
        <vt:i4>125</vt:i4>
      </vt:variant>
      <vt:variant>
        <vt:i4>0</vt:i4>
      </vt:variant>
      <vt:variant>
        <vt:i4>5</vt:i4>
      </vt:variant>
      <vt:variant>
        <vt:lpwstr/>
      </vt:variant>
      <vt:variant>
        <vt:lpwstr>_Toc144280113</vt:lpwstr>
      </vt:variant>
      <vt:variant>
        <vt:i4>1048636</vt:i4>
      </vt:variant>
      <vt:variant>
        <vt:i4>119</vt:i4>
      </vt:variant>
      <vt:variant>
        <vt:i4>0</vt:i4>
      </vt:variant>
      <vt:variant>
        <vt:i4>5</vt:i4>
      </vt:variant>
      <vt:variant>
        <vt:lpwstr/>
      </vt:variant>
      <vt:variant>
        <vt:lpwstr>_Toc144280112</vt:lpwstr>
      </vt:variant>
      <vt:variant>
        <vt:i4>1048636</vt:i4>
      </vt:variant>
      <vt:variant>
        <vt:i4>113</vt:i4>
      </vt:variant>
      <vt:variant>
        <vt:i4>0</vt:i4>
      </vt:variant>
      <vt:variant>
        <vt:i4>5</vt:i4>
      </vt:variant>
      <vt:variant>
        <vt:lpwstr/>
      </vt:variant>
      <vt:variant>
        <vt:lpwstr>_Toc144280111</vt:lpwstr>
      </vt:variant>
      <vt:variant>
        <vt:i4>1048636</vt:i4>
      </vt:variant>
      <vt:variant>
        <vt:i4>107</vt:i4>
      </vt:variant>
      <vt:variant>
        <vt:i4>0</vt:i4>
      </vt:variant>
      <vt:variant>
        <vt:i4>5</vt:i4>
      </vt:variant>
      <vt:variant>
        <vt:lpwstr/>
      </vt:variant>
      <vt:variant>
        <vt:lpwstr>_Toc144280110</vt:lpwstr>
      </vt:variant>
      <vt:variant>
        <vt:i4>1114172</vt:i4>
      </vt:variant>
      <vt:variant>
        <vt:i4>101</vt:i4>
      </vt:variant>
      <vt:variant>
        <vt:i4>0</vt:i4>
      </vt:variant>
      <vt:variant>
        <vt:i4>5</vt:i4>
      </vt:variant>
      <vt:variant>
        <vt:lpwstr/>
      </vt:variant>
      <vt:variant>
        <vt:lpwstr>_Toc144280109</vt:lpwstr>
      </vt:variant>
      <vt:variant>
        <vt:i4>1114172</vt:i4>
      </vt:variant>
      <vt:variant>
        <vt:i4>95</vt:i4>
      </vt:variant>
      <vt:variant>
        <vt:i4>0</vt:i4>
      </vt:variant>
      <vt:variant>
        <vt:i4>5</vt:i4>
      </vt:variant>
      <vt:variant>
        <vt:lpwstr/>
      </vt:variant>
      <vt:variant>
        <vt:lpwstr>_Toc144280108</vt:lpwstr>
      </vt:variant>
      <vt:variant>
        <vt:i4>1114172</vt:i4>
      </vt:variant>
      <vt:variant>
        <vt:i4>89</vt:i4>
      </vt:variant>
      <vt:variant>
        <vt:i4>0</vt:i4>
      </vt:variant>
      <vt:variant>
        <vt:i4>5</vt:i4>
      </vt:variant>
      <vt:variant>
        <vt:lpwstr/>
      </vt:variant>
      <vt:variant>
        <vt:lpwstr>_Toc144280107</vt:lpwstr>
      </vt:variant>
      <vt:variant>
        <vt:i4>1114172</vt:i4>
      </vt:variant>
      <vt:variant>
        <vt:i4>83</vt:i4>
      </vt:variant>
      <vt:variant>
        <vt:i4>0</vt:i4>
      </vt:variant>
      <vt:variant>
        <vt:i4>5</vt:i4>
      </vt:variant>
      <vt:variant>
        <vt:lpwstr/>
      </vt:variant>
      <vt:variant>
        <vt:lpwstr>_Toc144280106</vt:lpwstr>
      </vt:variant>
      <vt:variant>
        <vt:i4>1114172</vt:i4>
      </vt:variant>
      <vt:variant>
        <vt:i4>77</vt:i4>
      </vt:variant>
      <vt:variant>
        <vt:i4>0</vt:i4>
      </vt:variant>
      <vt:variant>
        <vt:i4>5</vt:i4>
      </vt:variant>
      <vt:variant>
        <vt:lpwstr/>
      </vt:variant>
      <vt:variant>
        <vt:lpwstr>_Toc144280105</vt:lpwstr>
      </vt:variant>
      <vt:variant>
        <vt:i4>1114172</vt:i4>
      </vt:variant>
      <vt:variant>
        <vt:i4>71</vt:i4>
      </vt:variant>
      <vt:variant>
        <vt:i4>0</vt:i4>
      </vt:variant>
      <vt:variant>
        <vt:i4>5</vt:i4>
      </vt:variant>
      <vt:variant>
        <vt:lpwstr/>
      </vt:variant>
      <vt:variant>
        <vt:lpwstr>_Toc144280104</vt:lpwstr>
      </vt:variant>
      <vt:variant>
        <vt:i4>1114172</vt:i4>
      </vt:variant>
      <vt:variant>
        <vt:i4>65</vt:i4>
      </vt:variant>
      <vt:variant>
        <vt:i4>0</vt:i4>
      </vt:variant>
      <vt:variant>
        <vt:i4>5</vt:i4>
      </vt:variant>
      <vt:variant>
        <vt:lpwstr/>
      </vt:variant>
      <vt:variant>
        <vt:lpwstr>_Toc144280103</vt:lpwstr>
      </vt:variant>
      <vt:variant>
        <vt:i4>1114172</vt:i4>
      </vt:variant>
      <vt:variant>
        <vt:i4>59</vt:i4>
      </vt:variant>
      <vt:variant>
        <vt:i4>0</vt:i4>
      </vt:variant>
      <vt:variant>
        <vt:i4>5</vt:i4>
      </vt:variant>
      <vt:variant>
        <vt:lpwstr/>
      </vt:variant>
      <vt:variant>
        <vt:lpwstr>_Toc144280102</vt:lpwstr>
      </vt:variant>
      <vt:variant>
        <vt:i4>1114172</vt:i4>
      </vt:variant>
      <vt:variant>
        <vt:i4>53</vt:i4>
      </vt:variant>
      <vt:variant>
        <vt:i4>0</vt:i4>
      </vt:variant>
      <vt:variant>
        <vt:i4>5</vt:i4>
      </vt:variant>
      <vt:variant>
        <vt:lpwstr/>
      </vt:variant>
      <vt:variant>
        <vt:lpwstr>_Toc144280101</vt:lpwstr>
      </vt:variant>
      <vt:variant>
        <vt:i4>1114172</vt:i4>
      </vt:variant>
      <vt:variant>
        <vt:i4>47</vt:i4>
      </vt:variant>
      <vt:variant>
        <vt:i4>0</vt:i4>
      </vt:variant>
      <vt:variant>
        <vt:i4>5</vt:i4>
      </vt:variant>
      <vt:variant>
        <vt:lpwstr/>
      </vt:variant>
      <vt:variant>
        <vt:lpwstr>_Toc144280100</vt:lpwstr>
      </vt:variant>
      <vt:variant>
        <vt:i4>1572925</vt:i4>
      </vt:variant>
      <vt:variant>
        <vt:i4>41</vt:i4>
      </vt:variant>
      <vt:variant>
        <vt:i4>0</vt:i4>
      </vt:variant>
      <vt:variant>
        <vt:i4>5</vt:i4>
      </vt:variant>
      <vt:variant>
        <vt:lpwstr/>
      </vt:variant>
      <vt:variant>
        <vt:lpwstr>_Toc144280099</vt:lpwstr>
      </vt:variant>
      <vt:variant>
        <vt:i4>1572925</vt:i4>
      </vt:variant>
      <vt:variant>
        <vt:i4>35</vt:i4>
      </vt:variant>
      <vt:variant>
        <vt:i4>0</vt:i4>
      </vt:variant>
      <vt:variant>
        <vt:i4>5</vt:i4>
      </vt:variant>
      <vt:variant>
        <vt:lpwstr/>
      </vt:variant>
      <vt:variant>
        <vt:lpwstr>_Toc144280098</vt:lpwstr>
      </vt:variant>
      <vt:variant>
        <vt:i4>1572925</vt:i4>
      </vt:variant>
      <vt:variant>
        <vt:i4>29</vt:i4>
      </vt:variant>
      <vt:variant>
        <vt:i4>0</vt:i4>
      </vt:variant>
      <vt:variant>
        <vt:i4>5</vt:i4>
      </vt:variant>
      <vt:variant>
        <vt:lpwstr/>
      </vt:variant>
      <vt:variant>
        <vt:lpwstr>_Toc144280097</vt:lpwstr>
      </vt:variant>
      <vt:variant>
        <vt:i4>1572925</vt:i4>
      </vt:variant>
      <vt:variant>
        <vt:i4>23</vt:i4>
      </vt:variant>
      <vt:variant>
        <vt:i4>0</vt:i4>
      </vt:variant>
      <vt:variant>
        <vt:i4>5</vt:i4>
      </vt:variant>
      <vt:variant>
        <vt:lpwstr/>
      </vt:variant>
      <vt:variant>
        <vt:lpwstr>_Toc144280096</vt:lpwstr>
      </vt:variant>
      <vt:variant>
        <vt:i4>1572925</vt:i4>
      </vt:variant>
      <vt:variant>
        <vt:i4>17</vt:i4>
      </vt:variant>
      <vt:variant>
        <vt:i4>0</vt:i4>
      </vt:variant>
      <vt:variant>
        <vt:i4>5</vt:i4>
      </vt:variant>
      <vt:variant>
        <vt:lpwstr/>
      </vt:variant>
      <vt:variant>
        <vt:lpwstr>_Toc144280095</vt:lpwstr>
      </vt:variant>
      <vt:variant>
        <vt:i4>1572925</vt:i4>
      </vt:variant>
      <vt:variant>
        <vt:i4>11</vt:i4>
      </vt:variant>
      <vt:variant>
        <vt:i4>0</vt:i4>
      </vt:variant>
      <vt:variant>
        <vt:i4>5</vt:i4>
      </vt:variant>
      <vt:variant>
        <vt:lpwstr/>
      </vt:variant>
      <vt:variant>
        <vt:lpwstr>_Toc144280094</vt:lpwstr>
      </vt:variant>
      <vt:variant>
        <vt:i4>5767243</vt:i4>
      </vt:variant>
      <vt:variant>
        <vt:i4>9</vt:i4>
      </vt:variant>
      <vt:variant>
        <vt:i4>0</vt:i4>
      </vt:variant>
      <vt:variant>
        <vt:i4>5</vt:i4>
      </vt:variant>
      <vt:variant>
        <vt:lpwstr>https://www.cipd.org/uk/knowledge/factsheets/mediation-factsheet/</vt:lpwstr>
      </vt:variant>
      <vt:variant>
        <vt:lpwstr>:~:text=Mediation%20is%20preferable%20to%20more,less%20stressful%20for%20those%20involved</vt:lpwstr>
      </vt:variant>
      <vt:variant>
        <vt:i4>4587541</vt:i4>
      </vt:variant>
      <vt:variant>
        <vt:i4>6</vt:i4>
      </vt:variant>
      <vt:variant>
        <vt:i4>0</vt:i4>
      </vt:variant>
      <vt:variant>
        <vt:i4>5</vt:i4>
      </vt:variant>
      <vt:variant>
        <vt:lpwstr>https://www.acas.org.uk/mediation</vt:lpwstr>
      </vt:variant>
      <vt:variant>
        <vt:lpwstr>:~:text=For%20example%2C%20mediation%20can%20help,as%20going%20to%20employment%20tribunal</vt:lpwstr>
      </vt:variant>
      <vt:variant>
        <vt:i4>852051</vt:i4>
      </vt:variant>
      <vt:variant>
        <vt:i4>3</vt:i4>
      </vt:variant>
      <vt:variant>
        <vt:i4>0</vt:i4>
      </vt:variant>
      <vt:variant>
        <vt:i4>5</vt:i4>
      </vt:variant>
      <vt:variant>
        <vt:lpwstr>https://www.acas.org.uk/estimating-the-costs-of-workplace-conflict-report</vt:lpwstr>
      </vt:variant>
      <vt:variant>
        <vt:lpwstr/>
      </vt:variant>
      <vt:variant>
        <vt:i4>852051</vt:i4>
      </vt:variant>
      <vt:variant>
        <vt:i4>0</vt:i4>
      </vt:variant>
      <vt:variant>
        <vt:i4>0</vt:i4>
      </vt:variant>
      <vt:variant>
        <vt:i4>5</vt:i4>
      </vt:variant>
      <vt:variant>
        <vt:lpwstr>https://www.acas.org.uk/estimating-the-costs-of-workplace-conflict-report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Evaluation of Certificate in Internal Workplace Mediation Training</dc:title>
  <dc:subject>Draft Report</dc:subject>
  <dc:creator>Beth Mason</dc:creator>
  <cp:keywords/>
  <cp:lastModifiedBy>Rebecca Scott</cp:lastModifiedBy>
  <cp:revision>159</cp:revision>
  <cp:lastPrinted>2023-09-19T14:15:00Z</cp:lastPrinted>
  <dcterms:created xsi:type="dcterms:W3CDTF">2023-10-27T08:21:00Z</dcterms:created>
  <dcterms:modified xsi:type="dcterms:W3CDTF">2023-12-08T17:14:00Z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portNumber">
    <vt:lpwstr>12350</vt:lpwstr>
  </property>
  <property fmtid="{D5CDD505-2E9C-101B-9397-08002B2CF9AE}" pid="3" name="Classification">
    <vt:lpwstr>Confidential</vt:lpwstr>
  </property>
  <property fmtid="{D5CDD505-2E9C-101B-9397-08002B2CF9AE}" pid="4" name="Date">
    <vt:lpwstr>4 July 2023</vt:lpwstr>
  </property>
  <property fmtid="{D5CDD505-2E9C-101B-9397-08002B2CF9AE}" pid="5" name="Client">
    <vt:lpwstr>Acas</vt:lpwstr>
  </property>
  <property fmtid="{D5CDD505-2E9C-101B-9397-08002B2CF9AE}" pid="6" name="ContentTypeId">
    <vt:lpwstr>0x0101004C3A9FBBCC8DA14A80815109F700EF9B02000EC66EA7373E894EB36F7A2EDD4CC81C</vt:lpwstr>
  </property>
  <property fmtid="{D5CDD505-2E9C-101B-9397-08002B2CF9AE}" pid="7" name="_dlc_DocIdItemGuid">
    <vt:lpwstr>e0a2a051-819c-4810-ad8e-a1cdd6d4d8d5</vt:lpwstr>
  </property>
</Properties>
</file>